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4660"/>
  </p:normalViewPr>
  <p:slideViewPr>
    <p:cSldViewPr snapToGrid="0">
      <p:cViewPr varScale="1">
        <p:scale>
          <a:sx n="51" d="100"/>
          <a:sy n="51" d="100"/>
        </p:scale>
        <p:origin x="13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598872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926608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797035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1DD862-5037-45F1-822C-1CCDE7C8C60A}"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465726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1DD862-5037-45F1-822C-1CCDE7C8C60A}" type="datetimeFigureOut">
              <a:rPr lang="en-GB" smtClean="0"/>
              <a:t>28/04/2020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2975777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1DD862-5037-45F1-822C-1CCDE7C8C60A}" type="datetimeFigureOut">
              <a:rPr lang="en-GB" smtClean="0"/>
              <a:t>28/04/2020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67273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DD862-5037-45F1-822C-1CCDE7C8C60A}" type="datetimeFigureOut">
              <a:rPr lang="en-GB" smtClean="0"/>
              <a:t>28/04/2020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923896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61DD862-5037-45F1-822C-1CCDE7C8C60A}"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949527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61DD862-5037-45F1-822C-1CCDE7C8C60A}"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289025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873507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829261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761DD862-5037-45F1-822C-1CCDE7C8C60A}" type="datetimeFigureOut">
              <a:rPr lang="en-GB" smtClean="0"/>
              <a:t>28/04/2020</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F9BA1080-CA2F-4E0B-B7C6-D99D6A31D8D3}" type="slidenum">
              <a:rPr lang="en-GB" smtClean="0"/>
              <a:t>‹#›</a:t>
            </a:fld>
            <a:endParaRPr lang="en-GB"/>
          </a:p>
        </p:txBody>
      </p:sp>
    </p:spTree>
    <p:extLst>
      <p:ext uri="{BB962C8B-B14F-4D97-AF65-F5344CB8AC3E}">
        <p14:creationId xmlns:p14="http://schemas.microsoft.com/office/powerpoint/2010/main" val="32031407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1000" r="-71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CF3E855-2F42-4C69-AAC1-8147CAB77FC0}"/>
              </a:ext>
            </a:extLst>
          </p:cNvPr>
          <p:cNvSpPr/>
          <p:nvPr/>
        </p:nvSpPr>
        <p:spPr>
          <a:xfrm>
            <a:off x="149418" y="295433"/>
            <a:ext cx="6552007" cy="8660677"/>
          </a:xfrm>
          <a:prstGeom prst="roundRect">
            <a:avLst>
              <a:gd name="adj" fmla="val 4735"/>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93AB22BF-4F6A-4A68-8115-F27049D47A39}"/>
              </a:ext>
            </a:extLst>
          </p:cNvPr>
          <p:cNvSpPr/>
          <p:nvPr/>
        </p:nvSpPr>
        <p:spPr>
          <a:xfrm>
            <a:off x="-143691" y="-63788"/>
            <a:ext cx="5855559" cy="914400"/>
          </a:xfrm>
          <a:prstGeom prst="roundRect">
            <a:avLst>
              <a:gd name="adj" fmla="val 38585"/>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0C2F648-9F9E-4386-BE58-18F527EF6211}"/>
              </a:ext>
            </a:extLst>
          </p:cNvPr>
          <p:cNvSpPr txBox="1"/>
          <p:nvPr/>
        </p:nvSpPr>
        <p:spPr>
          <a:xfrm>
            <a:off x="0" y="-60850"/>
            <a:ext cx="5711868" cy="954107"/>
          </a:xfrm>
          <a:prstGeom prst="rect">
            <a:avLst/>
          </a:prstGeom>
          <a:noFill/>
        </p:spPr>
        <p:txBody>
          <a:bodyPr wrap="square" rtlCol="0">
            <a:spAutoFit/>
          </a:bodyPr>
          <a:lstStyle/>
          <a:p>
            <a:pPr lvl="0" algn="ctr" defTabSz="914400">
              <a:defRPr/>
            </a:pPr>
            <a:r>
              <a:rPr lang="en-GB" sz="2800" b="1" dirty="0">
                <a:solidFill>
                  <a:prstClr val="black"/>
                </a:solidFill>
                <a:latin typeface="Comic Sans MS" panose="030F0702030302020204" pitchFamily="66" charset="0"/>
              </a:rPr>
              <a:t>Lego Challenge: Ultimate Amusement Park</a:t>
            </a: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2" name="TextBox 11">
            <a:extLst>
              <a:ext uri="{FF2B5EF4-FFF2-40B4-BE49-F238E27FC236}">
                <a16:creationId xmlns:a16="http://schemas.microsoft.com/office/drawing/2014/main" id="{60DBD437-315A-4269-A8E1-81DBDECEEDBB}"/>
              </a:ext>
            </a:extLst>
          </p:cNvPr>
          <p:cNvSpPr txBox="1"/>
          <p:nvPr/>
        </p:nvSpPr>
        <p:spPr>
          <a:xfrm>
            <a:off x="279858" y="6215528"/>
            <a:ext cx="2634860" cy="307777"/>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Reflection Questions</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F6830169-AF07-452D-BEC2-3A7FF1C736A5}"/>
              </a:ext>
            </a:extLst>
          </p:cNvPr>
          <p:cNvSpPr txBox="1"/>
          <p:nvPr/>
        </p:nvSpPr>
        <p:spPr>
          <a:xfrm>
            <a:off x="287014" y="6610195"/>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What should I do first?</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7389B939-5B9C-4E96-8926-FE2D3DE33417}"/>
              </a:ext>
            </a:extLst>
          </p:cNvPr>
          <p:cNvSpPr txBox="1"/>
          <p:nvPr/>
        </p:nvSpPr>
        <p:spPr>
          <a:xfrm>
            <a:off x="279858" y="7014347"/>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GB" sz="1400" b="1" dirty="0">
                <a:solidFill>
                  <a:prstClr val="black"/>
                </a:solidFill>
              </a:rPr>
              <a:t>Is something confusing me?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057396A8-354A-42A5-A974-D8A245256040}"/>
              </a:ext>
            </a:extLst>
          </p:cNvPr>
          <p:cNvSpPr txBox="1"/>
          <p:nvPr/>
        </p:nvSpPr>
        <p:spPr>
          <a:xfrm>
            <a:off x="279858" y="7407406"/>
            <a:ext cx="2634860" cy="52322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Could I explain this to someone else?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F0119568-BB37-46F5-952A-81697C40F2E3}"/>
              </a:ext>
            </a:extLst>
          </p:cNvPr>
          <p:cNvSpPr txBox="1"/>
          <p:nvPr/>
        </p:nvSpPr>
        <p:spPr>
          <a:xfrm>
            <a:off x="270641" y="8419620"/>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How can I do it better?</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0CFB1D96-A947-40B9-92F7-DA5D3E2EEB76}"/>
              </a:ext>
            </a:extLst>
          </p:cNvPr>
          <p:cNvSpPr txBox="1"/>
          <p:nvPr/>
        </p:nvSpPr>
        <p:spPr>
          <a:xfrm>
            <a:off x="270641" y="8010798"/>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Where can I look for help?</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785BDCDC-0FBE-4A5A-94DE-9F48DC8A21D7}"/>
              </a:ext>
            </a:extLst>
          </p:cNvPr>
          <p:cNvSpPr txBox="1"/>
          <p:nvPr/>
        </p:nvSpPr>
        <p:spPr>
          <a:xfrm>
            <a:off x="329091" y="1482672"/>
            <a:ext cx="2592783" cy="2031325"/>
          </a:xfrm>
          <a:prstGeom prst="rect">
            <a:avLst/>
          </a:prstGeom>
          <a:solidFill>
            <a:schemeClr val="bg1"/>
          </a:solidFill>
          <a:ln w="38100">
            <a:solidFill>
              <a:srgbClr val="7030A0"/>
            </a:solidFill>
            <a:prstDash val="lgDash"/>
          </a:ln>
        </p:spPr>
        <p:txBody>
          <a:bodyPr wrap="square" rtlCol="0">
            <a:spAutoFit/>
          </a:bodyPr>
          <a:lstStyle/>
          <a:p>
            <a:pPr lvl="0" algn="just"/>
            <a:r>
              <a:rPr lang="en-US" sz="1400" b="1" dirty="0">
                <a:solidFill>
                  <a:prstClr val="black"/>
                </a:solidFill>
              </a:rPr>
              <a:t>A theme park is a place with attractions made up of rides, such as roller coasters and water rides. Theme parks can be enjoyed by adults, teenagers and children. Design the ultimate amusement park using your knowledge of simple machines! </a:t>
            </a:r>
          </a:p>
        </p:txBody>
      </p:sp>
      <p:sp>
        <p:nvSpPr>
          <p:cNvPr id="19" name="TextBox 18">
            <a:extLst>
              <a:ext uri="{FF2B5EF4-FFF2-40B4-BE49-F238E27FC236}">
                <a16:creationId xmlns:a16="http://schemas.microsoft.com/office/drawing/2014/main" id="{BD79CE46-2E55-494C-A0CF-80270ABC35E3}"/>
              </a:ext>
            </a:extLst>
          </p:cNvPr>
          <p:cNvSpPr txBox="1"/>
          <p:nvPr/>
        </p:nvSpPr>
        <p:spPr>
          <a:xfrm>
            <a:off x="287014" y="992071"/>
            <a:ext cx="2634860"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Your Challenge!</a:t>
            </a:r>
          </a:p>
        </p:txBody>
      </p:sp>
      <p:sp>
        <p:nvSpPr>
          <p:cNvPr id="20" name="TextBox 19">
            <a:extLst>
              <a:ext uri="{FF2B5EF4-FFF2-40B4-BE49-F238E27FC236}">
                <a16:creationId xmlns:a16="http://schemas.microsoft.com/office/drawing/2014/main" id="{01D128D8-0C82-4BFD-9379-4C9E7DA085A3}"/>
              </a:ext>
            </a:extLst>
          </p:cNvPr>
          <p:cNvSpPr txBox="1"/>
          <p:nvPr/>
        </p:nvSpPr>
        <p:spPr>
          <a:xfrm>
            <a:off x="329091" y="4197252"/>
            <a:ext cx="2602000" cy="1815882"/>
          </a:xfrm>
          <a:prstGeom prst="rect">
            <a:avLst/>
          </a:prstGeom>
          <a:solidFill>
            <a:schemeClr val="bg1"/>
          </a:solidFill>
          <a:ln w="38100">
            <a:solidFill>
              <a:srgbClr val="7030A0"/>
            </a:solidFill>
            <a:prstDash val="lgDash"/>
          </a:ln>
        </p:spPr>
        <p:txBody>
          <a:bodyPr wrap="square" rtlCol="0">
            <a:spAutoFit/>
          </a:bodyPr>
          <a:lstStyle/>
          <a:p>
            <a:pPr marL="342900" lvl="0" indent="-342900" algn="just">
              <a:buFont typeface="Arial" panose="020B0604020202020204" pitchFamily="34" charset="0"/>
              <a:buChar char="•"/>
            </a:pPr>
            <a:r>
              <a:rPr lang="en-US" sz="1400" dirty="0">
                <a:solidFill>
                  <a:prstClr val="black"/>
                </a:solidFill>
              </a:rPr>
              <a:t>Learn about the different simple machines</a:t>
            </a:r>
          </a:p>
          <a:p>
            <a:pPr marL="342900" lvl="0" indent="-342900" algn="just">
              <a:buFont typeface="Arial" panose="020B0604020202020204" pitchFamily="34" charset="0"/>
              <a:buChar char="•"/>
            </a:pPr>
            <a:r>
              <a:rPr lang="en-US" sz="1400" dirty="0">
                <a:solidFill>
                  <a:prstClr val="black"/>
                </a:solidFill>
              </a:rPr>
              <a:t>Apply this knowledge to design awesome amusement park rides </a:t>
            </a:r>
          </a:p>
          <a:p>
            <a:pPr marL="342900" lvl="0" indent="-342900" algn="just">
              <a:buFont typeface="Arial" panose="020B0604020202020204" pitchFamily="34" charset="0"/>
              <a:buChar char="•"/>
            </a:pPr>
            <a:r>
              <a:rPr lang="en-US" sz="1400" dirty="0">
                <a:solidFill>
                  <a:srgbClr val="080808"/>
                </a:solidFill>
              </a:rPr>
              <a:t>Think both about safety and fun when designing new amusement park rides</a:t>
            </a:r>
            <a:endParaRPr lang="en-US" sz="1400" dirty="0">
              <a:solidFill>
                <a:prstClr val="black"/>
              </a:solidFill>
            </a:endParaRPr>
          </a:p>
        </p:txBody>
      </p:sp>
      <p:sp>
        <p:nvSpPr>
          <p:cNvPr id="21" name="TextBox 20">
            <a:extLst>
              <a:ext uri="{FF2B5EF4-FFF2-40B4-BE49-F238E27FC236}">
                <a16:creationId xmlns:a16="http://schemas.microsoft.com/office/drawing/2014/main" id="{518A4823-D6BC-472E-BBB9-B22ED9516E3A}"/>
              </a:ext>
            </a:extLst>
          </p:cNvPr>
          <p:cNvSpPr txBox="1"/>
          <p:nvPr/>
        </p:nvSpPr>
        <p:spPr>
          <a:xfrm>
            <a:off x="329091" y="3698328"/>
            <a:ext cx="2602000" cy="370532"/>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Engineering Goals: </a:t>
            </a: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2CF7FD99-3C84-4355-B71F-1F3E3AB58DD9}"/>
              </a:ext>
            </a:extLst>
          </p:cNvPr>
          <p:cNvPicPr>
            <a:picLocks noChangeAspect="1"/>
          </p:cNvPicPr>
          <p:nvPr/>
        </p:nvPicPr>
        <p:blipFill>
          <a:blip r:embed="rId3"/>
          <a:stretch>
            <a:fillRect/>
          </a:stretch>
        </p:blipFill>
        <p:spPr>
          <a:xfrm>
            <a:off x="3101547" y="1042154"/>
            <a:ext cx="3279932" cy="2517866"/>
          </a:xfrm>
          <a:prstGeom prst="rect">
            <a:avLst/>
          </a:prstGeom>
        </p:spPr>
      </p:pic>
      <p:sp>
        <p:nvSpPr>
          <p:cNvPr id="22" name="TextBox 21">
            <a:extLst>
              <a:ext uri="{FF2B5EF4-FFF2-40B4-BE49-F238E27FC236}">
                <a16:creationId xmlns:a16="http://schemas.microsoft.com/office/drawing/2014/main" id="{8274EA6B-A4AC-40C5-B750-3D18C537B9ED}"/>
              </a:ext>
            </a:extLst>
          </p:cNvPr>
          <p:cNvSpPr txBox="1"/>
          <p:nvPr/>
        </p:nvSpPr>
        <p:spPr>
          <a:xfrm>
            <a:off x="3080509" y="3651652"/>
            <a:ext cx="3383031" cy="307777"/>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lang="en-US" sz="1400" b="1" dirty="0">
                <a:solidFill>
                  <a:prstClr val="black"/>
                </a:solidFill>
                <a:latin typeface="Calibri" panose="020F0502020204030204"/>
              </a:rPr>
              <a:t>Ride examples</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Box 22">
            <a:extLst>
              <a:ext uri="{FF2B5EF4-FFF2-40B4-BE49-F238E27FC236}">
                <a16:creationId xmlns:a16="http://schemas.microsoft.com/office/drawing/2014/main" id="{8083D30B-E360-4B6F-9922-FAD1083E100E}"/>
              </a:ext>
            </a:extLst>
          </p:cNvPr>
          <p:cNvSpPr txBox="1"/>
          <p:nvPr/>
        </p:nvSpPr>
        <p:spPr>
          <a:xfrm>
            <a:off x="3080509" y="4068860"/>
            <a:ext cx="3367546" cy="1384995"/>
          </a:xfrm>
          <a:prstGeom prst="rect">
            <a:avLst/>
          </a:prstGeom>
          <a:solidFill>
            <a:schemeClr val="bg1"/>
          </a:solidFill>
          <a:ln w="38100">
            <a:solidFill>
              <a:srgbClr val="FFFF00"/>
            </a:solidFill>
          </a:ln>
        </p:spPr>
        <p:txBody>
          <a:bodyPr wrap="square" rtlCol="0">
            <a:spAutoFit/>
          </a:bodyPr>
          <a:lstStyle/>
          <a:p>
            <a:pPr lvl="0" algn="just">
              <a:defRPr/>
            </a:pPr>
            <a:r>
              <a:rPr lang="en-US" sz="1200" dirty="0">
                <a:solidFill>
                  <a:prstClr val="black"/>
                </a:solidFill>
              </a:rPr>
              <a:t>Pendulum rides are amusement rides based on the motion of a fixed pendulum. The configuration of the ride consists of a gondola, arm, and an axle. One end of the arm is fitted with a passenger-carrying gondola, while the other is attached to the axle. On some models, the arm extends beyond the axle and is fitted with a heavy counterweight. </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36D1C0D1-CC61-4DC8-AEA0-7FB5BD3DD170}"/>
              </a:ext>
            </a:extLst>
          </p:cNvPr>
          <p:cNvSpPr txBox="1"/>
          <p:nvPr/>
        </p:nvSpPr>
        <p:spPr>
          <a:xfrm>
            <a:off x="3064136" y="5550529"/>
            <a:ext cx="3367546" cy="1015663"/>
          </a:xfrm>
          <a:prstGeom prst="rect">
            <a:avLst/>
          </a:prstGeom>
          <a:solidFill>
            <a:schemeClr val="bg1"/>
          </a:solidFill>
          <a:ln w="38100">
            <a:solidFill>
              <a:srgbClr val="FFFF00"/>
            </a:solidFill>
          </a:ln>
        </p:spPr>
        <p:txBody>
          <a:bodyPr wrap="square" rtlCol="0">
            <a:spAutoFit/>
          </a:bodyPr>
          <a:lstStyle/>
          <a:p>
            <a:pPr lvl="0" algn="just">
              <a:defRPr/>
            </a:pPr>
            <a:r>
              <a:rPr lang="en-US" sz="1200" dirty="0">
                <a:solidFill>
                  <a:prstClr val="black"/>
                </a:solidFill>
              </a:rPr>
              <a:t>Bumper cars or dodgems is the generic name for a type of flat ride consisting of several small electrically powered cars which draw power from the floor and/or ceiling, and which are turned on and off remotely by an operator.</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058505E6-DC12-4ED0-9981-660A87C8C75D}"/>
              </a:ext>
            </a:extLst>
          </p:cNvPr>
          <p:cNvSpPr txBox="1"/>
          <p:nvPr/>
        </p:nvSpPr>
        <p:spPr>
          <a:xfrm>
            <a:off x="3071292" y="6702486"/>
            <a:ext cx="3367546" cy="1384995"/>
          </a:xfrm>
          <a:prstGeom prst="rect">
            <a:avLst/>
          </a:prstGeom>
          <a:solidFill>
            <a:schemeClr val="bg1"/>
          </a:solidFill>
          <a:ln w="38100">
            <a:solidFill>
              <a:srgbClr val="FFFF00"/>
            </a:solidFill>
          </a:ln>
        </p:spPr>
        <p:txBody>
          <a:bodyPr wrap="square" rtlCol="0">
            <a:spAutoFit/>
          </a:bodyPr>
          <a:lstStyle/>
          <a:p>
            <a:pPr lvl="0" algn="just">
              <a:defRPr/>
            </a:pPr>
            <a:r>
              <a:rPr lang="en-US" sz="1200" dirty="0">
                <a:solidFill>
                  <a:prstClr val="black"/>
                </a:solidFill>
              </a:rPr>
              <a:t>A carousel roundabout or merry-go-round, is a type of amusement ride consisting of a rotating circular platform with seats for riders. The "seats" are traditionally in the form of rows of wooden horses or other animals mounted on posts, many of which are moved up and down by gears to simulate galloping</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05A6A3AA-4DFA-44EE-9052-8BF7FFDD9561}"/>
              </a:ext>
            </a:extLst>
          </p:cNvPr>
          <p:cNvSpPr txBox="1"/>
          <p:nvPr/>
        </p:nvSpPr>
        <p:spPr>
          <a:xfrm>
            <a:off x="3080509" y="8180365"/>
            <a:ext cx="3367546" cy="646331"/>
          </a:xfrm>
          <a:prstGeom prst="rect">
            <a:avLst/>
          </a:prstGeom>
          <a:solidFill>
            <a:schemeClr val="bg1"/>
          </a:solidFill>
          <a:ln w="38100">
            <a:solidFill>
              <a:srgbClr val="FFFF00"/>
            </a:solidFill>
          </a:ln>
        </p:spPr>
        <p:txBody>
          <a:bodyPr wrap="square" rtlCol="0">
            <a:spAutoFit/>
          </a:bodyPr>
          <a:lstStyle/>
          <a:p>
            <a:pPr lvl="0" algn="just">
              <a:defRPr/>
            </a:pPr>
            <a:r>
              <a:rPr lang="en-US" sz="1200" dirty="0">
                <a:solidFill>
                  <a:prstClr val="black"/>
                </a:solidFill>
              </a:rPr>
              <a:t>Water rides are amusement rides that are set over water. For instance, a log flume travels through a channel of water to move along its course.</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766202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1253</TotalTime>
  <Words>320</Words>
  <Application>Microsoft Office PowerPoint</Application>
  <PresentationFormat>On-screen Show (4:3)</PresentationFormat>
  <Paragraphs>18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Chalky Chalk</dc:creator>
  <cp:lastModifiedBy>Chalky Chalk</cp:lastModifiedBy>
  <cp:revision>16</cp:revision>
  <dcterms:created xsi:type="dcterms:W3CDTF">2020-04-26T23:29:57Z</dcterms:created>
  <dcterms:modified xsi:type="dcterms:W3CDTF">2020-04-28T15:35:35Z</dcterms:modified>
</cp:coreProperties>
</file>