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309" r:id="rId6"/>
    <p:sldId id="310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4B46FD0-43D6-4537-A3BD-2D8E772D10E4}" v="1" dt="2018-06-18T12:58:44.66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861" autoAdjust="0"/>
    <p:restoredTop sz="94660"/>
  </p:normalViewPr>
  <p:slideViewPr>
    <p:cSldViewPr snapToGrid="0">
      <p:cViewPr varScale="1">
        <p:scale>
          <a:sx n="91" d="100"/>
          <a:sy n="91" d="100"/>
        </p:scale>
        <p:origin x="84" y="2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shleigh Sobol" userId="8430f2a2-602f-4dde-a79b-412efd9dd8bf" providerId="ADAL" clId="{D024F4FF-FBD3-42D2-A0DA-0307EB05DA21}"/>
    <pc:docChg chg="delSld">
      <pc:chgData name="Ashleigh Sobol" userId="8430f2a2-602f-4dde-a79b-412efd9dd8bf" providerId="ADAL" clId="{D024F4FF-FBD3-42D2-A0DA-0307EB05DA21}" dt="2018-06-05T12:30:42.840" v="0" actId="2696"/>
      <pc:docMkLst>
        <pc:docMk/>
      </pc:docMkLst>
    </pc:docChg>
  </pc:docChgLst>
  <pc:docChgLst>
    <pc:chgData name="Ashleigh Sobol" userId="8430f2a2-602f-4dde-a79b-412efd9dd8bf" providerId="ADAL" clId="{D96118D7-9147-40A3-8410-60982DDE8DCC}"/>
    <pc:docChg chg="addSld modSld">
      <pc:chgData name="Ashleigh Sobol" userId="8430f2a2-602f-4dde-a79b-412efd9dd8bf" providerId="ADAL" clId="{D96118D7-9147-40A3-8410-60982DDE8DCC}" dt="2018-06-05T17:16:46.747" v="95" actId="20577"/>
      <pc:docMkLst>
        <pc:docMk/>
      </pc:docMkLst>
      <pc:sldChg chg="modSp">
        <pc:chgData name="Ashleigh Sobol" userId="8430f2a2-602f-4dde-a79b-412efd9dd8bf" providerId="ADAL" clId="{D96118D7-9147-40A3-8410-60982DDE8DCC}" dt="2018-06-05T17:16:46.747" v="95" actId="20577"/>
        <pc:sldMkLst>
          <pc:docMk/>
          <pc:sldMk cId="2637481266" sldId="256"/>
        </pc:sldMkLst>
        <pc:spChg chg="mod">
          <ac:chgData name="Ashleigh Sobol" userId="8430f2a2-602f-4dde-a79b-412efd9dd8bf" providerId="ADAL" clId="{D96118D7-9147-40A3-8410-60982DDE8DCC}" dt="2018-06-05T17:16:46.747" v="95" actId="20577"/>
          <ac:spMkLst>
            <pc:docMk/>
            <pc:sldMk cId="2637481266" sldId="256"/>
            <ac:spMk id="19" creationId="{5252A847-DE45-4FA3-A1F8-EEBEB845FF8E}"/>
          </ac:spMkLst>
        </pc:spChg>
      </pc:sldChg>
      <pc:sldChg chg="modSp add">
        <pc:chgData name="Ashleigh Sobol" userId="8430f2a2-602f-4dde-a79b-412efd9dd8bf" providerId="ADAL" clId="{D96118D7-9147-40A3-8410-60982DDE8DCC}" dt="2018-06-05T13:27:30.286" v="53" actId="20577"/>
        <pc:sldMkLst>
          <pc:docMk/>
          <pc:sldMk cId="622145931" sldId="310"/>
        </pc:sldMkLst>
        <pc:spChg chg="mod">
          <ac:chgData name="Ashleigh Sobol" userId="8430f2a2-602f-4dde-a79b-412efd9dd8bf" providerId="ADAL" clId="{D96118D7-9147-40A3-8410-60982DDE8DCC}" dt="2018-06-05T13:27:30.286" v="53" actId="20577"/>
          <ac:spMkLst>
            <pc:docMk/>
            <pc:sldMk cId="622145931" sldId="310"/>
            <ac:spMk id="19" creationId="{5252A847-DE45-4FA3-A1F8-EEBEB845FF8E}"/>
          </ac:spMkLst>
        </pc:spChg>
      </pc:sldChg>
    </pc:docChg>
  </pc:docChgLst>
  <pc:docChgLst>
    <pc:chgData name="Sian Stebbings" userId="e14ea2a2-07d0-4302-97b9-16dc822a37cc" providerId="ADAL" clId="{2CFCCE72-C513-42D3-8E9C-AB3C4A7A27EA}"/>
    <pc:docChg chg="modSld">
      <pc:chgData name="Sian Stebbings" userId="e14ea2a2-07d0-4302-97b9-16dc822a37cc" providerId="ADAL" clId="{2CFCCE72-C513-42D3-8E9C-AB3C4A7A27EA}" dt="2018-06-10T16:35:51.220" v="1" actId="207"/>
      <pc:docMkLst>
        <pc:docMk/>
      </pc:docMkLst>
      <pc:sldChg chg="modSp">
        <pc:chgData name="Sian Stebbings" userId="e14ea2a2-07d0-4302-97b9-16dc822a37cc" providerId="ADAL" clId="{2CFCCE72-C513-42D3-8E9C-AB3C4A7A27EA}" dt="2018-06-10T16:35:47.719" v="0" actId="207"/>
        <pc:sldMkLst>
          <pc:docMk/>
          <pc:sldMk cId="370964014" sldId="309"/>
        </pc:sldMkLst>
        <pc:spChg chg="mod">
          <ac:chgData name="Sian Stebbings" userId="e14ea2a2-07d0-4302-97b9-16dc822a37cc" providerId="ADAL" clId="{2CFCCE72-C513-42D3-8E9C-AB3C4A7A27EA}" dt="2018-06-10T16:35:47.719" v="0" actId="207"/>
          <ac:spMkLst>
            <pc:docMk/>
            <pc:sldMk cId="370964014" sldId="309"/>
            <ac:spMk id="19" creationId="{5252A847-DE45-4FA3-A1F8-EEBEB845FF8E}"/>
          </ac:spMkLst>
        </pc:spChg>
      </pc:sldChg>
      <pc:sldChg chg="modSp">
        <pc:chgData name="Sian Stebbings" userId="e14ea2a2-07d0-4302-97b9-16dc822a37cc" providerId="ADAL" clId="{2CFCCE72-C513-42D3-8E9C-AB3C4A7A27EA}" dt="2018-06-10T16:35:51.220" v="1" actId="207"/>
        <pc:sldMkLst>
          <pc:docMk/>
          <pc:sldMk cId="622145931" sldId="310"/>
        </pc:sldMkLst>
        <pc:spChg chg="mod">
          <ac:chgData name="Sian Stebbings" userId="e14ea2a2-07d0-4302-97b9-16dc822a37cc" providerId="ADAL" clId="{2CFCCE72-C513-42D3-8E9C-AB3C4A7A27EA}" dt="2018-06-10T16:35:51.220" v="1" actId="207"/>
          <ac:spMkLst>
            <pc:docMk/>
            <pc:sldMk cId="622145931" sldId="310"/>
            <ac:spMk id="19" creationId="{5252A847-DE45-4FA3-A1F8-EEBEB845FF8E}"/>
          </ac:spMkLst>
        </pc:spChg>
      </pc:sldChg>
    </pc:docChg>
  </pc:docChgLst>
  <pc:docChgLst>
    <pc:chgData name="Sian Stebbings" userId="e14ea2a2-07d0-4302-97b9-16dc822a37cc" providerId="ADAL" clId="{14B46FD0-43D6-4537-A3BD-2D8E772D10E4}"/>
    <pc:docChg chg="modSld">
      <pc:chgData name="Sian Stebbings" userId="e14ea2a2-07d0-4302-97b9-16dc822a37cc" providerId="ADAL" clId="{14B46FD0-43D6-4537-A3BD-2D8E772D10E4}" dt="2018-06-18T12:58:44.667" v="0"/>
      <pc:docMkLst>
        <pc:docMk/>
      </pc:docMkLst>
      <pc:sldChg chg="modSp">
        <pc:chgData name="Sian Stebbings" userId="e14ea2a2-07d0-4302-97b9-16dc822a37cc" providerId="ADAL" clId="{14B46FD0-43D6-4537-A3BD-2D8E772D10E4}" dt="2018-06-18T12:58:44.667" v="0"/>
        <pc:sldMkLst>
          <pc:docMk/>
          <pc:sldMk cId="2637481266" sldId="256"/>
        </pc:sldMkLst>
        <pc:spChg chg="mod">
          <ac:chgData name="Sian Stebbings" userId="e14ea2a2-07d0-4302-97b9-16dc822a37cc" providerId="ADAL" clId="{14B46FD0-43D6-4537-A3BD-2D8E772D10E4}" dt="2018-06-18T12:58:44.667" v="0"/>
          <ac:spMkLst>
            <pc:docMk/>
            <pc:sldMk cId="2637481266" sldId="256"/>
            <ac:spMk id="19" creationId="{5252A847-DE45-4FA3-A1F8-EEBEB845FF8E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07/01/2019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681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07/01/2019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666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07/01/2019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16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07/01/2019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138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07/01/2019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331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07/01/2019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38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07/01/2019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063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07/01/2019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760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07/01/2019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848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07/01/2019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748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07/01/2019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999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07/01/2019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411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classroomsecrets.co.uk/number-sequences-investigation-year-6-maths-investigations-resource-pack" TargetMode="External"/><Relationship Id="rId5" Type="http://schemas.openxmlformats.org/officeDocument/2006/relationships/hyperlink" Target="https://classroomsecrets.co.uk/category/maths/year-6/summer-block-4-investigations/" TargetMode="External"/><Relationship Id="rId4" Type="http://schemas.openxmlformats.org/officeDocument/2006/relationships/hyperlink" Target="https://classroomsecrets.co.uk/content-domain-filter/?fwp_contentdomain=6c6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u="sng" dirty="0">
                <a:solidFill>
                  <a:srgbClr val="E7E6E6">
                    <a:lumMod val="50000"/>
                  </a:srgbClr>
                </a:solidFill>
                <a:latin typeface="SassoonCRInfantMedium" panose="02000603020000020003" pitchFamily="2" charset="0"/>
              </a:rPr>
              <a:t>Year 6 – Investigations – Number Sequences</a:t>
            </a:r>
          </a:p>
          <a:p>
            <a:pPr lvl="0" algn="ctr"/>
            <a:endParaRPr lang="en-GB" dirty="0">
              <a:solidFill>
                <a:srgbClr val="E7E6E6">
                  <a:lumMod val="25000"/>
                </a:srgbClr>
              </a:solidFill>
              <a:latin typeface="SassoonCRInfantMedium" panose="02000603020000020003" pitchFamily="2" charset="0"/>
            </a:endParaRPr>
          </a:p>
          <a:p>
            <a:pPr lvl="0" defTabSz="457200">
              <a:defRPr/>
            </a:pPr>
            <a:r>
              <a:rPr lang="en-GB" dirty="0">
                <a:solidFill>
                  <a:prstClr val="black"/>
                </a:solidFill>
                <a:latin typeface="SassoonCRInfantMedium" panose="02000603020000020003" pitchFamily="2" charset="0"/>
              </a:rPr>
              <a:t>About This Resource:</a:t>
            </a:r>
          </a:p>
          <a:p>
            <a:pPr lvl="0" defTabSz="457200">
              <a:defRPr/>
            </a:pPr>
            <a:endParaRPr lang="en-GB" sz="1400" dirty="0">
              <a:solidFill>
                <a:prstClr val="black"/>
              </a:solidFill>
              <a:latin typeface="SassoonCRInfantMedium" panose="02000603020000020003" pitchFamily="2" charset="0"/>
            </a:endParaRPr>
          </a:p>
          <a:p>
            <a:pPr lvl="0">
              <a:defRPr/>
            </a:pPr>
            <a:r>
              <a:rPr lang="en-GB" sz="1400" dirty="0">
                <a:solidFill>
                  <a:prstClr val="black"/>
                </a:solidFill>
                <a:latin typeface="SassoonCRInfantMedium" panose="02000603020000020003" pitchFamily="2" charset="0"/>
              </a:rPr>
              <a:t>This PowerPoint has been designed for use in the Year 6 Investigations block. A teaching guide has been provided to support these investigations. </a:t>
            </a:r>
          </a:p>
          <a:p>
            <a:pPr lvl="0" defTabSz="457200">
              <a:defRPr/>
            </a:pPr>
            <a:endParaRPr lang="en-GB" sz="1400" dirty="0">
              <a:solidFill>
                <a:prstClr val="black"/>
              </a:solidFill>
              <a:latin typeface="SassoonCRInfantMedium" panose="02000603020000020003" pitchFamily="2" charset="0"/>
            </a:endParaRPr>
          </a:p>
          <a:p>
            <a:pPr lvl="0" defTabSz="457200">
              <a:defRPr/>
            </a:pPr>
            <a:endParaRPr lang="en-GB" sz="1400" dirty="0">
              <a:solidFill>
                <a:prstClr val="black"/>
              </a:solidFill>
              <a:latin typeface="SassoonCRInfantMedium" panose="02000603020000020003" pitchFamily="2" charset="0"/>
            </a:endParaRPr>
          </a:p>
          <a:p>
            <a:pPr lvl="0" defTabSz="457200">
              <a:defRPr/>
            </a:pPr>
            <a:r>
              <a:rPr lang="en-GB" dirty="0">
                <a:solidFill>
                  <a:prstClr val="black"/>
                </a:solidFill>
                <a:latin typeface="SassoonCRInfantMedium" panose="02000603020000020003" pitchFamily="2" charset="0"/>
              </a:rPr>
              <a:t>National Curriculum Objectives:</a:t>
            </a:r>
            <a:endParaRPr lang="en-GB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  <a:p>
            <a:pPr lvl="0" fontAlgn="base">
              <a:defRPr/>
            </a:pPr>
            <a:endParaRPr lang="en-GB" sz="1400" dirty="0">
              <a:solidFill>
                <a:prstClr val="black"/>
              </a:solidFill>
              <a:latin typeface="SassoonCRInfantMedium" panose="02000603020000020003" pitchFamily="2" charset="0"/>
            </a:endParaRPr>
          </a:p>
          <a:p>
            <a:pPr fontAlgn="base"/>
            <a:r>
              <a:rPr lang="en-GB" sz="1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Mathematics Year 6: (6C6) </a:t>
            </a:r>
            <a:r>
              <a:rPr lang="en-GB" sz="1400" dirty="0">
                <a:solidFill>
                  <a:schemeClr val="tx1"/>
                </a:solidFill>
                <a:latin typeface="SassoonCRInfantMedium" panose="02000603020000020003" pitchFamily="2" charset="0"/>
                <a:hlinkClick r:id="rId4"/>
              </a:rPr>
              <a:t>Perform mental calculations, including with mixed operations and large numbers </a:t>
            </a:r>
            <a:r>
              <a:rPr lang="en-GB" sz="1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Computing KS2: Use search technologies effectively, appreciate how results are selected and ranked, and be discerning in evaluating digital content</a:t>
            </a:r>
          </a:p>
          <a:p>
            <a:pPr fontAlgn="base"/>
            <a:endParaRPr lang="en-GB" sz="1400" u="sng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fontAlgn="base"/>
            <a:endParaRPr lang="en-GB" sz="1400" u="sng" dirty="0">
              <a:solidFill>
                <a:prstClr val="black"/>
              </a:solidFill>
              <a:latin typeface="SassoonCRInfantMedium" panose="02000603020000020003" pitchFamily="2" charset="0"/>
            </a:endParaRPr>
          </a:p>
          <a:p>
            <a:pPr>
              <a:defRPr/>
            </a:pPr>
            <a:r>
              <a:rPr lang="en-GB">
                <a:solidFill>
                  <a:prstClr val="black"/>
                </a:solidFill>
                <a:latin typeface="SassoonCRInfantMedium" panose="02000603020000020003" pitchFamily="2" charset="0"/>
              </a:rPr>
              <a:t>More </a:t>
            </a:r>
            <a:r>
              <a:rPr lang="en-GB">
                <a:solidFill>
                  <a:prstClr val="black"/>
                </a:solidFill>
                <a:latin typeface="SassoonCRInfantMedium" panose="02000603020000020003" pitchFamily="2" charset="0"/>
                <a:hlinkClick r:id="rId5"/>
              </a:rPr>
              <a:t>Year 6 Maths Investigation</a:t>
            </a:r>
            <a:r>
              <a:rPr lang="en-GB">
                <a:solidFill>
                  <a:prstClr val="black"/>
                </a:solidFill>
                <a:latin typeface="SassoonCRInfantMedium" panose="02000603020000020003" pitchFamily="2" charset="0"/>
              </a:rPr>
              <a:t> resources.</a:t>
            </a:r>
            <a:endParaRPr lang="en-GB" dirty="0">
              <a:solidFill>
                <a:prstClr val="black"/>
              </a:solidFill>
              <a:latin typeface="SassoonCRInfantMedium" panose="02000603020000020003" pitchFamily="2" charset="0"/>
            </a:endParaRPr>
          </a:p>
          <a:p>
            <a:pPr lvl="0" defTabSz="457200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endParaRPr lang="en-GB" sz="1400" dirty="0">
              <a:solidFill>
                <a:prstClr val="black"/>
              </a:solidFill>
              <a:latin typeface="SassoonCRInfantMedium" panose="02000603020000020003" pitchFamily="2" charset="0"/>
            </a:endParaRPr>
          </a:p>
          <a:p>
            <a:pPr lvl="0" defTabSz="457200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endParaRPr lang="en-GB" sz="1400" dirty="0">
              <a:solidFill>
                <a:prstClr val="black"/>
              </a:solidFill>
              <a:latin typeface="SassoonCRInfantMedium" panose="02000603020000020003" pitchFamily="2" charset="0"/>
            </a:endParaRPr>
          </a:p>
          <a:p>
            <a:pPr lvl="0">
              <a:defRPr/>
            </a:pPr>
            <a:r>
              <a:rPr lang="en-GB" dirty="0">
                <a:solidFill>
                  <a:prstClr val="black"/>
                </a:solidFill>
                <a:latin typeface="SassoonCRInfantMedium" panose="02000603020000020003" pitchFamily="2" charset="0"/>
              </a:rPr>
              <a:t>Did you like this resource? Don’t forget to </a:t>
            </a:r>
            <a:r>
              <a:rPr lang="en-GB" dirty="0">
                <a:solidFill>
                  <a:prstClr val="black"/>
                </a:solidFill>
                <a:latin typeface="SassoonCRInfantMedium" panose="02000603020000020003" pitchFamily="2" charset="0"/>
                <a:hlinkClick r:id="rId6"/>
              </a:rPr>
              <a:t>review</a:t>
            </a:r>
            <a:r>
              <a:rPr lang="en-GB" dirty="0">
                <a:solidFill>
                  <a:prstClr val="black"/>
                </a:solidFill>
                <a:latin typeface="SassoonCRInfantMedium" panose="02000603020000020003" pitchFamily="2" charset="0"/>
              </a:rPr>
              <a:t> it on our website.</a:t>
            </a:r>
          </a:p>
        </p:txBody>
      </p:sp>
    </p:spTree>
    <p:extLst>
      <p:ext uri="{BB962C8B-B14F-4D97-AF65-F5344CB8AC3E}">
        <p14:creationId xmlns:p14="http://schemas.microsoft.com/office/powerpoint/2010/main" val="26374812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88900" algn="ctr"/>
            <a:r>
              <a:rPr lang="en-GB" sz="2000" u="sng" dirty="0">
                <a:solidFill>
                  <a:schemeClr val="bg2">
                    <a:lumMod val="25000"/>
                  </a:schemeClr>
                </a:solidFill>
                <a:latin typeface="SassoonCRInfantMedium" panose="02000603020000020003" pitchFamily="2" charset="0"/>
              </a:rPr>
              <a:t>Investigation 1</a:t>
            </a:r>
          </a:p>
          <a:p>
            <a:pPr marL="88900"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marL="88900" algn="ctr"/>
            <a:r>
              <a:rPr lang="en-GB" sz="2800" dirty="0">
                <a:solidFill>
                  <a:schemeClr val="tx1"/>
                </a:solidFill>
                <a:latin typeface="SassoonCRInfantMedium" panose="02000603020000020003" pitchFamily="2" charset="0"/>
              </a:rPr>
              <a:t>Here are the first ten numbers in a sequence:</a:t>
            </a:r>
          </a:p>
          <a:p>
            <a:pPr marL="88900"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marL="88900" algn="ctr"/>
            <a:r>
              <a:rPr lang="en-GB" sz="2800" dirty="0">
                <a:solidFill>
                  <a:schemeClr val="tx1"/>
                </a:solidFill>
                <a:latin typeface="SassoonCRInfantMedium" panose="02000603020000020003" pitchFamily="2" charset="0"/>
              </a:rPr>
              <a:t>0, 1, 1, 2, 3, 5, 8, 13, 21, 34…</a:t>
            </a:r>
          </a:p>
          <a:p>
            <a:pPr marL="88900"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marL="88900"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marL="88900" algn="ctr"/>
            <a:r>
              <a:rPr lang="en-GB" sz="2800" dirty="0">
                <a:solidFill>
                  <a:schemeClr val="tx1"/>
                </a:solidFill>
                <a:latin typeface="SassoonCRInfantMedium" panose="02000603020000020003" pitchFamily="2" charset="0"/>
              </a:rPr>
              <a:t>What is the 20</a:t>
            </a:r>
            <a:r>
              <a:rPr lang="en-GB" sz="2800" baseline="30000" dirty="0">
                <a:solidFill>
                  <a:schemeClr val="tx1"/>
                </a:solidFill>
                <a:latin typeface="SassoonCRInfantMedium" panose="02000603020000020003" pitchFamily="2" charset="0"/>
              </a:rPr>
              <a:t>th</a:t>
            </a:r>
            <a:r>
              <a:rPr lang="en-GB" sz="2800" dirty="0">
                <a:solidFill>
                  <a:schemeClr val="tx1"/>
                </a:solidFill>
                <a:latin typeface="SassoonCRInfantMedium" panose="02000603020000020003" pitchFamily="2" charset="0"/>
              </a:rPr>
              <a:t> number in the sequence?</a:t>
            </a:r>
            <a:endParaRPr lang="en-GB" sz="4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9640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B31300A9-E3C5-4701-8EF1-45ED088A04DD}"/>
              </a:ext>
            </a:extLst>
          </p:cNvPr>
          <p:cNvGrpSpPr/>
          <p:nvPr/>
        </p:nvGrpSpPr>
        <p:grpSpPr>
          <a:xfrm>
            <a:off x="71151" y="6454317"/>
            <a:ext cx="1188000" cy="403587"/>
            <a:chOff x="79697" y="6454317"/>
            <a:chExt cx="1188000" cy="403587"/>
          </a:xfrm>
        </p:grpSpPr>
        <p:sp>
          <p:nvSpPr>
            <p:cNvPr id="17" name="TextBox 8">
              <a:extLst>
                <a:ext uri="{FF2B5EF4-FFF2-40B4-BE49-F238E27FC236}">
                  <a16:creationId xmlns:a16="http://schemas.microsoft.com/office/drawing/2014/main" id="{0F18B4CD-798D-4EA5-92CF-7A4BB6DD9812}"/>
                </a:ext>
              </a:extLst>
            </p:cNvPr>
            <p:cNvSpPr txBox="1"/>
            <p:nvPr/>
          </p:nvSpPr>
          <p:spPr>
            <a:xfrm>
              <a:off x="79697" y="6688627"/>
              <a:ext cx="1188000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Classroom Secrets Limited 2018</a:t>
              </a:r>
            </a:p>
          </p:txBody>
        </p:sp>
        <p:pic>
          <p:nvPicPr>
            <p:cNvPr id="18" name="Picture 1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62330C-AB9B-43BE-82E4-98A7F5B9D6D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685" y="6454317"/>
              <a:ext cx="1174025" cy="278902"/>
            </a:xfrm>
            <a:prstGeom prst="rect">
              <a:avLst/>
            </a:prstGeom>
          </p:spPr>
        </p:pic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88900" algn="ctr"/>
            <a:r>
              <a:rPr lang="en-GB" sz="2000" u="sng" dirty="0">
                <a:solidFill>
                  <a:schemeClr val="bg2">
                    <a:lumMod val="25000"/>
                  </a:schemeClr>
                </a:solidFill>
                <a:latin typeface="SassoonCRInfantMedium" panose="02000603020000020003" pitchFamily="2" charset="0"/>
              </a:rPr>
              <a:t>Investigation 2</a:t>
            </a:r>
          </a:p>
          <a:p>
            <a:pPr marL="88900"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marL="88900" algn="ctr"/>
            <a:r>
              <a:rPr lang="en-GB" sz="2800" dirty="0">
                <a:solidFill>
                  <a:schemeClr val="tx1"/>
                </a:solidFill>
                <a:latin typeface="SassoonCRInfantMedium" panose="02000603020000020003" pitchFamily="2" charset="0"/>
              </a:rPr>
              <a:t>What is the Fibonacci sequence?</a:t>
            </a:r>
          </a:p>
          <a:p>
            <a:pPr marL="88900" algn="ctr"/>
            <a:endParaRPr lang="en-GB" sz="28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marL="88900" algn="ctr"/>
            <a:r>
              <a:rPr lang="en-GB" sz="2800" dirty="0">
                <a:solidFill>
                  <a:schemeClr val="tx1"/>
                </a:solidFill>
                <a:latin typeface="SassoonCRInfantMedium" panose="02000603020000020003" pitchFamily="2" charset="0"/>
              </a:rPr>
              <a:t>(research based)</a:t>
            </a:r>
            <a:endParaRPr lang="en-GB" sz="4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21459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E2B28500E97074E9232E002F87A0DA8" ma:contentTypeVersion="6" ma:contentTypeDescription="Create a new document." ma:contentTypeScope="" ma:versionID="232a3161d8cdc1753e67d98af04160a5">
  <xsd:schema xmlns:xsd="http://www.w3.org/2001/XMLSchema" xmlns:xs="http://www.w3.org/2001/XMLSchema" xmlns:p="http://schemas.microsoft.com/office/2006/metadata/properties" xmlns:ns2="86144f90-c7b6-48d0-aae5-f5e9e48cc3df" xmlns:ns3="5c7a0828-c5e4-45f8-a074-18a8fdc88ec6" targetNamespace="http://schemas.microsoft.com/office/2006/metadata/properties" ma:root="true" ma:fieldsID="cd8d44c83432fc13a39548b2e53d683a" ns2:_="" ns3:_="">
    <xsd:import namespace="86144f90-c7b6-48d0-aae5-f5e9e48cc3df"/>
    <xsd:import namespace="5c7a0828-c5e4-45f8-a074-18a8fdc88ec6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144f90-c7b6-48d0-aae5-f5e9e48cc3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a0828-c5e4-45f8-a074-18a8fdc88ec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MediaServiceAutoTags" ma:description="" ma:internalName="MediaServiceAutoTags" ma:readOnly="true">
      <xsd:simpleType>
        <xsd:restriction base="dms:Text"/>
      </xsd:simpleType>
    </xsd:element>
    <xsd:element name="MediaServiceOCR" ma:index="13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BE7001C-4FE1-4FF1-8D32-419BDEA7C0F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75C2B29-49CD-4741-9E2A-61F36353C93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6144f90-c7b6-48d0-aae5-f5e9e48cc3df"/>
    <ds:schemaRef ds:uri="5c7a0828-c5e4-45f8-a074-18a8fdc88ec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0EF8F11D-A449-4684-B8E0-461263A2E192}">
  <ds:schemaRefs>
    <ds:schemaRef ds:uri="http://schemas.microsoft.com/office/2006/metadata/properties"/>
    <ds:schemaRef ds:uri="http://schemas.microsoft.com/office/2006/documentManagement/types"/>
    <ds:schemaRef ds:uri="http://schemas.openxmlformats.org/package/2006/metadata/core-properties"/>
    <ds:schemaRef ds:uri="http://schemas.microsoft.com/office/infopath/2007/PartnerControls"/>
    <ds:schemaRef ds:uri="http://purl.org/dc/dcmitype/"/>
    <ds:schemaRef ds:uri="http://purl.org/dc/elements/1.1/"/>
    <ds:schemaRef ds:uri="86144f90-c7b6-48d0-aae5-f5e9e48cc3df"/>
    <ds:schemaRef ds:uri="5c7a0828-c5e4-45f8-a074-18a8fdc88ec6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1078</TotalTime>
  <Words>115</Words>
  <Application>Microsoft Office PowerPoint</Application>
  <PresentationFormat>On-screen Show (4:3)</PresentationFormat>
  <Paragraphs>32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SassoonCRInfantMedium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Ashleigh Sobol</dc:creator>
  <cp:lastModifiedBy>Ashleigh Sobol</cp:lastModifiedBy>
  <cp:revision>48</cp:revision>
  <dcterms:created xsi:type="dcterms:W3CDTF">2018-03-17T10:08:43Z</dcterms:created>
  <dcterms:modified xsi:type="dcterms:W3CDTF">2019-01-07T09:40:42Z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0x0101002E2B28500E97074E9232E002F87A0DA8</vt:lpwstr>
  </property>
  <property fmtid="{D5CDD505-2E9C-101B-9397-08002B2CF9AE}" pid="3" name="TaxKeyword">
    <vt:lpwstr/>
  </property>
</Properties>
</file>