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91" r:id="rId7"/>
    <p:sldId id="390" r:id="rId8"/>
    <p:sldId id="361" r:id="rId9"/>
    <p:sldId id="412" r:id="rId10"/>
    <p:sldId id="360" r:id="rId11"/>
    <p:sldId id="425" r:id="rId12"/>
    <p:sldId id="414" r:id="rId13"/>
    <p:sldId id="426" r:id="rId14"/>
    <p:sldId id="416" r:id="rId15"/>
    <p:sldId id="427" r:id="rId16"/>
    <p:sldId id="418" r:id="rId17"/>
    <p:sldId id="419" r:id="rId18"/>
    <p:sldId id="314" r:id="rId19"/>
    <p:sldId id="420" r:id="rId20"/>
    <p:sldId id="386" r:id="rId21"/>
    <p:sldId id="422" r:id="rId22"/>
    <p:sldId id="423" r:id="rId23"/>
    <p:sldId id="424"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D67F15-6C85-47FE-8AC9-4EC06DAF006E}" v="100" dt="2019-06-18T16:34:41.339"/>
    <p1510:client id="{3080B867-9CE5-4A94-A23D-4CE3615BABD3}" v="57" dt="2019-06-19T11:03:36.6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3960" autoAdjust="0"/>
    <p:restoredTop sz="94660"/>
  </p:normalViewPr>
  <p:slideViewPr>
    <p:cSldViewPr snapToGrid="0">
      <p:cViewPr varScale="1">
        <p:scale>
          <a:sx n="63" d="100"/>
          <a:sy n="63" d="100"/>
        </p:scale>
        <p:origin x="67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20/06/2019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20/06/2019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20/06/2019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20/06/2019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20/06/2019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20/06/2019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20/06/2019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20/06/2019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classroomsecrets.co.uk/using-devices-to-build-cohesion-year-6-cohesion-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Using Devices to Build Cohesion</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spcAft>
                <a:spcPts val="0"/>
              </a:spcAft>
            </a:pPr>
            <a:r>
              <a:rPr lang="en-US" sz="1200" b="1" dirty="0">
                <a:solidFill>
                  <a:schemeClr val="tx1"/>
                </a:solidFill>
                <a:latin typeface="Century Gothic" panose="020B0502020202020204" pitchFamily="34" charset="0"/>
              </a:rPr>
              <a:t>English Year 6: Linking ideas across paragraphs using a wider range of cohesive devices: repetition of a word or phrase, grammatical connections [for example, the use of adverbials such as on the other hand, in contrast, or as a consequence], and ellipsis</a:t>
            </a:r>
          </a:p>
          <a:p>
            <a:pPr lvl="0" indent="447675" fontAlgn="base">
              <a:spcAft>
                <a:spcPts val="0"/>
              </a:spcAft>
              <a:buClr>
                <a:prstClr val="black"/>
              </a:buClr>
              <a:defRPr/>
            </a:pPr>
            <a:r>
              <a:rPr lang="en-US" sz="1200" b="1" dirty="0">
                <a:solidFill>
                  <a:schemeClr val="tx1"/>
                </a:solidFill>
                <a:latin typeface="Century Gothic" panose="020B0502020202020204" pitchFamily="34" charset="0"/>
              </a:rPr>
              <a:t>Terminology for pupils:</a:t>
            </a:r>
          </a:p>
          <a:p>
            <a:pPr lvl="1" fontAlgn="base">
              <a:spcAft>
                <a:spcPts val="0"/>
              </a:spcAft>
              <a:defRPr/>
            </a:pPr>
            <a:r>
              <a:rPr lang="en-GB" sz="1200" b="1" dirty="0">
                <a:solidFill>
                  <a:schemeClr val="tx1"/>
                </a:solidFill>
                <a:latin typeface="Century Gothic" panose="020B0502020202020204" pitchFamily="34" charset="0"/>
              </a:rPr>
              <a:t>Ellipsis</a:t>
            </a: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Using Devices to Build Cohesion</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fontAlgn="base"/>
            <a:endParaRPr lang="en-US" sz="1200" b="1" dirty="0">
              <a:solidFill>
                <a:prstClr val="black"/>
              </a:solidFill>
              <a:latin typeface="Century Gothic" panose="020B0502020202020204" pitchFamily="34" charset="0"/>
            </a:endParaRP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This step consolidates previous steps within this block and from Year 5 Summer Block 2.</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a:t>
            </a:r>
            <a:r>
              <a:rPr lang="en-US" sz="1200" b="1" dirty="0" err="1">
                <a:solidFill>
                  <a:prstClr val="black"/>
                </a:solidFill>
                <a:latin typeface="Century Gothic" panose="020B0502020202020204" pitchFamily="34" charset="0"/>
              </a:rPr>
              <a:t>recognise</a:t>
            </a:r>
            <a:r>
              <a:rPr lang="en-US" sz="1200" b="1" dirty="0">
                <a:solidFill>
                  <a:prstClr val="black"/>
                </a:solidFill>
                <a:latin typeface="Century Gothic" panose="020B0502020202020204" pitchFamily="34" charset="0"/>
              </a:rPr>
              <a:t> and use all devices to build cohesion in and across paragraphs, linking ideas effectively and avoiding repetition. </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This step includes cohesive devices within fiction and non-fiction writing.</a:t>
            </a:r>
          </a:p>
          <a:p>
            <a:pPr lvl="0" fontAlgn="base"/>
            <a:endParaRPr lang="en-US" sz="1200" b="1" dirty="0">
              <a:solidFill>
                <a:prstClr val="black"/>
              </a:solidFill>
              <a:latin typeface="Century Gothic" panose="020B0502020202020204" pitchFamily="34" charset="0"/>
            </a:endParaRPr>
          </a:p>
          <a:p>
            <a:pPr lvl="0" fontAlgn="base"/>
            <a:endParaRPr lang="en-US" sz="1200" b="1" dirty="0">
              <a:solidFill>
                <a:prstClr val="black"/>
              </a:solidFill>
              <a:latin typeface="Century Gothic" panose="020B0502020202020204" pitchFamily="34" charset="0"/>
            </a:endParaRPr>
          </a:p>
          <a:p>
            <a:pPr marL="452438" lvl="0" indent="-452438" fontAlgn="base"/>
            <a:r>
              <a:rPr lang="en-US" sz="1600" b="1" dirty="0">
                <a:solidFill>
                  <a:prstClr val="black"/>
                </a:solidFill>
                <a:latin typeface="Century Gothic" panose="020B0502020202020204" pitchFamily="34" charset="0"/>
              </a:rPr>
              <a:t>Focused Questions</a:t>
            </a:r>
          </a:p>
          <a:p>
            <a:pPr lvl="0" fontAlgn="base"/>
            <a:endParaRPr lang="en-US" sz="1200" b="1" dirty="0">
              <a:solidFill>
                <a:prstClr val="black"/>
              </a:solidFill>
              <a:latin typeface="Century Gothic" panose="020B0502020202020204" pitchFamily="34" charset="0"/>
            </a:endParaRPr>
          </a:p>
          <a:p>
            <a:pPr marL="176213" lvl="0" indent="-176213" fontAlgn="base">
              <a:buFont typeface="Arial" panose="020B0604020202020204" pitchFamily="34" charset="0"/>
              <a:buChar char="•"/>
            </a:pPr>
            <a:r>
              <a:rPr lang="en-US" sz="1200" b="1" dirty="0">
                <a:solidFill>
                  <a:prstClr val="black"/>
                </a:solidFill>
                <a:latin typeface="Century Gothic" panose="020B0502020202020204" pitchFamily="34" charset="0"/>
              </a:rPr>
              <a:t>Underline and label the devices used to build cohesion in this piece of writing.</a:t>
            </a:r>
          </a:p>
          <a:p>
            <a:pPr marL="176213" lvl="0" indent="-176213" fontAlgn="base">
              <a:buFont typeface="Arial" panose="020B0604020202020204" pitchFamily="34" charset="0"/>
              <a:buChar char="•"/>
            </a:pPr>
            <a:r>
              <a:rPr lang="en-US" sz="1200" b="1" dirty="0">
                <a:solidFill>
                  <a:prstClr val="black"/>
                </a:solidFill>
                <a:latin typeface="Century Gothic" panose="020B0502020202020204" pitchFamily="34" charset="0"/>
              </a:rPr>
              <a:t>Improve this piece of work by adding in cohesive devices.</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7: Using Devices to Build Cohesion</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Put the following sentences in order to form a cohesive paragraph. The first sentence is in the correct place.</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3" name="Group 2">
            <a:extLst>
              <a:ext uri="{FF2B5EF4-FFF2-40B4-BE49-F238E27FC236}">
                <a16:creationId xmlns:a16="http://schemas.microsoft.com/office/drawing/2014/main" id="{482C609B-49EB-43C0-982C-AA086E96F0C1}"/>
              </a:ext>
            </a:extLst>
          </p:cNvPr>
          <p:cNvGrpSpPr/>
          <p:nvPr/>
        </p:nvGrpSpPr>
        <p:grpSpPr>
          <a:xfrm>
            <a:off x="792000" y="1717040"/>
            <a:ext cx="7560000" cy="4320466"/>
            <a:chOff x="726440" y="1717040"/>
            <a:chExt cx="7560000" cy="4320466"/>
          </a:xfrm>
        </p:grpSpPr>
        <p:sp>
          <p:nvSpPr>
            <p:cNvPr id="9" name="Rectangle: Rounded Corners 8">
              <a:extLst>
                <a:ext uri="{FF2B5EF4-FFF2-40B4-BE49-F238E27FC236}">
                  <a16:creationId xmlns:a16="http://schemas.microsoft.com/office/drawing/2014/main" id="{14D8349C-C195-4F7C-A97F-83C3C01CDC18}"/>
                </a:ext>
              </a:extLst>
            </p:cNvPr>
            <p:cNvSpPr/>
            <p:nvPr/>
          </p:nvSpPr>
          <p:spPr>
            <a:xfrm>
              <a:off x="726440" y="4363391"/>
              <a:ext cx="7560000" cy="79200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Sherry, who seemed to forever be three paces behind him, was struggling to keep up.</a:t>
              </a:r>
            </a:p>
          </p:txBody>
        </p:sp>
        <p:sp>
          <p:nvSpPr>
            <p:cNvPr id="10" name="Rectangle: Rounded Corners 9">
              <a:extLst>
                <a:ext uri="{FF2B5EF4-FFF2-40B4-BE49-F238E27FC236}">
                  <a16:creationId xmlns:a16="http://schemas.microsoft.com/office/drawing/2014/main" id="{EDB17D10-70FB-49C2-B256-09E05EBE3C60}"/>
                </a:ext>
              </a:extLst>
            </p:cNvPr>
            <p:cNvSpPr/>
            <p:nvPr/>
          </p:nvSpPr>
          <p:spPr>
            <a:xfrm>
              <a:off x="726440" y="5245506"/>
              <a:ext cx="7560000" cy="79200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She climbed over the crates as Alvin disappeared through the hole.</a:t>
              </a:r>
            </a:p>
          </p:txBody>
        </p:sp>
        <p:sp>
          <p:nvSpPr>
            <p:cNvPr id="14" name="Rectangle: Rounded Corners 13">
              <a:extLst>
                <a:ext uri="{FF2B5EF4-FFF2-40B4-BE49-F238E27FC236}">
                  <a16:creationId xmlns:a16="http://schemas.microsoft.com/office/drawing/2014/main" id="{7803930E-6D3D-4479-9D8F-A51E6CAAF5AA}"/>
                </a:ext>
              </a:extLst>
            </p:cNvPr>
            <p:cNvSpPr/>
            <p:nvPr/>
          </p:nvSpPr>
          <p:spPr>
            <a:xfrm>
              <a:off x="726440" y="1717040"/>
              <a:ext cx="7560000" cy="79200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As the thief darted through a hole in the fence, Alvin leapt over the scattered crates.</a:t>
              </a:r>
            </a:p>
          </p:txBody>
        </p:sp>
        <p:sp>
          <p:nvSpPr>
            <p:cNvPr id="15" name="Rectangle: Rounded Corners 14">
              <a:extLst>
                <a:ext uri="{FF2B5EF4-FFF2-40B4-BE49-F238E27FC236}">
                  <a16:creationId xmlns:a16="http://schemas.microsoft.com/office/drawing/2014/main" id="{76931BC3-AAA4-4F40-9B99-AB2E95EC42B4}"/>
                </a:ext>
              </a:extLst>
            </p:cNvPr>
            <p:cNvSpPr/>
            <p:nvPr/>
          </p:nvSpPr>
          <p:spPr>
            <a:xfrm>
              <a:off x="726440" y="2599157"/>
              <a:ext cx="7560000" cy="79200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On the other side of the fence, Alvin scrambled to his feet.</a:t>
              </a:r>
            </a:p>
          </p:txBody>
        </p:sp>
        <p:sp>
          <p:nvSpPr>
            <p:cNvPr id="16" name="Rectangle: Rounded Corners 15">
              <a:extLst>
                <a:ext uri="{FF2B5EF4-FFF2-40B4-BE49-F238E27FC236}">
                  <a16:creationId xmlns:a16="http://schemas.microsoft.com/office/drawing/2014/main" id="{ED1FCEBE-9A1F-4F8B-BB78-1E7F929D02DD}"/>
                </a:ext>
              </a:extLst>
            </p:cNvPr>
            <p:cNvSpPr/>
            <p:nvPr/>
          </p:nvSpPr>
          <p:spPr>
            <a:xfrm>
              <a:off x="726440" y="3481274"/>
              <a:ext cx="7560000" cy="79200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The thief hid when he saw Alvin stand up and look around.</a:t>
              </a:r>
            </a:p>
          </p:txBody>
        </p:sp>
      </p:grpSp>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Put the following sentences in order to form a cohesive paragraph. The first sentence is in the correct place.</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9" name="Rectangle: Rounded Corners 8">
            <a:extLst>
              <a:ext uri="{FF2B5EF4-FFF2-40B4-BE49-F238E27FC236}">
                <a16:creationId xmlns:a16="http://schemas.microsoft.com/office/drawing/2014/main" id="{14D8349C-C195-4F7C-A97F-83C3C01CDC18}"/>
              </a:ext>
            </a:extLst>
          </p:cNvPr>
          <p:cNvSpPr/>
          <p:nvPr/>
        </p:nvSpPr>
        <p:spPr>
          <a:xfrm>
            <a:off x="792000" y="2599156"/>
            <a:ext cx="7560000" cy="792000"/>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Sherry, who seemed to forever be three paces behind him, was struggling to keep up.</a:t>
            </a:r>
          </a:p>
        </p:txBody>
      </p:sp>
      <p:sp>
        <p:nvSpPr>
          <p:cNvPr id="10" name="Rectangle: Rounded Corners 9">
            <a:extLst>
              <a:ext uri="{FF2B5EF4-FFF2-40B4-BE49-F238E27FC236}">
                <a16:creationId xmlns:a16="http://schemas.microsoft.com/office/drawing/2014/main" id="{EDB17D10-70FB-49C2-B256-09E05EBE3C60}"/>
              </a:ext>
            </a:extLst>
          </p:cNvPr>
          <p:cNvSpPr/>
          <p:nvPr/>
        </p:nvSpPr>
        <p:spPr>
          <a:xfrm>
            <a:off x="792000" y="3481272"/>
            <a:ext cx="7560000" cy="792000"/>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She climbed over the crates as Alvin disappeared through the hole.</a:t>
            </a:r>
          </a:p>
        </p:txBody>
      </p:sp>
      <p:sp>
        <p:nvSpPr>
          <p:cNvPr id="14" name="Rectangle: Rounded Corners 13">
            <a:extLst>
              <a:ext uri="{FF2B5EF4-FFF2-40B4-BE49-F238E27FC236}">
                <a16:creationId xmlns:a16="http://schemas.microsoft.com/office/drawing/2014/main" id="{7803930E-6D3D-4479-9D8F-A51E6CAAF5AA}"/>
              </a:ext>
            </a:extLst>
          </p:cNvPr>
          <p:cNvSpPr/>
          <p:nvPr/>
        </p:nvSpPr>
        <p:spPr>
          <a:xfrm>
            <a:off x="792000" y="1717040"/>
            <a:ext cx="7560000" cy="792000"/>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As the thief darted through a hole in the fence, Alvin leapt over the scattered crates.</a:t>
            </a:r>
          </a:p>
        </p:txBody>
      </p:sp>
      <p:sp>
        <p:nvSpPr>
          <p:cNvPr id="15" name="Rectangle: Rounded Corners 14">
            <a:extLst>
              <a:ext uri="{FF2B5EF4-FFF2-40B4-BE49-F238E27FC236}">
                <a16:creationId xmlns:a16="http://schemas.microsoft.com/office/drawing/2014/main" id="{76931BC3-AAA4-4F40-9B99-AB2E95EC42B4}"/>
              </a:ext>
            </a:extLst>
          </p:cNvPr>
          <p:cNvSpPr/>
          <p:nvPr/>
        </p:nvSpPr>
        <p:spPr>
          <a:xfrm>
            <a:off x="792000" y="4363389"/>
            <a:ext cx="7560000" cy="792000"/>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On the other side of the fence, Alvin scrambled to his feet.</a:t>
            </a:r>
          </a:p>
        </p:txBody>
      </p:sp>
      <p:sp>
        <p:nvSpPr>
          <p:cNvPr id="16" name="Rectangle: Rounded Corners 15">
            <a:extLst>
              <a:ext uri="{FF2B5EF4-FFF2-40B4-BE49-F238E27FC236}">
                <a16:creationId xmlns:a16="http://schemas.microsoft.com/office/drawing/2014/main" id="{ED1FCEBE-9A1F-4F8B-BB78-1E7F929D02DD}"/>
              </a:ext>
            </a:extLst>
          </p:cNvPr>
          <p:cNvSpPr/>
          <p:nvPr/>
        </p:nvSpPr>
        <p:spPr>
          <a:xfrm>
            <a:off x="792000" y="5245506"/>
            <a:ext cx="7560000" cy="792000"/>
          </a:xfrm>
          <a:prstGeom prst="roundRect">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The thief hid when he saw Alvin stand up and look around.</a:t>
            </a:r>
          </a:p>
        </p:txBody>
      </p:sp>
    </p:spTree>
    <p:extLst>
      <p:ext uri="{BB962C8B-B14F-4D97-AF65-F5344CB8AC3E}">
        <p14:creationId xmlns:p14="http://schemas.microsoft.com/office/powerpoint/2010/main" val="4121852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each extract from the text to the type of cohesive device it features.</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Rectangle 1">
            <a:extLst>
              <a:ext uri="{FF2B5EF4-FFF2-40B4-BE49-F238E27FC236}">
                <a16:creationId xmlns:a16="http://schemas.microsoft.com/office/drawing/2014/main" id="{D01A95D3-C8F1-4503-9FF2-B9419B571246}"/>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r>
              <a:rPr lang="en-GB" sz="1400" b="1" dirty="0">
                <a:latin typeface="Century Gothic" panose="020B0502020202020204" pitchFamily="34" charset="0"/>
              </a:rPr>
              <a:t>Mike felt a shriek of fear tearing up through his chest as he careered towards the ramp which loomed in front of him. His arms juddered violently as the ground (now just a khaki blur) pummelled his bike tyres and sent shockwaves through his body. As the ramp raced towards him, he began to wonder if this jump was a smart idea...</a:t>
            </a:r>
          </a:p>
          <a:p>
            <a:endParaRPr lang="en-GB" sz="1400" b="1" dirty="0">
              <a:latin typeface="Century Gothic" panose="020B0502020202020204" pitchFamily="34" charset="0"/>
            </a:endParaRPr>
          </a:p>
          <a:p>
            <a:r>
              <a:rPr lang="en-GB" sz="1400" b="1" dirty="0">
                <a:latin typeface="Century Gothic" panose="020B0502020202020204" pitchFamily="34" charset="0"/>
              </a:rPr>
              <a:t>Only a few moments earlier, he had been the very picture of bravado. Everyone had been egging him on, eager to encourage any individual who might provide them with the next viral fail video. With a confident shout, he had grabbed the bike and aimed himself down the hill.</a:t>
            </a:r>
          </a:p>
          <a:p>
            <a:endParaRPr lang="en-GB" sz="1400" b="1" dirty="0">
              <a:latin typeface="Century Gothic" panose="020B0502020202020204" pitchFamily="34" charset="0"/>
            </a:endParaRPr>
          </a:p>
          <a:p>
            <a:r>
              <a:rPr lang="en-GB" sz="1400" b="1" dirty="0">
                <a:latin typeface="Century Gothic" panose="020B0502020202020204" pitchFamily="34" charset="0"/>
              </a:rPr>
              <a:t>Lori, who had given up trying to talk her brother out of stunts like this, covered her eyes. She heard his shriek. She heard the sound of tyres flying up a ramp. She heard the crowd gasp… and then she heard the cheers! </a:t>
            </a:r>
          </a:p>
        </p:txBody>
      </p:sp>
      <p:grpSp>
        <p:nvGrpSpPr>
          <p:cNvPr id="3" name="Group 2">
            <a:extLst>
              <a:ext uri="{FF2B5EF4-FFF2-40B4-BE49-F238E27FC236}">
                <a16:creationId xmlns:a16="http://schemas.microsoft.com/office/drawing/2014/main" id="{8C088255-78E8-44FA-A4BC-039FBA6DE7B1}"/>
              </a:ext>
            </a:extLst>
          </p:cNvPr>
          <p:cNvGrpSpPr/>
          <p:nvPr/>
        </p:nvGrpSpPr>
        <p:grpSpPr>
          <a:xfrm>
            <a:off x="849528" y="4314019"/>
            <a:ext cx="7444944" cy="1765114"/>
            <a:chOff x="-5928070" y="4419600"/>
            <a:chExt cx="5593496" cy="823438"/>
          </a:xfrm>
        </p:grpSpPr>
        <p:sp>
          <p:nvSpPr>
            <p:cNvPr id="12" name="Rectangle: Rounded Corners 11">
              <a:extLst>
                <a:ext uri="{FF2B5EF4-FFF2-40B4-BE49-F238E27FC236}">
                  <a16:creationId xmlns:a16="http://schemas.microsoft.com/office/drawing/2014/main" id="{A0D1597F-6C10-4E03-819B-A6008F2F285B}"/>
                </a:ext>
              </a:extLst>
            </p:cNvPr>
            <p:cNvSpPr/>
            <p:nvPr/>
          </p:nvSpPr>
          <p:spPr>
            <a:xfrm>
              <a:off x="-2551301" y="4419600"/>
              <a:ext cx="2216727" cy="23958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Parenthesis</a:t>
              </a:r>
            </a:p>
          </p:txBody>
        </p:sp>
        <p:sp>
          <p:nvSpPr>
            <p:cNvPr id="13" name="Rectangle: Rounded Corners 12">
              <a:extLst>
                <a:ext uri="{FF2B5EF4-FFF2-40B4-BE49-F238E27FC236}">
                  <a16:creationId xmlns:a16="http://schemas.microsoft.com/office/drawing/2014/main" id="{8841E0CE-5104-4902-9D52-4D41A639A266}"/>
                </a:ext>
              </a:extLst>
            </p:cNvPr>
            <p:cNvSpPr/>
            <p:nvPr/>
          </p:nvSpPr>
          <p:spPr>
            <a:xfrm>
              <a:off x="-2551301" y="5003458"/>
              <a:ext cx="2216727" cy="23958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Relative pronoun</a:t>
              </a:r>
            </a:p>
          </p:txBody>
        </p:sp>
        <p:sp>
          <p:nvSpPr>
            <p:cNvPr id="14" name="Rectangle: Rounded Corners 13">
              <a:extLst>
                <a:ext uri="{FF2B5EF4-FFF2-40B4-BE49-F238E27FC236}">
                  <a16:creationId xmlns:a16="http://schemas.microsoft.com/office/drawing/2014/main" id="{F5D58C91-0E59-4065-AEE9-769AC7F62536}"/>
                </a:ext>
              </a:extLst>
            </p:cNvPr>
            <p:cNvSpPr/>
            <p:nvPr/>
          </p:nvSpPr>
          <p:spPr>
            <a:xfrm>
              <a:off x="-5928070" y="4419600"/>
              <a:ext cx="2950464" cy="383328"/>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as he careered towards the ramp</a:t>
              </a:r>
            </a:p>
          </p:txBody>
        </p:sp>
        <p:sp>
          <p:nvSpPr>
            <p:cNvPr id="15" name="Rectangle: Rounded Corners 14">
              <a:extLst>
                <a:ext uri="{FF2B5EF4-FFF2-40B4-BE49-F238E27FC236}">
                  <a16:creationId xmlns:a16="http://schemas.microsoft.com/office/drawing/2014/main" id="{D0DE8E3C-2C92-47CF-A397-EDE605D649B0}"/>
                </a:ext>
              </a:extLst>
            </p:cNvPr>
            <p:cNvSpPr/>
            <p:nvPr/>
          </p:nvSpPr>
          <p:spPr>
            <a:xfrm>
              <a:off x="-5928070" y="4859710"/>
              <a:ext cx="2950464" cy="383328"/>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(now just a khaki blur)</a:t>
              </a:r>
            </a:p>
          </p:txBody>
        </p:sp>
        <p:sp>
          <p:nvSpPr>
            <p:cNvPr id="16" name="Rectangle: Rounded Corners 15">
              <a:extLst>
                <a:ext uri="{FF2B5EF4-FFF2-40B4-BE49-F238E27FC236}">
                  <a16:creationId xmlns:a16="http://schemas.microsoft.com/office/drawing/2014/main" id="{9887AC43-0476-462E-87D2-0C95C11BDB5A}"/>
                </a:ext>
              </a:extLst>
            </p:cNvPr>
            <p:cNvSpPr/>
            <p:nvPr/>
          </p:nvSpPr>
          <p:spPr>
            <a:xfrm>
              <a:off x="-2551301" y="4711504"/>
              <a:ext cx="2216727" cy="23958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Adverbial</a:t>
              </a:r>
            </a:p>
          </p:txBody>
        </p:sp>
      </p:gr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each extract from the text to the type of cohesive device it features.</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Rectangle 1">
            <a:extLst>
              <a:ext uri="{FF2B5EF4-FFF2-40B4-BE49-F238E27FC236}">
                <a16:creationId xmlns:a16="http://schemas.microsoft.com/office/drawing/2014/main" id="{D01A95D3-C8F1-4503-9FF2-B9419B571246}"/>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r>
              <a:rPr lang="en-GB" sz="1400" b="1" dirty="0">
                <a:latin typeface="Century Gothic" panose="020B0502020202020204" pitchFamily="34" charset="0"/>
              </a:rPr>
              <a:t>Mike felt a shriek of fear tearing up through his chest as he careered towards the ramp which loomed in front of him. His arms juddered violently as the ground (now just a khaki blur) pummelled his bike tyres and sent shockwaves through his body. As the ramp raced towards him, he began to wonder if this jump was a smart idea...</a:t>
            </a:r>
          </a:p>
          <a:p>
            <a:endParaRPr lang="en-GB" sz="1400" b="1" dirty="0">
              <a:latin typeface="Century Gothic" panose="020B0502020202020204" pitchFamily="34" charset="0"/>
            </a:endParaRPr>
          </a:p>
          <a:p>
            <a:r>
              <a:rPr lang="en-GB" sz="1400" b="1" dirty="0">
                <a:latin typeface="Century Gothic" panose="020B0502020202020204" pitchFamily="34" charset="0"/>
              </a:rPr>
              <a:t>Only a few moments earlier, he had been the very picture of bravado. Everyone had been egging him on, eager to encourage any individual who might provide them with the next viral fail video. With a confident shout, he had grabbed the bike and aimed himself down the hill.</a:t>
            </a:r>
          </a:p>
          <a:p>
            <a:endParaRPr lang="en-GB" sz="1400" b="1" dirty="0">
              <a:latin typeface="Century Gothic" panose="020B0502020202020204" pitchFamily="34" charset="0"/>
            </a:endParaRPr>
          </a:p>
          <a:p>
            <a:r>
              <a:rPr lang="en-GB" sz="1400" b="1" dirty="0">
                <a:latin typeface="Century Gothic" panose="020B0502020202020204" pitchFamily="34" charset="0"/>
              </a:rPr>
              <a:t>Lori, who had given up trying to talk her brother out of stunts like this, covered her eyes. She heard his shriek. She heard the sound of tyres flying up a ramp. She heard the crowd gasp… and then she heard the cheers! </a:t>
            </a:r>
          </a:p>
        </p:txBody>
      </p:sp>
      <p:cxnSp>
        <p:nvCxnSpPr>
          <p:cNvPr id="5" name="Straight Connector 4">
            <a:extLst>
              <a:ext uri="{FF2B5EF4-FFF2-40B4-BE49-F238E27FC236}">
                <a16:creationId xmlns:a16="http://schemas.microsoft.com/office/drawing/2014/main" id="{02DF374F-04B8-4B8C-90DE-715A6133F292}"/>
              </a:ext>
            </a:extLst>
          </p:cNvPr>
          <p:cNvCxnSpPr>
            <a:stCxn id="14" idx="3"/>
            <a:endCxn id="16" idx="1"/>
          </p:cNvCxnSpPr>
          <p:nvPr/>
        </p:nvCxnSpPr>
        <p:spPr>
          <a:xfrm>
            <a:off x="4776596" y="4724868"/>
            <a:ext cx="567412" cy="47165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ECC1E1C-847B-4AFA-9647-A9FF9586FC5F}"/>
              </a:ext>
            </a:extLst>
          </p:cNvPr>
          <p:cNvCxnSpPr>
            <a:cxnSpLocks/>
            <a:stCxn id="15" idx="3"/>
            <a:endCxn id="12" idx="1"/>
          </p:cNvCxnSpPr>
          <p:nvPr/>
        </p:nvCxnSpPr>
        <p:spPr>
          <a:xfrm flipV="1">
            <a:off x="4776596" y="4570800"/>
            <a:ext cx="567412" cy="109748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8C088255-78E8-44FA-A4BC-039FBA6DE7B1}"/>
              </a:ext>
            </a:extLst>
          </p:cNvPr>
          <p:cNvGrpSpPr/>
          <p:nvPr/>
        </p:nvGrpSpPr>
        <p:grpSpPr>
          <a:xfrm>
            <a:off x="849528" y="4314019"/>
            <a:ext cx="7444944" cy="1765114"/>
            <a:chOff x="-5928070" y="4419600"/>
            <a:chExt cx="5593496" cy="823438"/>
          </a:xfrm>
        </p:grpSpPr>
        <p:sp>
          <p:nvSpPr>
            <p:cNvPr id="12" name="Rectangle: Rounded Corners 11">
              <a:extLst>
                <a:ext uri="{FF2B5EF4-FFF2-40B4-BE49-F238E27FC236}">
                  <a16:creationId xmlns:a16="http://schemas.microsoft.com/office/drawing/2014/main" id="{A0D1597F-6C10-4E03-819B-A6008F2F285B}"/>
                </a:ext>
              </a:extLst>
            </p:cNvPr>
            <p:cNvSpPr/>
            <p:nvPr/>
          </p:nvSpPr>
          <p:spPr>
            <a:xfrm>
              <a:off x="-2551301" y="4419600"/>
              <a:ext cx="2216727" cy="23958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FF0000"/>
                  </a:solidFill>
                  <a:latin typeface="Century Gothic" panose="020B0502020202020204" pitchFamily="34" charset="0"/>
                </a:rPr>
                <a:t>Parenthesis</a:t>
              </a:r>
            </a:p>
          </p:txBody>
        </p:sp>
        <p:sp>
          <p:nvSpPr>
            <p:cNvPr id="13" name="Rectangle: Rounded Corners 12">
              <a:extLst>
                <a:ext uri="{FF2B5EF4-FFF2-40B4-BE49-F238E27FC236}">
                  <a16:creationId xmlns:a16="http://schemas.microsoft.com/office/drawing/2014/main" id="{8841E0CE-5104-4902-9D52-4D41A639A266}"/>
                </a:ext>
              </a:extLst>
            </p:cNvPr>
            <p:cNvSpPr/>
            <p:nvPr/>
          </p:nvSpPr>
          <p:spPr>
            <a:xfrm>
              <a:off x="-2551301" y="5003458"/>
              <a:ext cx="2216727" cy="239580"/>
            </a:xfrm>
            <a:prstGeom prst="roundRect">
              <a:avLst/>
            </a:prstGeom>
            <a:solidFill>
              <a:schemeClr val="bg1"/>
            </a:solid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2">
                      <a:lumMod val="50000"/>
                    </a:schemeClr>
                  </a:solidFill>
                  <a:latin typeface="Century Gothic" panose="020B0502020202020204" pitchFamily="34" charset="0"/>
                </a:rPr>
                <a:t>Relative pronoun</a:t>
              </a:r>
            </a:p>
          </p:txBody>
        </p:sp>
        <p:sp>
          <p:nvSpPr>
            <p:cNvPr id="14" name="Rectangle: Rounded Corners 13">
              <a:extLst>
                <a:ext uri="{FF2B5EF4-FFF2-40B4-BE49-F238E27FC236}">
                  <a16:creationId xmlns:a16="http://schemas.microsoft.com/office/drawing/2014/main" id="{F5D58C91-0E59-4065-AEE9-769AC7F62536}"/>
                </a:ext>
              </a:extLst>
            </p:cNvPr>
            <p:cNvSpPr/>
            <p:nvPr/>
          </p:nvSpPr>
          <p:spPr>
            <a:xfrm>
              <a:off x="-5928070" y="4419600"/>
              <a:ext cx="2950464" cy="383328"/>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FF0000"/>
                  </a:solidFill>
                  <a:latin typeface="Century Gothic" panose="020B0502020202020204" pitchFamily="34" charset="0"/>
                </a:rPr>
                <a:t>as he careered towards the ramp</a:t>
              </a:r>
            </a:p>
          </p:txBody>
        </p:sp>
        <p:sp>
          <p:nvSpPr>
            <p:cNvPr id="15" name="Rectangle: Rounded Corners 14">
              <a:extLst>
                <a:ext uri="{FF2B5EF4-FFF2-40B4-BE49-F238E27FC236}">
                  <a16:creationId xmlns:a16="http://schemas.microsoft.com/office/drawing/2014/main" id="{D0DE8E3C-2C92-47CF-A397-EDE605D649B0}"/>
                </a:ext>
              </a:extLst>
            </p:cNvPr>
            <p:cNvSpPr/>
            <p:nvPr/>
          </p:nvSpPr>
          <p:spPr>
            <a:xfrm>
              <a:off x="-5928070" y="4859710"/>
              <a:ext cx="2950464" cy="383328"/>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(now just a khaki blur)</a:t>
              </a:r>
            </a:p>
          </p:txBody>
        </p:sp>
        <p:sp>
          <p:nvSpPr>
            <p:cNvPr id="16" name="Rectangle: Rounded Corners 15">
              <a:extLst>
                <a:ext uri="{FF2B5EF4-FFF2-40B4-BE49-F238E27FC236}">
                  <a16:creationId xmlns:a16="http://schemas.microsoft.com/office/drawing/2014/main" id="{9887AC43-0476-462E-87D2-0C95C11BDB5A}"/>
                </a:ext>
              </a:extLst>
            </p:cNvPr>
            <p:cNvSpPr/>
            <p:nvPr/>
          </p:nvSpPr>
          <p:spPr>
            <a:xfrm>
              <a:off x="-2551301" y="4711504"/>
              <a:ext cx="2216727" cy="23958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FF0000"/>
                  </a:solidFill>
                  <a:latin typeface="Century Gothic" panose="020B0502020202020204" pitchFamily="34" charset="0"/>
                </a:rPr>
                <a:t>Adverbial</a:t>
              </a:r>
            </a:p>
          </p:txBody>
        </p:sp>
      </p:grpSp>
    </p:spTree>
    <p:extLst>
      <p:ext uri="{BB962C8B-B14F-4D97-AF65-F5344CB8AC3E}">
        <p14:creationId xmlns:p14="http://schemas.microsoft.com/office/powerpoint/2010/main" val="1886188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reason ‘Only a few moments earlier…’ needed to start a new paragraph.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Rectangle 1">
            <a:extLst>
              <a:ext uri="{FF2B5EF4-FFF2-40B4-BE49-F238E27FC236}">
                <a16:creationId xmlns:a16="http://schemas.microsoft.com/office/drawing/2014/main" id="{D01A95D3-C8F1-4503-9FF2-B9419B571246}"/>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r>
              <a:rPr lang="en-GB" sz="1400" b="1" dirty="0">
                <a:latin typeface="Century Gothic" panose="020B0502020202020204" pitchFamily="34" charset="0"/>
              </a:rPr>
              <a:t>Mike felt a shriek of fear tearing up through his chest as he careered towards the ramp which loomed in front of him. His arms juddered violently as the ground (now just a khaki blur) pummelled his bike tyres and sent shockwaves through his body. As the ramp raced towards him, he began to wonder if this jump was a smart idea...</a:t>
            </a:r>
          </a:p>
          <a:p>
            <a:endParaRPr lang="en-GB" sz="1400" b="1" dirty="0">
              <a:latin typeface="Century Gothic" panose="020B0502020202020204" pitchFamily="34" charset="0"/>
            </a:endParaRPr>
          </a:p>
          <a:p>
            <a:r>
              <a:rPr lang="en-GB" sz="1400" b="1" dirty="0">
                <a:latin typeface="Century Gothic" panose="020B0502020202020204" pitchFamily="34" charset="0"/>
              </a:rPr>
              <a:t>Only a few moments earlier, he had been the very picture of bravado. Everyone had been egging him on, eager to encourage any individual who might provide them with the next viral fail video. With a confident shout, he had grabbed the bike and aimed himself down the hill.</a:t>
            </a:r>
          </a:p>
          <a:p>
            <a:endParaRPr lang="en-GB" sz="1400" b="1" dirty="0">
              <a:latin typeface="Century Gothic" panose="020B0502020202020204" pitchFamily="34" charset="0"/>
            </a:endParaRPr>
          </a:p>
          <a:p>
            <a:r>
              <a:rPr lang="en-GB" sz="1400" b="1" dirty="0">
                <a:latin typeface="Century Gothic" panose="020B0502020202020204" pitchFamily="34" charset="0"/>
              </a:rPr>
              <a:t>Lori, who had given up trying to talk her brother out of stunts like this, covered her eyes. She heard his shriek. She heard the sound of tyres flying up a ramp. She heard the crowd gasp… and then she heard the cheers! </a:t>
            </a:r>
          </a:p>
        </p:txBody>
      </p:sp>
      <p:grpSp>
        <p:nvGrpSpPr>
          <p:cNvPr id="12" name="Group 11">
            <a:extLst>
              <a:ext uri="{FF2B5EF4-FFF2-40B4-BE49-F238E27FC236}">
                <a16:creationId xmlns:a16="http://schemas.microsoft.com/office/drawing/2014/main" id="{8E45DDC2-9882-428E-9D98-161ACDF215B8}"/>
              </a:ext>
            </a:extLst>
          </p:cNvPr>
          <p:cNvGrpSpPr/>
          <p:nvPr/>
        </p:nvGrpSpPr>
        <p:grpSpPr>
          <a:xfrm>
            <a:off x="716537" y="4537431"/>
            <a:ext cx="7701683" cy="1233663"/>
            <a:chOff x="593238" y="5656234"/>
            <a:chExt cx="5786388" cy="842608"/>
          </a:xfrm>
        </p:grpSpPr>
        <p:sp>
          <p:nvSpPr>
            <p:cNvPr id="13" name="Rectangle: Rounded Corners 12">
              <a:extLst>
                <a:ext uri="{FF2B5EF4-FFF2-40B4-BE49-F238E27FC236}">
                  <a16:creationId xmlns:a16="http://schemas.microsoft.com/office/drawing/2014/main" id="{EB0D4001-DA5D-4818-8044-AF2EDEDE7C82}"/>
                </a:ext>
              </a:extLst>
            </p:cNvPr>
            <p:cNvSpPr/>
            <p:nvPr/>
          </p:nvSpPr>
          <p:spPr>
            <a:xfrm>
              <a:off x="593238" y="6138842"/>
              <a:ext cx="2438400" cy="360000"/>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A change in theme</a:t>
              </a:r>
            </a:p>
          </p:txBody>
        </p:sp>
        <p:sp>
          <p:nvSpPr>
            <p:cNvPr id="14" name="Rectangle: Rounded Corners 13">
              <a:extLst>
                <a:ext uri="{FF2B5EF4-FFF2-40B4-BE49-F238E27FC236}">
                  <a16:creationId xmlns:a16="http://schemas.microsoft.com/office/drawing/2014/main" id="{BECEB097-F961-4640-8B3F-F37608F921C0}"/>
                </a:ext>
              </a:extLst>
            </p:cNvPr>
            <p:cNvSpPr/>
            <p:nvPr/>
          </p:nvSpPr>
          <p:spPr>
            <a:xfrm>
              <a:off x="593238" y="5656242"/>
              <a:ext cx="2438400" cy="360000"/>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A change in time</a:t>
              </a:r>
            </a:p>
          </p:txBody>
        </p:sp>
        <p:sp>
          <p:nvSpPr>
            <p:cNvPr id="15" name="Rectangle: Rounded Corners 14">
              <a:extLst>
                <a:ext uri="{FF2B5EF4-FFF2-40B4-BE49-F238E27FC236}">
                  <a16:creationId xmlns:a16="http://schemas.microsoft.com/office/drawing/2014/main" id="{956BF0FC-A3E8-4861-9D06-A39E435C017C}"/>
                </a:ext>
              </a:extLst>
            </p:cNvPr>
            <p:cNvSpPr/>
            <p:nvPr/>
          </p:nvSpPr>
          <p:spPr>
            <a:xfrm>
              <a:off x="3081148" y="5656242"/>
              <a:ext cx="360000" cy="360000"/>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chemeClr val="tx1"/>
                </a:solidFill>
                <a:latin typeface="Century Gothic" panose="020B0502020202020204" pitchFamily="34" charset="0"/>
              </a:endParaRPr>
            </a:p>
          </p:txBody>
        </p:sp>
        <p:sp>
          <p:nvSpPr>
            <p:cNvPr id="16" name="Rectangle: Rounded Corners 15">
              <a:extLst>
                <a:ext uri="{FF2B5EF4-FFF2-40B4-BE49-F238E27FC236}">
                  <a16:creationId xmlns:a16="http://schemas.microsoft.com/office/drawing/2014/main" id="{4BD598E1-A1F3-4617-BEED-11C136C1F694}"/>
                </a:ext>
              </a:extLst>
            </p:cNvPr>
            <p:cNvSpPr/>
            <p:nvPr/>
          </p:nvSpPr>
          <p:spPr>
            <a:xfrm>
              <a:off x="3081148" y="6138842"/>
              <a:ext cx="360000" cy="360000"/>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chemeClr val="tx1"/>
                </a:solidFill>
                <a:latin typeface="Century Gothic" panose="020B0502020202020204" pitchFamily="34" charset="0"/>
              </a:endParaRPr>
            </a:p>
          </p:txBody>
        </p:sp>
        <p:sp>
          <p:nvSpPr>
            <p:cNvPr id="17" name="Rectangle: Rounded Corners 16">
              <a:extLst>
                <a:ext uri="{FF2B5EF4-FFF2-40B4-BE49-F238E27FC236}">
                  <a16:creationId xmlns:a16="http://schemas.microsoft.com/office/drawing/2014/main" id="{748A1C17-E9F2-41AF-B527-E124586F56C6}"/>
                </a:ext>
              </a:extLst>
            </p:cNvPr>
            <p:cNvSpPr/>
            <p:nvPr/>
          </p:nvSpPr>
          <p:spPr>
            <a:xfrm>
              <a:off x="3531716" y="6138834"/>
              <a:ext cx="2438400" cy="360000"/>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A change in character</a:t>
              </a:r>
            </a:p>
          </p:txBody>
        </p:sp>
        <p:sp>
          <p:nvSpPr>
            <p:cNvPr id="24" name="Rectangle: Rounded Corners 23">
              <a:extLst>
                <a:ext uri="{FF2B5EF4-FFF2-40B4-BE49-F238E27FC236}">
                  <a16:creationId xmlns:a16="http://schemas.microsoft.com/office/drawing/2014/main" id="{E48771DF-FC62-4AC8-B123-D6965ED1F2F9}"/>
                </a:ext>
              </a:extLst>
            </p:cNvPr>
            <p:cNvSpPr/>
            <p:nvPr/>
          </p:nvSpPr>
          <p:spPr>
            <a:xfrm>
              <a:off x="3531716" y="5656234"/>
              <a:ext cx="2438400" cy="360000"/>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A change in place</a:t>
              </a:r>
            </a:p>
          </p:txBody>
        </p:sp>
        <p:sp>
          <p:nvSpPr>
            <p:cNvPr id="25" name="Rectangle: Rounded Corners 24">
              <a:extLst>
                <a:ext uri="{FF2B5EF4-FFF2-40B4-BE49-F238E27FC236}">
                  <a16:creationId xmlns:a16="http://schemas.microsoft.com/office/drawing/2014/main" id="{FFC48509-3FFD-4541-A3A9-BA9FE778AB2E}"/>
                </a:ext>
              </a:extLst>
            </p:cNvPr>
            <p:cNvSpPr/>
            <p:nvPr/>
          </p:nvSpPr>
          <p:spPr>
            <a:xfrm>
              <a:off x="6019626" y="5656234"/>
              <a:ext cx="360000" cy="360000"/>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chemeClr val="tx1"/>
                </a:solidFill>
                <a:latin typeface="Century Gothic" panose="020B0502020202020204" pitchFamily="34" charset="0"/>
              </a:endParaRPr>
            </a:p>
          </p:txBody>
        </p:sp>
        <p:sp>
          <p:nvSpPr>
            <p:cNvPr id="26" name="Rectangle: Rounded Corners 25">
              <a:extLst>
                <a:ext uri="{FF2B5EF4-FFF2-40B4-BE49-F238E27FC236}">
                  <a16:creationId xmlns:a16="http://schemas.microsoft.com/office/drawing/2014/main" id="{6306244E-495A-41E0-9BC7-6A06E54E1E80}"/>
                </a:ext>
              </a:extLst>
            </p:cNvPr>
            <p:cNvSpPr/>
            <p:nvPr/>
          </p:nvSpPr>
          <p:spPr>
            <a:xfrm>
              <a:off x="6019626" y="6138834"/>
              <a:ext cx="360000" cy="360000"/>
            </a:xfrm>
            <a:prstGeom prst="roundRect">
              <a:avLst/>
            </a:prstGeom>
            <a:solidFill>
              <a:schemeClr val="bg1"/>
            </a:solidFill>
            <a:ln w="190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3501558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reason ‘Only a few moments earlier…’ needed to start a new paragraph.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Rectangle 1">
            <a:extLst>
              <a:ext uri="{FF2B5EF4-FFF2-40B4-BE49-F238E27FC236}">
                <a16:creationId xmlns:a16="http://schemas.microsoft.com/office/drawing/2014/main" id="{D01A95D3-C8F1-4503-9FF2-B9419B571246}"/>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r>
              <a:rPr lang="en-GB" sz="1400" b="1" dirty="0">
                <a:latin typeface="Century Gothic" panose="020B0502020202020204" pitchFamily="34" charset="0"/>
              </a:rPr>
              <a:t>Mike felt a shriek of fear tearing up through his chest as he careered towards the ramp which loomed in front of him. His arms juddered violently as the ground (now just a khaki blur) pummelled his bike tyres and sent shockwaves through his body. As the ramp raced towards him, he began to wonder if this jump was a smart idea...</a:t>
            </a:r>
          </a:p>
          <a:p>
            <a:endParaRPr lang="en-GB" sz="1400" b="1" dirty="0">
              <a:latin typeface="Century Gothic" panose="020B0502020202020204" pitchFamily="34" charset="0"/>
            </a:endParaRPr>
          </a:p>
          <a:p>
            <a:r>
              <a:rPr lang="en-GB" sz="1400" b="1" dirty="0">
                <a:latin typeface="Century Gothic" panose="020B0502020202020204" pitchFamily="34" charset="0"/>
              </a:rPr>
              <a:t>Only a few moments earlier, he had been the very picture of bravado. Everyone had been egging him on, eager to encourage any individual who might provide them with the next viral fail video. With a confident shout, he had grabbed the bike and aimed himself down the hill.</a:t>
            </a:r>
          </a:p>
          <a:p>
            <a:endParaRPr lang="en-GB" sz="1400" b="1" dirty="0">
              <a:latin typeface="Century Gothic" panose="020B0502020202020204" pitchFamily="34" charset="0"/>
            </a:endParaRPr>
          </a:p>
          <a:p>
            <a:r>
              <a:rPr lang="en-GB" sz="1400" b="1" dirty="0">
                <a:latin typeface="Century Gothic" panose="020B0502020202020204" pitchFamily="34" charset="0"/>
              </a:rPr>
              <a:t>Lori, who had given up trying to talk her brother out of stunts like this, covered her eyes. She heard his shriek. She heard the sound of tyres flying up a ramp. She heard the crowd gasp… and then she heard the cheers! </a:t>
            </a:r>
          </a:p>
        </p:txBody>
      </p:sp>
      <p:grpSp>
        <p:nvGrpSpPr>
          <p:cNvPr id="12" name="Group 11">
            <a:extLst>
              <a:ext uri="{FF2B5EF4-FFF2-40B4-BE49-F238E27FC236}">
                <a16:creationId xmlns:a16="http://schemas.microsoft.com/office/drawing/2014/main" id="{8E45DDC2-9882-428E-9D98-161ACDF215B8}"/>
              </a:ext>
            </a:extLst>
          </p:cNvPr>
          <p:cNvGrpSpPr/>
          <p:nvPr/>
        </p:nvGrpSpPr>
        <p:grpSpPr>
          <a:xfrm>
            <a:off x="716537" y="4537431"/>
            <a:ext cx="7701683" cy="1233663"/>
            <a:chOff x="593238" y="5656234"/>
            <a:chExt cx="5786388" cy="842608"/>
          </a:xfrm>
        </p:grpSpPr>
        <p:sp>
          <p:nvSpPr>
            <p:cNvPr id="13" name="Rectangle: Rounded Corners 12">
              <a:extLst>
                <a:ext uri="{FF2B5EF4-FFF2-40B4-BE49-F238E27FC236}">
                  <a16:creationId xmlns:a16="http://schemas.microsoft.com/office/drawing/2014/main" id="{EB0D4001-DA5D-4818-8044-AF2EDEDE7C82}"/>
                </a:ext>
              </a:extLst>
            </p:cNvPr>
            <p:cNvSpPr/>
            <p:nvPr/>
          </p:nvSpPr>
          <p:spPr>
            <a:xfrm>
              <a:off x="593238" y="6138842"/>
              <a:ext cx="2438400" cy="360000"/>
            </a:xfrm>
            <a:prstGeom prst="round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2">
                      <a:lumMod val="50000"/>
                    </a:schemeClr>
                  </a:solidFill>
                  <a:latin typeface="Century Gothic" panose="020B0502020202020204" pitchFamily="34" charset="0"/>
                </a:rPr>
                <a:t>A change in theme</a:t>
              </a:r>
            </a:p>
          </p:txBody>
        </p:sp>
        <p:sp>
          <p:nvSpPr>
            <p:cNvPr id="14" name="Rectangle: Rounded Corners 13">
              <a:extLst>
                <a:ext uri="{FF2B5EF4-FFF2-40B4-BE49-F238E27FC236}">
                  <a16:creationId xmlns:a16="http://schemas.microsoft.com/office/drawing/2014/main" id="{BECEB097-F961-4640-8B3F-F37608F921C0}"/>
                </a:ext>
              </a:extLst>
            </p:cNvPr>
            <p:cNvSpPr/>
            <p:nvPr/>
          </p:nvSpPr>
          <p:spPr>
            <a:xfrm>
              <a:off x="593238" y="5656242"/>
              <a:ext cx="2438400" cy="36000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FF0000"/>
                  </a:solidFill>
                  <a:latin typeface="Century Gothic" panose="020B0502020202020204" pitchFamily="34" charset="0"/>
                </a:rPr>
                <a:t>A change in time</a:t>
              </a:r>
            </a:p>
          </p:txBody>
        </p:sp>
        <p:sp>
          <p:nvSpPr>
            <p:cNvPr id="15" name="Rectangle: Rounded Corners 14">
              <a:extLst>
                <a:ext uri="{FF2B5EF4-FFF2-40B4-BE49-F238E27FC236}">
                  <a16:creationId xmlns:a16="http://schemas.microsoft.com/office/drawing/2014/main" id="{956BF0FC-A3E8-4861-9D06-A39E435C017C}"/>
                </a:ext>
              </a:extLst>
            </p:cNvPr>
            <p:cNvSpPr/>
            <p:nvPr/>
          </p:nvSpPr>
          <p:spPr>
            <a:xfrm>
              <a:off x="3081148" y="5656242"/>
              <a:ext cx="360000" cy="360000"/>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FF0000"/>
                  </a:solidFill>
                  <a:latin typeface="Century Gothic" panose="020B0502020202020204" pitchFamily="34" charset="0"/>
                  <a:sym typeface="Wingdings" panose="05000000000000000000" pitchFamily="2" charset="2"/>
                </a:rPr>
                <a:t></a:t>
              </a:r>
              <a:endParaRPr lang="en-GB" sz="1600" b="1" dirty="0">
                <a:solidFill>
                  <a:srgbClr val="FF0000"/>
                </a:solidFill>
                <a:latin typeface="Century Gothic" panose="020B0502020202020204" pitchFamily="34" charset="0"/>
              </a:endParaRPr>
            </a:p>
          </p:txBody>
        </p:sp>
        <p:sp>
          <p:nvSpPr>
            <p:cNvPr id="16" name="Rectangle: Rounded Corners 15">
              <a:extLst>
                <a:ext uri="{FF2B5EF4-FFF2-40B4-BE49-F238E27FC236}">
                  <a16:creationId xmlns:a16="http://schemas.microsoft.com/office/drawing/2014/main" id="{4BD598E1-A1F3-4617-BEED-11C136C1F694}"/>
                </a:ext>
              </a:extLst>
            </p:cNvPr>
            <p:cNvSpPr/>
            <p:nvPr/>
          </p:nvSpPr>
          <p:spPr>
            <a:xfrm>
              <a:off x="3081148" y="6138842"/>
              <a:ext cx="360000" cy="360000"/>
            </a:xfrm>
            <a:prstGeom prst="round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chemeClr val="bg2">
                    <a:lumMod val="50000"/>
                  </a:schemeClr>
                </a:solidFill>
                <a:latin typeface="Century Gothic" panose="020B0502020202020204" pitchFamily="34" charset="0"/>
              </a:endParaRPr>
            </a:p>
          </p:txBody>
        </p:sp>
        <p:sp>
          <p:nvSpPr>
            <p:cNvPr id="17" name="Rectangle: Rounded Corners 16">
              <a:extLst>
                <a:ext uri="{FF2B5EF4-FFF2-40B4-BE49-F238E27FC236}">
                  <a16:creationId xmlns:a16="http://schemas.microsoft.com/office/drawing/2014/main" id="{748A1C17-E9F2-41AF-B527-E124586F56C6}"/>
                </a:ext>
              </a:extLst>
            </p:cNvPr>
            <p:cNvSpPr/>
            <p:nvPr/>
          </p:nvSpPr>
          <p:spPr>
            <a:xfrm>
              <a:off x="3531716" y="6138834"/>
              <a:ext cx="2438400" cy="360000"/>
            </a:xfrm>
            <a:prstGeom prst="round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2">
                      <a:lumMod val="50000"/>
                    </a:schemeClr>
                  </a:solidFill>
                  <a:latin typeface="Century Gothic" panose="020B0502020202020204" pitchFamily="34" charset="0"/>
                </a:rPr>
                <a:t>A change in character</a:t>
              </a:r>
            </a:p>
          </p:txBody>
        </p:sp>
        <p:sp>
          <p:nvSpPr>
            <p:cNvPr id="24" name="Rectangle: Rounded Corners 23">
              <a:extLst>
                <a:ext uri="{FF2B5EF4-FFF2-40B4-BE49-F238E27FC236}">
                  <a16:creationId xmlns:a16="http://schemas.microsoft.com/office/drawing/2014/main" id="{E48771DF-FC62-4AC8-B123-D6965ED1F2F9}"/>
                </a:ext>
              </a:extLst>
            </p:cNvPr>
            <p:cNvSpPr/>
            <p:nvPr/>
          </p:nvSpPr>
          <p:spPr>
            <a:xfrm>
              <a:off x="3531716" y="5656234"/>
              <a:ext cx="2438400" cy="360000"/>
            </a:xfrm>
            <a:prstGeom prst="round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2">
                      <a:lumMod val="50000"/>
                    </a:schemeClr>
                  </a:solidFill>
                  <a:latin typeface="Century Gothic" panose="020B0502020202020204" pitchFamily="34" charset="0"/>
                </a:rPr>
                <a:t>A change in place</a:t>
              </a:r>
            </a:p>
          </p:txBody>
        </p:sp>
        <p:sp>
          <p:nvSpPr>
            <p:cNvPr id="25" name="Rectangle: Rounded Corners 24">
              <a:extLst>
                <a:ext uri="{FF2B5EF4-FFF2-40B4-BE49-F238E27FC236}">
                  <a16:creationId xmlns:a16="http://schemas.microsoft.com/office/drawing/2014/main" id="{FFC48509-3FFD-4541-A3A9-BA9FE778AB2E}"/>
                </a:ext>
              </a:extLst>
            </p:cNvPr>
            <p:cNvSpPr/>
            <p:nvPr/>
          </p:nvSpPr>
          <p:spPr>
            <a:xfrm>
              <a:off x="6019626" y="5656234"/>
              <a:ext cx="360000" cy="360000"/>
            </a:xfrm>
            <a:prstGeom prst="round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chemeClr val="bg2">
                    <a:lumMod val="50000"/>
                  </a:schemeClr>
                </a:solidFill>
                <a:latin typeface="Century Gothic" panose="020B0502020202020204" pitchFamily="34" charset="0"/>
              </a:endParaRPr>
            </a:p>
          </p:txBody>
        </p:sp>
        <p:sp>
          <p:nvSpPr>
            <p:cNvPr id="26" name="Rectangle: Rounded Corners 25">
              <a:extLst>
                <a:ext uri="{FF2B5EF4-FFF2-40B4-BE49-F238E27FC236}">
                  <a16:creationId xmlns:a16="http://schemas.microsoft.com/office/drawing/2014/main" id="{6306244E-495A-41E0-9BC7-6A06E54E1E80}"/>
                </a:ext>
              </a:extLst>
            </p:cNvPr>
            <p:cNvSpPr/>
            <p:nvPr/>
          </p:nvSpPr>
          <p:spPr>
            <a:xfrm>
              <a:off x="6019626" y="6138834"/>
              <a:ext cx="360000" cy="360000"/>
            </a:xfrm>
            <a:prstGeom prst="round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b="1" dirty="0">
                <a:solidFill>
                  <a:schemeClr val="bg2">
                    <a:lumMod val="50000"/>
                  </a:schemeClr>
                </a:solidFill>
                <a:latin typeface="Century Gothic" panose="020B0502020202020204" pitchFamily="34" charset="0"/>
              </a:endParaRPr>
            </a:p>
          </p:txBody>
        </p:sp>
      </p:grpSp>
    </p:spTree>
    <p:extLst>
      <p:ext uri="{BB962C8B-B14F-4D97-AF65-F5344CB8AC3E}">
        <p14:creationId xmlns:p14="http://schemas.microsoft.com/office/powerpoint/2010/main" val="2697543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table with examples from the text.</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Rectangle 1">
            <a:extLst>
              <a:ext uri="{FF2B5EF4-FFF2-40B4-BE49-F238E27FC236}">
                <a16:creationId xmlns:a16="http://schemas.microsoft.com/office/drawing/2014/main" id="{D01A95D3-C8F1-4503-9FF2-B9419B571246}"/>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r>
              <a:rPr lang="en-GB" sz="1400" b="1" dirty="0">
                <a:latin typeface="Century Gothic" panose="020B0502020202020204" pitchFamily="34" charset="0"/>
              </a:rPr>
              <a:t>Mike felt a shriek of fear tearing up through his chest as he careered towards the ramp which loomed in front of him. His arms juddered violently as the ground (now just a khaki blur) pummelled his bike tyres and sent shockwaves through his body. As the ramp raced towards him, he began to wonder if this jump was a smart idea...</a:t>
            </a:r>
          </a:p>
          <a:p>
            <a:endParaRPr lang="en-GB" sz="1400" b="1" dirty="0">
              <a:latin typeface="Century Gothic" panose="020B0502020202020204" pitchFamily="34" charset="0"/>
            </a:endParaRPr>
          </a:p>
          <a:p>
            <a:r>
              <a:rPr lang="en-GB" sz="1400" b="1" dirty="0">
                <a:latin typeface="Century Gothic" panose="020B0502020202020204" pitchFamily="34" charset="0"/>
              </a:rPr>
              <a:t>Only a few moments earlier, he had been the very picture of bravado. Everyone had been egging him on, eager to encourage any individual who might provide them with the next viral fail video. With a confident shout, he had grabbed the bike and aimed himself down the hill.</a:t>
            </a:r>
          </a:p>
          <a:p>
            <a:endParaRPr lang="en-GB" sz="1400" b="1" dirty="0">
              <a:latin typeface="Century Gothic" panose="020B0502020202020204" pitchFamily="34" charset="0"/>
            </a:endParaRPr>
          </a:p>
          <a:p>
            <a:r>
              <a:rPr lang="en-GB" sz="1400" b="1" dirty="0">
                <a:latin typeface="Century Gothic" panose="020B0502020202020204" pitchFamily="34" charset="0"/>
              </a:rPr>
              <a:t>Lori, who had given up trying to talk her brother out of stunts like this, covered her eyes. She heard his shriek. She heard the sound of tyres flying up a ramp. She heard the crowd gasp… and then she heard the cheers! </a:t>
            </a:r>
          </a:p>
        </p:txBody>
      </p:sp>
      <p:graphicFrame>
        <p:nvGraphicFramePr>
          <p:cNvPr id="8" name="Table 7">
            <a:extLst>
              <a:ext uri="{FF2B5EF4-FFF2-40B4-BE49-F238E27FC236}">
                <a16:creationId xmlns:a16="http://schemas.microsoft.com/office/drawing/2014/main" id="{3AFF85AD-D477-4B18-9DB6-BDEB0C3443C2}"/>
              </a:ext>
            </a:extLst>
          </p:cNvPr>
          <p:cNvGraphicFramePr>
            <a:graphicFrameLocks noGrp="1"/>
          </p:cNvGraphicFramePr>
          <p:nvPr>
            <p:extLst>
              <p:ext uri="{D42A27DB-BD31-4B8C-83A1-F6EECF244321}">
                <p14:modId xmlns:p14="http://schemas.microsoft.com/office/powerpoint/2010/main" val="3314937291"/>
              </p:ext>
            </p:extLst>
          </p:nvPr>
        </p:nvGraphicFramePr>
        <p:xfrm>
          <a:off x="433800" y="4031753"/>
          <a:ext cx="8276400" cy="2088000"/>
        </p:xfrm>
        <a:graphic>
          <a:graphicData uri="http://schemas.openxmlformats.org/drawingml/2006/table">
            <a:tbl>
              <a:tblPr firstRow="1" bandRow="1">
                <a:tableStyleId>{5940675A-B579-460E-94D1-54222C63F5DA}</a:tableStyleId>
              </a:tblPr>
              <a:tblGrid>
                <a:gridCol w="1306223">
                  <a:extLst>
                    <a:ext uri="{9D8B030D-6E8A-4147-A177-3AD203B41FA5}">
                      <a16:colId xmlns:a16="http://schemas.microsoft.com/office/drawing/2014/main" val="2234603095"/>
                    </a:ext>
                  </a:extLst>
                </a:gridCol>
                <a:gridCol w="6970177">
                  <a:extLst>
                    <a:ext uri="{9D8B030D-6E8A-4147-A177-3AD203B41FA5}">
                      <a16:colId xmlns:a16="http://schemas.microsoft.com/office/drawing/2014/main" val="1272697219"/>
                    </a:ext>
                  </a:extLst>
                </a:gridCol>
              </a:tblGrid>
              <a:tr h="468000">
                <a:tc>
                  <a:txBody>
                    <a:bodyPr/>
                    <a:lstStyle/>
                    <a:p>
                      <a:pPr algn="ctr"/>
                      <a:r>
                        <a:rPr lang="en-GB" sz="2000" b="1" u="sng" dirty="0">
                          <a:solidFill>
                            <a:schemeClr val="tx1"/>
                          </a:solidFill>
                          <a:latin typeface="Century Gothic" panose="020B0502020202020204" pitchFamily="34" charset="0"/>
                        </a:rPr>
                        <a:t>Noun</a:t>
                      </a:r>
                    </a:p>
                  </a:txBody>
                  <a:tcPr marL="0" marR="0" marT="0" marB="0" anchor="ctr">
                    <a:solidFill>
                      <a:schemeClr val="bg1"/>
                    </a:solidFill>
                  </a:tcPr>
                </a:tc>
                <a:tc>
                  <a:txBody>
                    <a:bodyPr/>
                    <a:lstStyle/>
                    <a:p>
                      <a:pPr algn="ctr"/>
                      <a:r>
                        <a:rPr lang="en-GB" sz="2000" b="1" u="sng" dirty="0">
                          <a:solidFill>
                            <a:schemeClr val="tx1"/>
                          </a:solidFill>
                          <a:latin typeface="Century Gothic" panose="020B0502020202020204" pitchFamily="34" charset="0"/>
                        </a:rPr>
                        <a:t>Relative clause</a:t>
                      </a:r>
                    </a:p>
                  </a:txBody>
                  <a:tcPr marL="0" marR="0" marT="0" marB="0" anchor="ctr">
                    <a:solidFill>
                      <a:schemeClr val="bg1"/>
                    </a:solidFill>
                  </a:tcPr>
                </a:tc>
                <a:extLst>
                  <a:ext uri="{0D108BD9-81ED-4DB2-BD59-A6C34878D82A}">
                    <a16:rowId xmlns:a16="http://schemas.microsoft.com/office/drawing/2014/main" val="459524785"/>
                  </a:ext>
                </a:extLst>
              </a:tr>
              <a:tr h="540000">
                <a:tc>
                  <a:txBody>
                    <a:bodyPr/>
                    <a:lstStyle/>
                    <a:p>
                      <a:pPr algn="ctr"/>
                      <a:endParaRPr lang="en-GB" sz="1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algn="ctr"/>
                      <a:r>
                        <a:rPr lang="en-GB" sz="1800" b="1" dirty="0">
                          <a:solidFill>
                            <a:schemeClr val="tx1"/>
                          </a:solidFill>
                          <a:latin typeface="Century Gothic" panose="020B0502020202020204" pitchFamily="34" charset="0"/>
                        </a:rPr>
                        <a:t>who might provide them with the next viral fail video</a:t>
                      </a:r>
                    </a:p>
                  </a:txBody>
                  <a:tcPr marL="0" marR="0" marT="0" marB="0" anchor="ctr">
                    <a:solidFill>
                      <a:schemeClr val="bg1"/>
                    </a:solidFill>
                  </a:tcPr>
                </a:tc>
                <a:extLst>
                  <a:ext uri="{0D108BD9-81ED-4DB2-BD59-A6C34878D82A}">
                    <a16:rowId xmlns:a16="http://schemas.microsoft.com/office/drawing/2014/main" val="766636992"/>
                  </a:ext>
                </a:extLst>
              </a:tr>
              <a:tr h="540000">
                <a:tc>
                  <a:txBody>
                    <a:bodyPr/>
                    <a:lstStyle/>
                    <a:p>
                      <a:pPr algn="ctr"/>
                      <a:r>
                        <a:rPr lang="en-GB" sz="1800" b="1" dirty="0">
                          <a:solidFill>
                            <a:schemeClr val="tx1"/>
                          </a:solidFill>
                          <a:latin typeface="Century Gothic" panose="020B0502020202020204" pitchFamily="34" charset="0"/>
                        </a:rPr>
                        <a:t>Lori</a:t>
                      </a:r>
                    </a:p>
                  </a:txBody>
                  <a:tcPr marL="0" marR="0" marT="0" marB="0" anchor="ctr">
                    <a:solidFill>
                      <a:schemeClr val="bg1"/>
                    </a:solidFill>
                  </a:tcPr>
                </a:tc>
                <a:tc>
                  <a:txBody>
                    <a:bodyPr/>
                    <a:lstStyle/>
                    <a:p>
                      <a:pPr algn="ctr"/>
                      <a:endParaRPr lang="en-GB" sz="1800" b="1" dirty="0">
                        <a:solidFill>
                          <a:schemeClr val="tx1"/>
                        </a:solidFill>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942131765"/>
                  </a:ext>
                </a:extLst>
              </a:tr>
              <a:tr h="540000">
                <a:tc>
                  <a:txBody>
                    <a:bodyPr/>
                    <a:lstStyle/>
                    <a:p>
                      <a:pPr algn="ctr"/>
                      <a:endParaRPr lang="en-GB" sz="1800" b="1" dirty="0">
                        <a:solidFill>
                          <a:srgbClr val="FF0000"/>
                        </a:solidFill>
                        <a:latin typeface="Century Gothic" panose="020B0502020202020204" pitchFamily="34" charset="0"/>
                      </a:endParaRPr>
                    </a:p>
                  </a:txBody>
                  <a:tcPr marL="0" marR="0" marT="0" marB="0" anchor="ctr">
                    <a:solidFill>
                      <a:schemeClr val="bg1"/>
                    </a:solidFill>
                  </a:tcPr>
                </a:tc>
                <a:tc>
                  <a:txBody>
                    <a:bodyPr/>
                    <a:lstStyle/>
                    <a:p>
                      <a:pPr algn="ctr"/>
                      <a:r>
                        <a:rPr lang="en-GB" sz="1800" b="1" dirty="0">
                          <a:solidFill>
                            <a:schemeClr val="tx1"/>
                          </a:solidFill>
                          <a:latin typeface="Century Gothic" panose="020B0502020202020204" pitchFamily="34" charset="0"/>
                        </a:rPr>
                        <a:t>which loomed in front of him</a:t>
                      </a:r>
                    </a:p>
                  </a:txBody>
                  <a:tcPr marL="0" marR="0" marT="0" marB="0" anchor="ctr">
                    <a:solidFill>
                      <a:schemeClr val="bg1"/>
                    </a:solidFill>
                  </a:tcPr>
                </a:tc>
                <a:extLst>
                  <a:ext uri="{0D108BD9-81ED-4DB2-BD59-A6C34878D82A}">
                    <a16:rowId xmlns:a16="http://schemas.microsoft.com/office/drawing/2014/main" val="2084441164"/>
                  </a:ext>
                </a:extLst>
              </a:tr>
            </a:tbl>
          </a:graphicData>
        </a:graphic>
      </p:graphicFrame>
    </p:spTree>
    <p:extLst>
      <p:ext uri="{BB962C8B-B14F-4D97-AF65-F5344CB8AC3E}">
        <p14:creationId xmlns:p14="http://schemas.microsoft.com/office/powerpoint/2010/main" val="23597651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table with examples from the text.</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Rectangle 1">
            <a:extLst>
              <a:ext uri="{FF2B5EF4-FFF2-40B4-BE49-F238E27FC236}">
                <a16:creationId xmlns:a16="http://schemas.microsoft.com/office/drawing/2014/main" id="{D01A95D3-C8F1-4503-9FF2-B9419B571246}"/>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r>
              <a:rPr lang="en-GB" sz="1400" b="1" dirty="0">
                <a:latin typeface="Century Gothic" panose="020B0502020202020204" pitchFamily="34" charset="0"/>
              </a:rPr>
              <a:t>Mike felt a shriek of fear tearing up through his chest as he careered towards the ramp which loomed in front of him. His arms juddered violently as the ground (now just a khaki blur) pummelled his bike tyres and sent shockwaves through his body. As the ramp raced towards him, he began to wonder if this jump was a smart idea...</a:t>
            </a:r>
          </a:p>
          <a:p>
            <a:endParaRPr lang="en-GB" sz="1400" b="1" dirty="0">
              <a:latin typeface="Century Gothic" panose="020B0502020202020204" pitchFamily="34" charset="0"/>
            </a:endParaRPr>
          </a:p>
          <a:p>
            <a:r>
              <a:rPr lang="en-GB" sz="1400" b="1" dirty="0">
                <a:latin typeface="Century Gothic" panose="020B0502020202020204" pitchFamily="34" charset="0"/>
              </a:rPr>
              <a:t>Only a few moments earlier, he had been the very picture of bravado. Everyone had been egging him on, eager to encourage any individual who might provide them with the next viral fail video. With a confident shout, he had grabbed the bike and aimed himself down the hill.</a:t>
            </a:r>
          </a:p>
          <a:p>
            <a:endParaRPr lang="en-GB" sz="1400" b="1" dirty="0">
              <a:latin typeface="Century Gothic" panose="020B0502020202020204" pitchFamily="34" charset="0"/>
            </a:endParaRPr>
          </a:p>
          <a:p>
            <a:r>
              <a:rPr lang="en-GB" sz="1400" b="1" dirty="0">
                <a:latin typeface="Century Gothic" panose="020B0502020202020204" pitchFamily="34" charset="0"/>
              </a:rPr>
              <a:t>Lori, who had given up trying to talk her brother out of stunts like this, covered her eyes. She heard his shriek. She heard the sound of tyres flying up a ramp. She heard the crowd gasp… and then she heard the cheers! </a:t>
            </a:r>
          </a:p>
        </p:txBody>
      </p:sp>
      <p:graphicFrame>
        <p:nvGraphicFramePr>
          <p:cNvPr id="8" name="Table 7">
            <a:extLst>
              <a:ext uri="{FF2B5EF4-FFF2-40B4-BE49-F238E27FC236}">
                <a16:creationId xmlns:a16="http://schemas.microsoft.com/office/drawing/2014/main" id="{3AFF85AD-D477-4B18-9DB6-BDEB0C3443C2}"/>
              </a:ext>
            </a:extLst>
          </p:cNvPr>
          <p:cNvGraphicFramePr>
            <a:graphicFrameLocks noGrp="1"/>
          </p:cNvGraphicFramePr>
          <p:nvPr>
            <p:extLst>
              <p:ext uri="{D42A27DB-BD31-4B8C-83A1-F6EECF244321}">
                <p14:modId xmlns:p14="http://schemas.microsoft.com/office/powerpoint/2010/main" val="3003065896"/>
              </p:ext>
            </p:extLst>
          </p:nvPr>
        </p:nvGraphicFramePr>
        <p:xfrm>
          <a:off x="433800" y="4031753"/>
          <a:ext cx="8276400" cy="2088000"/>
        </p:xfrm>
        <a:graphic>
          <a:graphicData uri="http://schemas.openxmlformats.org/drawingml/2006/table">
            <a:tbl>
              <a:tblPr firstRow="1" bandRow="1">
                <a:tableStyleId>{5940675A-B579-460E-94D1-54222C63F5DA}</a:tableStyleId>
              </a:tblPr>
              <a:tblGrid>
                <a:gridCol w="1306223">
                  <a:extLst>
                    <a:ext uri="{9D8B030D-6E8A-4147-A177-3AD203B41FA5}">
                      <a16:colId xmlns:a16="http://schemas.microsoft.com/office/drawing/2014/main" val="2234603095"/>
                    </a:ext>
                  </a:extLst>
                </a:gridCol>
                <a:gridCol w="6970177">
                  <a:extLst>
                    <a:ext uri="{9D8B030D-6E8A-4147-A177-3AD203B41FA5}">
                      <a16:colId xmlns:a16="http://schemas.microsoft.com/office/drawing/2014/main" val="1272697219"/>
                    </a:ext>
                  </a:extLst>
                </a:gridCol>
              </a:tblGrid>
              <a:tr h="468000">
                <a:tc>
                  <a:txBody>
                    <a:bodyPr/>
                    <a:lstStyle/>
                    <a:p>
                      <a:pPr algn="ctr"/>
                      <a:r>
                        <a:rPr lang="en-GB" sz="2000" b="1" u="sng" dirty="0">
                          <a:solidFill>
                            <a:schemeClr val="tx1"/>
                          </a:solidFill>
                          <a:latin typeface="Century Gothic" panose="020B0502020202020204" pitchFamily="34" charset="0"/>
                        </a:rPr>
                        <a:t>Noun</a:t>
                      </a:r>
                    </a:p>
                  </a:txBody>
                  <a:tcPr marL="0" marR="0" marT="0" marB="0" anchor="ctr">
                    <a:solidFill>
                      <a:schemeClr val="bg1"/>
                    </a:solidFill>
                  </a:tcPr>
                </a:tc>
                <a:tc>
                  <a:txBody>
                    <a:bodyPr/>
                    <a:lstStyle/>
                    <a:p>
                      <a:pPr algn="ctr"/>
                      <a:r>
                        <a:rPr lang="en-GB" sz="2000" b="1" u="sng" dirty="0">
                          <a:solidFill>
                            <a:schemeClr val="tx1"/>
                          </a:solidFill>
                          <a:latin typeface="Century Gothic" panose="020B0502020202020204" pitchFamily="34" charset="0"/>
                        </a:rPr>
                        <a:t>Relative clause</a:t>
                      </a:r>
                    </a:p>
                  </a:txBody>
                  <a:tcPr marL="0" marR="0" marT="0" marB="0" anchor="ctr">
                    <a:solidFill>
                      <a:schemeClr val="bg1"/>
                    </a:solidFill>
                  </a:tcPr>
                </a:tc>
                <a:extLst>
                  <a:ext uri="{0D108BD9-81ED-4DB2-BD59-A6C34878D82A}">
                    <a16:rowId xmlns:a16="http://schemas.microsoft.com/office/drawing/2014/main" val="459524785"/>
                  </a:ext>
                </a:extLst>
              </a:tr>
              <a:tr h="540000">
                <a:tc>
                  <a:txBody>
                    <a:bodyPr/>
                    <a:lstStyle/>
                    <a:p>
                      <a:pPr algn="ctr"/>
                      <a:r>
                        <a:rPr lang="en-GB" sz="1800" b="1" dirty="0">
                          <a:solidFill>
                            <a:srgbClr val="FF0000"/>
                          </a:solidFill>
                          <a:latin typeface="Century Gothic" panose="020B0502020202020204" pitchFamily="34" charset="0"/>
                        </a:rPr>
                        <a:t>individual</a:t>
                      </a:r>
                    </a:p>
                  </a:txBody>
                  <a:tcPr marL="0" marR="0" marT="0" marB="0" anchor="ctr">
                    <a:solidFill>
                      <a:schemeClr val="bg1"/>
                    </a:solidFill>
                  </a:tcPr>
                </a:tc>
                <a:tc>
                  <a:txBody>
                    <a:bodyPr/>
                    <a:lstStyle/>
                    <a:p>
                      <a:pPr algn="ctr"/>
                      <a:r>
                        <a:rPr lang="en-GB" sz="1800" b="1" dirty="0">
                          <a:solidFill>
                            <a:schemeClr val="tx1"/>
                          </a:solidFill>
                          <a:latin typeface="Century Gothic" panose="020B0502020202020204" pitchFamily="34" charset="0"/>
                        </a:rPr>
                        <a:t>who might provide them with the next viral fail video</a:t>
                      </a:r>
                    </a:p>
                  </a:txBody>
                  <a:tcPr marL="0" marR="0" marT="0" marB="0" anchor="ctr">
                    <a:solidFill>
                      <a:schemeClr val="bg1"/>
                    </a:solidFill>
                  </a:tcPr>
                </a:tc>
                <a:extLst>
                  <a:ext uri="{0D108BD9-81ED-4DB2-BD59-A6C34878D82A}">
                    <a16:rowId xmlns:a16="http://schemas.microsoft.com/office/drawing/2014/main" val="766636992"/>
                  </a:ext>
                </a:extLst>
              </a:tr>
              <a:tr h="540000">
                <a:tc>
                  <a:txBody>
                    <a:bodyPr/>
                    <a:lstStyle/>
                    <a:p>
                      <a:pPr algn="ctr"/>
                      <a:r>
                        <a:rPr lang="en-GB" sz="1800" b="1" dirty="0">
                          <a:solidFill>
                            <a:schemeClr val="tx1"/>
                          </a:solidFill>
                          <a:latin typeface="Century Gothic" panose="020B0502020202020204" pitchFamily="34" charset="0"/>
                        </a:rPr>
                        <a:t>Lori</a:t>
                      </a:r>
                    </a:p>
                  </a:txBody>
                  <a:tcPr marL="0" marR="0" marT="0" marB="0" anchor="ctr">
                    <a:solidFill>
                      <a:schemeClr val="bg1"/>
                    </a:solidFill>
                  </a:tcPr>
                </a:tc>
                <a:tc>
                  <a:txBody>
                    <a:bodyPr/>
                    <a:lstStyle/>
                    <a:p>
                      <a:pPr algn="ctr"/>
                      <a:r>
                        <a:rPr lang="en-GB" sz="1800" b="1" dirty="0">
                          <a:solidFill>
                            <a:srgbClr val="FF0000"/>
                          </a:solidFill>
                          <a:latin typeface="Century Gothic" panose="020B0502020202020204" pitchFamily="34" charset="0"/>
                        </a:rPr>
                        <a:t>who had given up trying to talk her brother out of stunts like this</a:t>
                      </a:r>
                    </a:p>
                  </a:txBody>
                  <a:tcPr marL="0" marR="0" marT="0" marB="0" anchor="ctr">
                    <a:solidFill>
                      <a:schemeClr val="bg1"/>
                    </a:solidFill>
                  </a:tcPr>
                </a:tc>
                <a:extLst>
                  <a:ext uri="{0D108BD9-81ED-4DB2-BD59-A6C34878D82A}">
                    <a16:rowId xmlns:a16="http://schemas.microsoft.com/office/drawing/2014/main" val="3942131765"/>
                  </a:ext>
                </a:extLst>
              </a:tr>
              <a:tr h="540000">
                <a:tc>
                  <a:txBody>
                    <a:bodyPr/>
                    <a:lstStyle/>
                    <a:p>
                      <a:pPr algn="ctr"/>
                      <a:r>
                        <a:rPr lang="en-GB" sz="1800" b="1" dirty="0">
                          <a:solidFill>
                            <a:srgbClr val="FF0000"/>
                          </a:solidFill>
                          <a:latin typeface="Century Gothic" panose="020B0502020202020204" pitchFamily="34" charset="0"/>
                        </a:rPr>
                        <a:t>ramp</a:t>
                      </a:r>
                    </a:p>
                  </a:txBody>
                  <a:tcPr marL="0" marR="0" marT="0" marB="0" anchor="ctr">
                    <a:solidFill>
                      <a:schemeClr val="bg1"/>
                    </a:solidFill>
                  </a:tcPr>
                </a:tc>
                <a:tc>
                  <a:txBody>
                    <a:bodyPr/>
                    <a:lstStyle/>
                    <a:p>
                      <a:pPr algn="ctr"/>
                      <a:r>
                        <a:rPr lang="en-GB" sz="1800" b="1" dirty="0">
                          <a:solidFill>
                            <a:srgbClr val="FF0000"/>
                          </a:solidFill>
                          <a:latin typeface="Century Gothic" panose="020B0502020202020204" pitchFamily="34" charset="0"/>
                        </a:rPr>
                        <a:t>which loomed in front of him</a:t>
                      </a:r>
                    </a:p>
                  </a:txBody>
                  <a:tcPr marL="0" marR="0" marT="0" marB="0" anchor="ctr">
                    <a:solidFill>
                      <a:schemeClr val="bg1"/>
                    </a:solidFill>
                  </a:tcPr>
                </a:tc>
                <a:extLst>
                  <a:ext uri="{0D108BD9-81ED-4DB2-BD59-A6C34878D82A}">
                    <a16:rowId xmlns:a16="http://schemas.microsoft.com/office/drawing/2014/main" val="2084441164"/>
                  </a:ext>
                </a:extLst>
              </a:tr>
            </a:tbl>
          </a:graphicData>
        </a:graphic>
      </p:graphicFrame>
    </p:spTree>
    <p:extLst>
      <p:ext uri="{BB962C8B-B14F-4D97-AF65-F5344CB8AC3E}">
        <p14:creationId xmlns:p14="http://schemas.microsoft.com/office/powerpoint/2010/main" val="3033478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Write out one adverbial from the text and state whether it tells you </a:t>
            </a:r>
            <a:r>
              <a:rPr lang="en-GB" sz="2000" b="1" u="sng" dirty="0">
                <a:solidFill>
                  <a:schemeClr val="tx1"/>
                </a:solidFill>
                <a:latin typeface="Century Gothic" panose="020B0502020202020204" pitchFamily="34" charset="0"/>
              </a:rPr>
              <a:t>where</a:t>
            </a:r>
            <a:r>
              <a:rPr lang="en-GB" sz="2000" b="1" dirty="0">
                <a:solidFill>
                  <a:schemeClr val="tx1"/>
                </a:solidFill>
                <a:latin typeface="Century Gothic" panose="020B0502020202020204" pitchFamily="34" charset="0"/>
              </a:rPr>
              <a:t> or </a:t>
            </a:r>
            <a:r>
              <a:rPr lang="en-GB" sz="2000" b="1" u="sng" dirty="0">
                <a:solidFill>
                  <a:schemeClr val="tx1"/>
                </a:solidFill>
                <a:latin typeface="Century Gothic" panose="020B0502020202020204" pitchFamily="34" charset="0"/>
              </a:rPr>
              <a:t>when</a:t>
            </a:r>
            <a:r>
              <a:rPr lang="en-GB" sz="2000" b="1" dirty="0">
                <a:solidFill>
                  <a:schemeClr val="tx1"/>
                </a:solidFill>
                <a:latin typeface="Century Gothic" panose="020B0502020202020204" pitchFamily="34" charset="0"/>
              </a:rPr>
              <a:t> something happened.</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Rectangle 1">
            <a:extLst>
              <a:ext uri="{FF2B5EF4-FFF2-40B4-BE49-F238E27FC236}">
                <a16:creationId xmlns:a16="http://schemas.microsoft.com/office/drawing/2014/main" id="{D01A95D3-C8F1-4503-9FF2-B9419B571246}"/>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r>
              <a:rPr lang="en-GB" sz="1400" b="1" dirty="0">
                <a:latin typeface="Century Gothic" panose="020B0502020202020204" pitchFamily="34" charset="0"/>
              </a:rPr>
              <a:t>Mike felt a shriek of fear tearing up through his chest as he careered towards the ramp which loomed in front of him. His arms juddered violently as the ground (now just a khaki blur) pummelled his bike tyres and sent shockwaves through his body. As the ramp raced towards him, he began to wonder if this jump was a smart idea...</a:t>
            </a:r>
          </a:p>
          <a:p>
            <a:endParaRPr lang="en-GB" sz="1400" b="1" dirty="0">
              <a:latin typeface="Century Gothic" panose="020B0502020202020204" pitchFamily="34" charset="0"/>
            </a:endParaRPr>
          </a:p>
          <a:p>
            <a:r>
              <a:rPr lang="en-GB" sz="1400" b="1" dirty="0">
                <a:latin typeface="Century Gothic" panose="020B0502020202020204" pitchFamily="34" charset="0"/>
              </a:rPr>
              <a:t>Only a few moments earlier, he had been the very picture of bravado. Everyone had been egging him on, eager to encourage any individual who might provide them with the next viral fail video. With a confident shout, he had grabbed the bike and aimed himself down the hill.</a:t>
            </a:r>
          </a:p>
          <a:p>
            <a:endParaRPr lang="en-GB" sz="1400" b="1" dirty="0">
              <a:latin typeface="Century Gothic" panose="020B0502020202020204" pitchFamily="34" charset="0"/>
            </a:endParaRPr>
          </a:p>
          <a:p>
            <a:r>
              <a:rPr lang="en-GB" sz="1400" b="1" dirty="0">
                <a:latin typeface="Century Gothic" panose="020B0502020202020204" pitchFamily="34" charset="0"/>
              </a:rPr>
              <a:t>Lori, who had given up trying to talk her brother out of stunts like this, covered her eyes. She heard his shriek. She heard the sound of tyres flying up a ramp. She heard the crowd gasp… and then she heard the cheers! </a:t>
            </a:r>
          </a:p>
        </p:txBody>
      </p:sp>
    </p:spTree>
    <p:extLst>
      <p:ext uri="{BB962C8B-B14F-4D97-AF65-F5344CB8AC3E}">
        <p14:creationId xmlns:p14="http://schemas.microsoft.com/office/powerpoint/2010/main" val="2453494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Write out one adverbial from the text and state whether it tells you </a:t>
            </a:r>
            <a:r>
              <a:rPr lang="en-GB" sz="2000" b="1" u="sng" dirty="0">
                <a:solidFill>
                  <a:schemeClr val="tx1"/>
                </a:solidFill>
                <a:latin typeface="Century Gothic" panose="020B0502020202020204" pitchFamily="34" charset="0"/>
              </a:rPr>
              <a:t>where</a:t>
            </a:r>
            <a:r>
              <a:rPr lang="en-GB" sz="2000" b="1" dirty="0">
                <a:solidFill>
                  <a:schemeClr val="tx1"/>
                </a:solidFill>
                <a:latin typeface="Century Gothic" panose="020B0502020202020204" pitchFamily="34" charset="0"/>
              </a:rPr>
              <a:t> or </a:t>
            </a:r>
            <a:r>
              <a:rPr lang="en-GB" sz="2000" b="1" u="sng" dirty="0">
                <a:solidFill>
                  <a:schemeClr val="tx1"/>
                </a:solidFill>
                <a:latin typeface="Century Gothic" panose="020B0502020202020204" pitchFamily="34" charset="0"/>
              </a:rPr>
              <a:t>when</a:t>
            </a:r>
            <a:r>
              <a:rPr lang="en-GB" sz="2000" b="1" dirty="0">
                <a:solidFill>
                  <a:schemeClr val="tx1"/>
                </a:solidFill>
                <a:latin typeface="Century Gothic" panose="020B0502020202020204" pitchFamily="34" charset="0"/>
              </a:rPr>
              <a:t> something happened.</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Only a few moments earlier – when </a:t>
            </a: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Rectangle 1">
            <a:extLst>
              <a:ext uri="{FF2B5EF4-FFF2-40B4-BE49-F238E27FC236}">
                <a16:creationId xmlns:a16="http://schemas.microsoft.com/office/drawing/2014/main" id="{D01A95D3-C8F1-4503-9FF2-B9419B571246}"/>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r>
              <a:rPr lang="en-GB" sz="1400" b="1" dirty="0">
                <a:latin typeface="Century Gothic" panose="020B0502020202020204" pitchFamily="34" charset="0"/>
              </a:rPr>
              <a:t>Mike felt a shriek of fear tearing up through his chest as he careered towards the ramp which loomed in front of him. His arms juddered violently as the ground (now just a khaki blur) pummelled his bike tyres and sent shockwaves through his body. As the ramp raced towards him, he began to wonder if this jump was a smart idea...</a:t>
            </a:r>
          </a:p>
          <a:p>
            <a:endParaRPr lang="en-GB" sz="1400" b="1" dirty="0">
              <a:latin typeface="Century Gothic" panose="020B0502020202020204" pitchFamily="34" charset="0"/>
            </a:endParaRPr>
          </a:p>
          <a:p>
            <a:r>
              <a:rPr lang="en-GB" sz="1400" b="1" dirty="0">
                <a:latin typeface="Century Gothic" panose="020B0502020202020204" pitchFamily="34" charset="0"/>
              </a:rPr>
              <a:t>Only a few moments earlier, he had been the very picture of bravado. Everyone had been egging him on, eager to encourage any individual who might provide them with the next viral fail video. With a confident shout, he had grabbed the bike and aimed himself down the hill.</a:t>
            </a:r>
          </a:p>
          <a:p>
            <a:endParaRPr lang="en-GB" sz="1400" b="1" dirty="0">
              <a:latin typeface="Century Gothic" panose="020B0502020202020204" pitchFamily="34" charset="0"/>
            </a:endParaRPr>
          </a:p>
          <a:p>
            <a:r>
              <a:rPr lang="en-GB" sz="1400" b="1" dirty="0">
                <a:latin typeface="Century Gothic" panose="020B0502020202020204" pitchFamily="34" charset="0"/>
              </a:rPr>
              <a:t>Lori, who had given up trying to talk her brother out of stunts like this, covered her eyes. She heard his shriek. She heard the sound of tyres flying up a ramp. She heard the crowd gasp… and then she heard the cheers! </a:t>
            </a:r>
          </a:p>
        </p:txBody>
      </p:sp>
    </p:spTree>
    <p:extLst>
      <p:ext uri="{BB962C8B-B14F-4D97-AF65-F5344CB8AC3E}">
        <p14:creationId xmlns:p14="http://schemas.microsoft.com/office/powerpoint/2010/main" val="12379343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Write the first two sentences of the next paragraph of the story. You must include a parenthesis.</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7" name="Rectangle 16">
            <a:extLst>
              <a:ext uri="{FF2B5EF4-FFF2-40B4-BE49-F238E27FC236}">
                <a16:creationId xmlns:a16="http://schemas.microsoft.com/office/drawing/2014/main" id="{80C757C6-9F7E-448E-A899-10CDA65A762B}"/>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pPr lvl="0" defTabSz="514350">
              <a:defRPr/>
            </a:pPr>
            <a:r>
              <a:rPr lang="en-GB" sz="1400" b="1" dirty="0">
                <a:latin typeface="Century Gothic" panose="020B0502020202020204" pitchFamily="34" charset="0"/>
              </a:rPr>
              <a:t>Xavier finished dismantling his tent, sat down on his rucksack and checked the time. 8:55 a.m. Behind him, the line stretched for at least three hundred metres. It had almost doubled in length in the time it had taken him to pack everything away.</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Xavier had concocted his camping plan several months earlier. The minute a sequel had been announced for </a:t>
            </a:r>
            <a:r>
              <a:rPr lang="en-GB" sz="1400" b="1" i="1" dirty="0">
                <a:latin typeface="Century Gothic" panose="020B0502020202020204" pitchFamily="34" charset="0"/>
              </a:rPr>
              <a:t>Kingdoms Forged</a:t>
            </a:r>
            <a:r>
              <a:rPr lang="en-GB" sz="1400" b="1" dirty="0">
                <a:latin typeface="Century Gothic" panose="020B0502020202020204" pitchFamily="34" charset="0"/>
              </a:rPr>
              <a:t> (the game Xavier had been glued to for most of the previous year), he had wanted to be one of the first people to play it. He knew that queues on the release date would be huge, so he had planned an overnight stay at the front of the line.</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It had worked. Half an hour after packing his tent away, Xavier was back at home and tearing the wrapping off a brand new copy of the game. He turned on his console, popped open the game box… and wailed. His disc! It was cracked! </a:t>
            </a:r>
          </a:p>
        </p:txBody>
      </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Write the first two sentences of the next paragraph of the story. You must include a parenthesis.</a:t>
            </a:r>
          </a:p>
          <a:p>
            <a:pPr lvl="0"/>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Back at the shop, the line was still enormous. People in the queue (some of whom had been waiting since 6 a.m.) were indignant when they saw Xavier try to push in.</a:t>
            </a:r>
          </a:p>
          <a:p>
            <a:pPr lvl="0"/>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7" name="Rectangle 16">
            <a:extLst>
              <a:ext uri="{FF2B5EF4-FFF2-40B4-BE49-F238E27FC236}">
                <a16:creationId xmlns:a16="http://schemas.microsoft.com/office/drawing/2014/main" id="{80C757C6-9F7E-448E-A899-10CDA65A762B}"/>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pPr lvl="0" defTabSz="514350">
              <a:defRPr/>
            </a:pPr>
            <a:r>
              <a:rPr lang="en-GB" sz="1400" b="1" dirty="0">
                <a:latin typeface="Century Gothic" panose="020B0502020202020204" pitchFamily="34" charset="0"/>
              </a:rPr>
              <a:t>Xavier finished dismantling his tent, sat down on his rucksack and checked the time. 8:55 a.m. Behind him, the line stretched for at least three hundred metres. It had almost doubled in length in the time it had taken him to pack everything away.</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Xavier had concocted his camping plan several months earlier. The minute a sequel had been announced for </a:t>
            </a:r>
            <a:r>
              <a:rPr lang="en-GB" sz="1400" b="1" i="1" dirty="0">
                <a:latin typeface="Century Gothic" panose="020B0502020202020204" pitchFamily="34" charset="0"/>
              </a:rPr>
              <a:t>Kingdoms Forged</a:t>
            </a:r>
            <a:r>
              <a:rPr lang="en-GB" sz="1400" b="1" dirty="0">
                <a:latin typeface="Century Gothic" panose="020B0502020202020204" pitchFamily="34" charset="0"/>
              </a:rPr>
              <a:t> (the game Xavier had been glued to for most of the previous year), he had wanted to be one of the first people to play it. He knew that queues on the release date would be huge, so he had planned an overnight stay at the front of the line.</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It had worked. Half an hour after packing his tent away, Xavier was back at home and tearing the wrapping off a brand new copy of the game. He turned on his console, popped open the game box… and wailed. His disc! It was cracked! </a:t>
            </a:r>
          </a:p>
        </p:txBody>
      </p:sp>
    </p:spTree>
    <p:extLst>
      <p:ext uri="{BB962C8B-B14F-4D97-AF65-F5344CB8AC3E}">
        <p14:creationId xmlns:p14="http://schemas.microsoft.com/office/powerpoint/2010/main" val="2898944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the adverbial ‘several months earlier’ aids cohesion in the text.</a:t>
            </a: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6E9EB933-91E5-4F43-811B-4CB7B11C6F0D}"/>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pPr lvl="0" defTabSz="514350">
              <a:defRPr/>
            </a:pPr>
            <a:r>
              <a:rPr lang="en-GB" sz="1400" b="1" dirty="0">
                <a:latin typeface="Century Gothic" panose="020B0502020202020204" pitchFamily="34" charset="0"/>
              </a:rPr>
              <a:t>Xavier finished dismantling his tent, sat down on his rucksack and checked the time. 8:55 a.m. Behind him, the line stretched for at least three hundred metres. It had almost doubled in length in the time it had taken him to pack everything away.</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Xavier had concocted his camping plan several months earlier. The minute a sequel had been announced for </a:t>
            </a:r>
            <a:r>
              <a:rPr lang="en-GB" sz="1400" b="1" i="1" dirty="0">
                <a:latin typeface="Century Gothic" panose="020B0502020202020204" pitchFamily="34" charset="0"/>
              </a:rPr>
              <a:t>Kingdoms Forged</a:t>
            </a:r>
            <a:r>
              <a:rPr lang="en-GB" sz="1400" b="1" dirty="0">
                <a:latin typeface="Century Gothic" panose="020B0502020202020204" pitchFamily="34" charset="0"/>
              </a:rPr>
              <a:t> (the game Xavier had been glued to for most of the previous year), he had wanted to be one of the first people to play it. He knew that queues on the release date would be huge, so he had planned an overnight stay at the front of the line.</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It had worked. Half an hour after packing his tent away, Xavier was back at home and tearing the wrapping off a brand new copy of the game. He turned on his console, popped open the game box… and wailed. His disc! It was cracked! </a:t>
            </a:r>
          </a:p>
        </p:txBody>
      </p:sp>
    </p:spTree>
    <p:extLst>
      <p:ext uri="{BB962C8B-B14F-4D97-AF65-F5344CB8AC3E}">
        <p14:creationId xmlns:p14="http://schemas.microsoft.com/office/powerpoint/2010/main" val="310986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the adverbial ‘several months earlier’ aids cohesion in the text.</a:t>
            </a:r>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pPr lvl="0">
              <a:defRPr/>
            </a:pPr>
            <a:r>
              <a:rPr lang="en-GB" sz="2000" b="1" dirty="0">
                <a:solidFill>
                  <a:srgbClr val="FF0000"/>
                </a:solidFill>
                <a:latin typeface="Century Gothic" panose="020B0502020202020204" pitchFamily="34" charset="0"/>
              </a:rPr>
              <a:t>The adverbial shows readers that the new action of paragraph two takes place at a different time to the action of paragraph one.</a:t>
            </a: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6E9EB933-91E5-4F43-811B-4CB7B11C6F0D}"/>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pPr lvl="0" defTabSz="514350">
              <a:defRPr/>
            </a:pPr>
            <a:r>
              <a:rPr lang="en-GB" sz="1400" b="1" dirty="0">
                <a:latin typeface="Century Gothic" panose="020B0502020202020204" pitchFamily="34" charset="0"/>
              </a:rPr>
              <a:t>Xavier finished dismantling his tent, sat down on his rucksack and checked the time. 8:55 a.m. Behind him, the line stretched for at least three hundred metres. It had almost doubled in length in the time it had taken him to pack everything away.</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Xavier had concocted his camping plan several months earlier. The minute a sequel had been announced for </a:t>
            </a:r>
            <a:r>
              <a:rPr lang="en-GB" sz="1400" b="1" i="1" dirty="0">
                <a:latin typeface="Century Gothic" panose="020B0502020202020204" pitchFamily="34" charset="0"/>
              </a:rPr>
              <a:t>Kingdoms Forged</a:t>
            </a:r>
            <a:r>
              <a:rPr lang="en-GB" sz="1400" b="1" dirty="0">
                <a:latin typeface="Century Gothic" panose="020B0502020202020204" pitchFamily="34" charset="0"/>
              </a:rPr>
              <a:t> (the game Xavier had been glued to for most of the previous year), he had wanted to be one of the first people to play it. He knew that queues on the release date would be huge, so he had planned an overnight stay at the front of the line.</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It had worked. Half an hour after packing his tent away, Xavier was back at home and tearing the wrapping off a brand new copy of the game. He turned on his console, popped open the game box… and wailed. His disc! It was cracked! </a:t>
            </a:r>
          </a:p>
        </p:txBody>
      </p:sp>
    </p:spTree>
    <p:extLst>
      <p:ext uri="{BB962C8B-B14F-4D97-AF65-F5344CB8AC3E}">
        <p14:creationId xmlns:p14="http://schemas.microsoft.com/office/powerpoint/2010/main" val="7132225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Write a sentence which could be added to paragraph three. Your sentence must include a relative clause which refers back to information given earlier in the story.</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7" name="Rectangle 16">
            <a:extLst>
              <a:ext uri="{FF2B5EF4-FFF2-40B4-BE49-F238E27FC236}">
                <a16:creationId xmlns:a16="http://schemas.microsoft.com/office/drawing/2014/main" id="{80C757C6-9F7E-448E-A899-10CDA65A762B}"/>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pPr lvl="0" defTabSz="514350">
              <a:defRPr/>
            </a:pPr>
            <a:r>
              <a:rPr lang="en-GB" sz="1400" b="1" dirty="0">
                <a:latin typeface="Century Gothic" panose="020B0502020202020204" pitchFamily="34" charset="0"/>
              </a:rPr>
              <a:t>Xavier finished dismantling his tent, sat down on his rucksack and checked the time. 8:55 a.m. Behind him, the line stretched for at least three hundred metres. It had almost doubled in length in the time it had taken him to pack everything away.</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Xavier had concocted his camping plan several months earlier. The minute a sequel had been announced for </a:t>
            </a:r>
            <a:r>
              <a:rPr lang="en-GB" sz="1400" b="1" i="1" dirty="0">
                <a:latin typeface="Century Gothic" panose="020B0502020202020204" pitchFamily="34" charset="0"/>
              </a:rPr>
              <a:t>Kingdoms Forged</a:t>
            </a:r>
            <a:r>
              <a:rPr lang="en-GB" sz="1400" b="1" dirty="0">
                <a:latin typeface="Century Gothic" panose="020B0502020202020204" pitchFamily="34" charset="0"/>
              </a:rPr>
              <a:t> (the game Xavier had been glued to for most of the previous year), he had wanted to be one of the first people to play it. He knew that queues on the release date would be huge, so he had planned an overnight stay at the front of the line.</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It had worked. Half an hour after packing his tent away, Xavier was back at home and tearing the wrapping off a brand new copy of the game. He turned on his console, popped open the game box… and wailed. His disc! It was cracked! </a:t>
            </a:r>
          </a:p>
        </p:txBody>
      </p:sp>
    </p:spTree>
    <p:extLst>
      <p:ext uri="{BB962C8B-B14F-4D97-AF65-F5344CB8AC3E}">
        <p14:creationId xmlns:p14="http://schemas.microsoft.com/office/powerpoint/2010/main" val="2079249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Write a sentence which could be added to paragraph three. Your sentence must include a relative clause which refers back to information given earlier in the story.</a:t>
            </a: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Various answers, for example: </a:t>
            </a:r>
            <a:br>
              <a:rPr lang="en-GB" sz="2000" b="1" dirty="0">
                <a:solidFill>
                  <a:srgbClr val="FF0000"/>
                </a:solidFill>
                <a:latin typeface="Century Gothic" panose="020B0502020202020204" pitchFamily="34" charset="0"/>
              </a:rPr>
            </a:br>
            <a:br>
              <a:rPr lang="en-GB" sz="2000" b="1" dirty="0">
                <a:solidFill>
                  <a:srgbClr val="FF0000"/>
                </a:solidFill>
                <a:latin typeface="Century Gothic" panose="020B0502020202020204" pitchFamily="34" charset="0"/>
              </a:rPr>
            </a:br>
            <a:r>
              <a:rPr lang="en-GB" sz="2000" b="1" dirty="0">
                <a:solidFill>
                  <a:srgbClr val="FF0000"/>
                </a:solidFill>
                <a:latin typeface="Century Gothic" panose="020B0502020202020204" pitchFamily="34" charset="0"/>
              </a:rPr>
              <a:t>His eyes shone as he grasped the prize which he had waited so long to own.</a:t>
            </a: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7" name="Rectangle 16">
            <a:extLst>
              <a:ext uri="{FF2B5EF4-FFF2-40B4-BE49-F238E27FC236}">
                <a16:creationId xmlns:a16="http://schemas.microsoft.com/office/drawing/2014/main" id="{80C757C6-9F7E-448E-A899-10CDA65A762B}"/>
              </a:ext>
            </a:extLst>
          </p:cNvPr>
          <p:cNvSpPr/>
          <p:nvPr/>
        </p:nvSpPr>
        <p:spPr>
          <a:xfrm>
            <a:off x="434340" y="778867"/>
            <a:ext cx="8275320" cy="2677656"/>
          </a:xfrm>
          <a:prstGeom prst="rect">
            <a:avLst/>
          </a:prstGeom>
          <a:solidFill>
            <a:schemeClr val="bg1"/>
          </a:solidFill>
          <a:ln w="28575">
            <a:solidFill>
              <a:schemeClr val="tx1"/>
            </a:solidFill>
          </a:ln>
        </p:spPr>
        <p:txBody>
          <a:bodyPr wrap="square">
            <a:spAutoFit/>
          </a:bodyPr>
          <a:lstStyle/>
          <a:p>
            <a:pPr lvl="0" defTabSz="514350">
              <a:defRPr/>
            </a:pPr>
            <a:r>
              <a:rPr lang="en-GB" sz="1400" b="1" dirty="0">
                <a:latin typeface="Century Gothic" panose="020B0502020202020204" pitchFamily="34" charset="0"/>
              </a:rPr>
              <a:t>Xavier finished dismantling his tent, sat down on his rucksack and checked the time. 8:55 a.m. Behind him, the line stretched for at least three hundred metres. It had almost doubled in length in the time it had taken him to pack everything away.</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Xavier had concocted his camping plan several months earlier. The minute a sequel had been announced for </a:t>
            </a:r>
            <a:r>
              <a:rPr lang="en-GB" sz="1400" b="1" i="1" dirty="0">
                <a:latin typeface="Century Gothic" panose="020B0502020202020204" pitchFamily="34" charset="0"/>
              </a:rPr>
              <a:t>Kingdoms Forged</a:t>
            </a:r>
            <a:r>
              <a:rPr lang="en-GB" sz="1400" b="1" dirty="0">
                <a:latin typeface="Century Gothic" panose="020B0502020202020204" pitchFamily="34" charset="0"/>
              </a:rPr>
              <a:t> (the game Xavier had been glued to for most of the previous year), he had wanted to be one of the first people to play it. He knew that queues on the release date would be huge, so he had planned an overnight stay at the front of the line.</a:t>
            </a:r>
          </a:p>
          <a:p>
            <a:pPr lvl="0" defTabSz="514350">
              <a:defRPr/>
            </a:pPr>
            <a:endParaRPr lang="en-GB" sz="1400" b="1" dirty="0">
              <a:latin typeface="Century Gothic" panose="020B0502020202020204" pitchFamily="34" charset="0"/>
            </a:endParaRPr>
          </a:p>
          <a:p>
            <a:pPr lvl="0" defTabSz="514350">
              <a:defRPr/>
            </a:pPr>
            <a:r>
              <a:rPr lang="en-GB" sz="1400" b="1" dirty="0">
                <a:latin typeface="Century Gothic" panose="020B0502020202020204" pitchFamily="34" charset="0"/>
              </a:rPr>
              <a:t>It had worked. Half an hour after packing his tent away, Xavier was back at home and tearing the wrapping off a brand new copy of the game. He turned on his console, popped open the game box… and wailed. His disc! It was cracked! </a:t>
            </a:r>
          </a:p>
        </p:txBody>
      </p:sp>
    </p:spTree>
    <p:extLst>
      <p:ext uri="{BB962C8B-B14F-4D97-AF65-F5344CB8AC3E}">
        <p14:creationId xmlns:p14="http://schemas.microsoft.com/office/powerpoint/2010/main" val="35858409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0f0ae0ff-29c4-4766-b250-c1a9bee8d430"/>
    <ds:schemaRef ds:uri="http://schemas.microsoft.com/sharepoint/v3"/>
    <ds:schemaRef ds:uri="http://schemas.microsoft.com/office/infopath/2007/PartnerControls"/>
    <ds:schemaRef ds:uri="http://schemas.microsoft.com/office/2006/documentManagement/types"/>
    <ds:schemaRef ds:uri="http://purl.org/dc/elements/1.1/"/>
    <ds:schemaRef ds:uri="http://www.w3.org/XML/1998/namespace"/>
    <ds:schemaRef ds:uri="http://purl.org/dc/dcmitype/"/>
    <ds:schemaRef ds:uri="http://purl.org/dc/terms/"/>
    <ds:schemaRef ds:uri="http://schemas.openxmlformats.org/package/2006/metadata/core-properties"/>
    <ds:schemaRef ds:uri="86144f90-c7b6-48d0-aae5-f5e9e48cc3df"/>
    <ds:schemaRef ds:uri="http://schemas.microsoft.com/office/2006/metadata/properties"/>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9A19519-EF6E-490B-AC93-69170C8753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799</TotalTime>
  <Words>3498</Words>
  <Application>Microsoft Office PowerPoint</Application>
  <PresentationFormat>On-screen Show (4:3)</PresentationFormat>
  <Paragraphs>373</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Using Devices to Build Cohesion</dc:title>
  <dc:creator>Ashleigh Sobol</dc:creator>
  <cp:lastModifiedBy>Lee Peckover</cp:lastModifiedBy>
  <cp:revision>4</cp:revision>
  <dcterms:created xsi:type="dcterms:W3CDTF">2018-03-17T10:08:43Z</dcterms:created>
  <dcterms:modified xsi:type="dcterms:W3CDTF">2019-06-20T21:25:45Z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