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4" r:id="rId9"/>
    <p:sldId id="265" r:id="rId10"/>
    <p:sldId id="263" r:id="rId11"/>
    <p:sldId id="266" r:id="rId12"/>
    <p:sldId id="267" r:id="rId13"/>
  </p:sldIdLst>
  <p:sldSz cx="7200900" cy="10080625"/>
  <p:notesSz cx="6858000" cy="9144000"/>
  <p:defaultTextStyle>
    <a:defPPr>
      <a:defRPr lang="en-US"/>
    </a:defPPr>
    <a:lvl1pPr marL="0" algn="l" defTabSz="987461" rtl="0" eaLnBrk="1" latinLnBrk="0" hangingPunct="1">
      <a:defRPr sz="1900" kern="1200">
        <a:solidFill>
          <a:schemeClr val="tx1"/>
        </a:solidFill>
        <a:latin typeface="+mn-lt"/>
        <a:ea typeface="+mn-ea"/>
        <a:cs typeface="+mn-cs"/>
      </a:defRPr>
    </a:lvl1pPr>
    <a:lvl2pPr marL="493730" algn="l" defTabSz="987461" rtl="0" eaLnBrk="1" latinLnBrk="0" hangingPunct="1">
      <a:defRPr sz="1900" kern="1200">
        <a:solidFill>
          <a:schemeClr val="tx1"/>
        </a:solidFill>
        <a:latin typeface="+mn-lt"/>
        <a:ea typeface="+mn-ea"/>
        <a:cs typeface="+mn-cs"/>
      </a:defRPr>
    </a:lvl2pPr>
    <a:lvl3pPr marL="987461" algn="l" defTabSz="987461" rtl="0" eaLnBrk="1" latinLnBrk="0" hangingPunct="1">
      <a:defRPr sz="1900" kern="1200">
        <a:solidFill>
          <a:schemeClr val="tx1"/>
        </a:solidFill>
        <a:latin typeface="+mn-lt"/>
        <a:ea typeface="+mn-ea"/>
        <a:cs typeface="+mn-cs"/>
      </a:defRPr>
    </a:lvl3pPr>
    <a:lvl4pPr marL="1481191" algn="l" defTabSz="987461" rtl="0" eaLnBrk="1" latinLnBrk="0" hangingPunct="1">
      <a:defRPr sz="1900" kern="1200">
        <a:solidFill>
          <a:schemeClr val="tx1"/>
        </a:solidFill>
        <a:latin typeface="+mn-lt"/>
        <a:ea typeface="+mn-ea"/>
        <a:cs typeface="+mn-cs"/>
      </a:defRPr>
    </a:lvl4pPr>
    <a:lvl5pPr marL="1974921" algn="l" defTabSz="987461" rtl="0" eaLnBrk="1" latinLnBrk="0" hangingPunct="1">
      <a:defRPr sz="1900" kern="1200">
        <a:solidFill>
          <a:schemeClr val="tx1"/>
        </a:solidFill>
        <a:latin typeface="+mn-lt"/>
        <a:ea typeface="+mn-ea"/>
        <a:cs typeface="+mn-cs"/>
      </a:defRPr>
    </a:lvl5pPr>
    <a:lvl6pPr marL="2468651" algn="l" defTabSz="987461" rtl="0" eaLnBrk="1" latinLnBrk="0" hangingPunct="1">
      <a:defRPr sz="1900" kern="1200">
        <a:solidFill>
          <a:schemeClr val="tx1"/>
        </a:solidFill>
        <a:latin typeface="+mn-lt"/>
        <a:ea typeface="+mn-ea"/>
        <a:cs typeface="+mn-cs"/>
      </a:defRPr>
    </a:lvl6pPr>
    <a:lvl7pPr marL="2962382" algn="l" defTabSz="987461" rtl="0" eaLnBrk="1" latinLnBrk="0" hangingPunct="1">
      <a:defRPr sz="1900" kern="1200">
        <a:solidFill>
          <a:schemeClr val="tx1"/>
        </a:solidFill>
        <a:latin typeface="+mn-lt"/>
        <a:ea typeface="+mn-ea"/>
        <a:cs typeface="+mn-cs"/>
      </a:defRPr>
    </a:lvl7pPr>
    <a:lvl8pPr marL="3456112" algn="l" defTabSz="987461" rtl="0" eaLnBrk="1" latinLnBrk="0" hangingPunct="1">
      <a:defRPr sz="1900" kern="1200">
        <a:solidFill>
          <a:schemeClr val="tx1"/>
        </a:solidFill>
        <a:latin typeface="+mn-lt"/>
        <a:ea typeface="+mn-ea"/>
        <a:cs typeface="+mn-cs"/>
      </a:defRPr>
    </a:lvl8pPr>
    <a:lvl9pPr marL="3949842" algn="l" defTabSz="987461" rtl="0" eaLnBrk="1" latinLnBrk="0" hangingPunct="1">
      <a:defRPr sz="19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70B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70" d="100"/>
          <a:sy n="70" d="100"/>
        </p:scale>
        <p:origin x="-1596" y="-96"/>
      </p:cViewPr>
      <p:guideLst>
        <p:guide orient="horz" pos="3175"/>
        <p:guide pos="2268"/>
      </p:guideLst>
    </p:cSldViewPr>
  </p:slideViewPr>
  <p:notesTextViewPr>
    <p:cViewPr>
      <p:scale>
        <a:sx n="1" d="1"/>
        <a:sy n="1" d="1"/>
      </p:scale>
      <p:origin x="0" y="0"/>
    </p:cViewPr>
  </p:notesTextViewPr>
  <p:sorterViewPr>
    <p:cViewPr>
      <p:scale>
        <a:sx n="100" d="100"/>
        <a:sy n="100" d="100"/>
      </p:scale>
      <p:origin x="0" y="55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FF1B11-F464-449D-B142-75D7C28FF1CB}" type="datetimeFigureOut">
              <a:rPr lang="en-GB" smtClean="0"/>
              <a:t>23/11/2016</a:t>
            </a:fld>
            <a:endParaRPr lang="en-GB"/>
          </a:p>
        </p:txBody>
      </p:sp>
      <p:sp>
        <p:nvSpPr>
          <p:cNvPr id="4" name="Slide Image Placeholder 3"/>
          <p:cNvSpPr>
            <a:spLocks noGrp="1" noRot="1" noChangeAspect="1"/>
          </p:cNvSpPr>
          <p:nvPr>
            <p:ph type="sldImg" idx="2"/>
          </p:nvPr>
        </p:nvSpPr>
        <p:spPr>
          <a:xfrm>
            <a:off x="2205038" y="685800"/>
            <a:ext cx="2447925"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1DF178-B69F-4037-898E-DFAB2DEDFAB3}" type="slidenum">
              <a:rPr lang="en-GB" smtClean="0"/>
              <a:t>‹#›</a:t>
            </a:fld>
            <a:endParaRPr lang="en-GB"/>
          </a:p>
        </p:txBody>
      </p:sp>
    </p:spTree>
    <p:extLst>
      <p:ext uri="{BB962C8B-B14F-4D97-AF65-F5344CB8AC3E}">
        <p14:creationId xmlns:p14="http://schemas.microsoft.com/office/powerpoint/2010/main" val="1677606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Print out, cut</a:t>
            </a:r>
            <a:r>
              <a:rPr lang="en-GB" baseline="0" dirty="0" smtClean="0"/>
              <a:t> each sheet in half, make sure the cards are not in order and issue one per pupil. Each pupil reads their card out then the group try to order themselves into chronological order. If insufficient for your class, some pupils work in pairs or they might help those with cards to order themselves into chronological order.</a:t>
            </a:r>
            <a:endParaRPr lang="en-GB" dirty="0"/>
          </a:p>
        </p:txBody>
      </p:sp>
      <p:sp>
        <p:nvSpPr>
          <p:cNvPr id="4" name="Slide Number Placeholder 3"/>
          <p:cNvSpPr>
            <a:spLocks noGrp="1"/>
          </p:cNvSpPr>
          <p:nvPr>
            <p:ph type="sldNum" sz="quarter" idx="10"/>
          </p:nvPr>
        </p:nvSpPr>
        <p:spPr/>
        <p:txBody>
          <a:bodyPr/>
          <a:lstStyle/>
          <a:p>
            <a:fld id="{6D1DF178-B69F-4037-898E-DFAB2DEDFAB3}" type="slidenum">
              <a:rPr lang="en-GB" smtClean="0"/>
              <a:t>1</a:t>
            </a:fld>
            <a:endParaRPr lang="en-GB"/>
          </a:p>
        </p:txBody>
      </p:sp>
    </p:spTree>
    <p:extLst>
      <p:ext uri="{BB962C8B-B14F-4D97-AF65-F5344CB8AC3E}">
        <p14:creationId xmlns:p14="http://schemas.microsoft.com/office/powerpoint/2010/main" val="35505358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0068" y="3131530"/>
            <a:ext cx="6120765" cy="2160800"/>
          </a:xfrm>
        </p:spPr>
        <p:txBody>
          <a:bodyPr/>
          <a:lstStyle/>
          <a:p>
            <a:r>
              <a:rPr lang="en-US" smtClean="0"/>
              <a:t>Click to edit Master title style</a:t>
            </a:r>
            <a:endParaRPr lang="en-GB"/>
          </a:p>
        </p:txBody>
      </p:sp>
      <p:sp>
        <p:nvSpPr>
          <p:cNvPr id="3" name="Subtitle 2"/>
          <p:cNvSpPr>
            <a:spLocks noGrp="1"/>
          </p:cNvSpPr>
          <p:nvPr>
            <p:ph type="subTitle" idx="1"/>
          </p:nvPr>
        </p:nvSpPr>
        <p:spPr>
          <a:xfrm>
            <a:off x="1080135" y="5712354"/>
            <a:ext cx="5040630" cy="2576160"/>
          </a:xfrm>
        </p:spPr>
        <p:txBody>
          <a:bodyPr/>
          <a:lstStyle>
            <a:lvl1pPr marL="0" indent="0" algn="ctr">
              <a:buNone/>
              <a:defRPr>
                <a:solidFill>
                  <a:schemeClr val="tx1">
                    <a:tint val="75000"/>
                  </a:schemeClr>
                </a:solidFill>
              </a:defRPr>
            </a:lvl1pPr>
            <a:lvl2pPr marL="493730" indent="0" algn="ctr">
              <a:buNone/>
              <a:defRPr>
                <a:solidFill>
                  <a:schemeClr val="tx1">
                    <a:tint val="75000"/>
                  </a:schemeClr>
                </a:solidFill>
              </a:defRPr>
            </a:lvl2pPr>
            <a:lvl3pPr marL="987461" indent="0" algn="ctr">
              <a:buNone/>
              <a:defRPr>
                <a:solidFill>
                  <a:schemeClr val="tx1">
                    <a:tint val="75000"/>
                  </a:schemeClr>
                </a:solidFill>
              </a:defRPr>
            </a:lvl3pPr>
            <a:lvl4pPr marL="1481191" indent="0" algn="ctr">
              <a:buNone/>
              <a:defRPr>
                <a:solidFill>
                  <a:schemeClr val="tx1">
                    <a:tint val="75000"/>
                  </a:schemeClr>
                </a:solidFill>
              </a:defRPr>
            </a:lvl4pPr>
            <a:lvl5pPr marL="1974921" indent="0" algn="ctr">
              <a:buNone/>
              <a:defRPr>
                <a:solidFill>
                  <a:schemeClr val="tx1">
                    <a:tint val="75000"/>
                  </a:schemeClr>
                </a:solidFill>
              </a:defRPr>
            </a:lvl5pPr>
            <a:lvl6pPr marL="2468651" indent="0" algn="ctr">
              <a:buNone/>
              <a:defRPr>
                <a:solidFill>
                  <a:schemeClr val="tx1">
                    <a:tint val="75000"/>
                  </a:schemeClr>
                </a:solidFill>
              </a:defRPr>
            </a:lvl6pPr>
            <a:lvl7pPr marL="2962382" indent="0" algn="ctr">
              <a:buNone/>
              <a:defRPr>
                <a:solidFill>
                  <a:schemeClr val="tx1">
                    <a:tint val="75000"/>
                  </a:schemeClr>
                </a:solidFill>
              </a:defRPr>
            </a:lvl7pPr>
            <a:lvl8pPr marL="3456112" indent="0" algn="ctr">
              <a:buNone/>
              <a:defRPr>
                <a:solidFill>
                  <a:schemeClr val="tx1">
                    <a:tint val="75000"/>
                  </a:schemeClr>
                </a:solidFill>
              </a:defRPr>
            </a:lvl8pPr>
            <a:lvl9pPr marL="3949842"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1CAD570-7A59-4E11-A2CC-E0BA3435C88F}" type="datetimeFigureOut">
              <a:rPr lang="en-GB" smtClean="0"/>
              <a:t>23/11/2016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1508268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CAD570-7A59-4E11-A2CC-E0BA3435C88F}" type="datetimeFigureOut">
              <a:rPr lang="en-GB" smtClean="0"/>
              <a:t>23/11/2016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1730393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68822" y="6477735"/>
            <a:ext cx="6120765" cy="2002124"/>
          </a:xfrm>
        </p:spPr>
        <p:txBody>
          <a:bodyPr anchor="t"/>
          <a:lstStyle>
            <a:lvl1pPr algn="l">
              <a:defRPr sz="4300" b="1" cap="all"/>
            </a:lvl1pPr>
          </a:lstStyle>
          <a:p>
            <a:r>
              <a:rPr lang="en-US" smtClean="0"/>
              <a:t>Click to edit Master title style</a:t>
            </a:r>
            <a:endParaRPr lang="en-GB"/>
          </a:p>
        </p:txBody>
      </p:sp>
      <p:sp>
        <p:nvSpPr>
          <p:cNvPr id="3" name="Text Placeholder 2"/>
          <p:cNvSpPr>
            <a:spLocks noGrp="1"/>
          </p:cNvSpPr>
          <p:nvPr>
            <p:ph type="body" idx="1"/>
          </p:nvPr>
        </p:nvSpPr>
        <p:spPr>
          <a:xfrm>
            <a:off x="568822" y="4272600"/>
            <a:ext cx="6120765" cy="2205136"/>
          </a:xfrm>
        </p:spPr>
        <p:txBody>
          <a:bodyPr anchor="b"/>
          <a:lstStyle>
            <a:lvl1pPr marL="0" indent="0">
              <a:buNone/>
              <a:defRPr sz="2200">
                <a:solidFill>
                  <a:schemeClr val="tx1">
                    <a:tint val="75000"/>
                  </a:schemeClr>
                </a:solidFill>
              </a:defRPr>
            </a:lvl1pPr>
            <a:lvl2pPr marL="493730" indent="0">
              <a:buNone/>
              <a:defRPr sz="1900">
                <a:solidFill>
                  <a:schemeClr val="tx1">
                    <a:tint val="75000"/>
                  </a:schemeClr>
                </a:solidFill>
              </a:defRPr>
            </a:lvl2pPr>
            <a:lvl3pPr marL="987461" indent="0">
              <a:buNone/>
              <a:defRPr sz="1700">
                <a:solidFill>
                  <a:schemeClr val="tx1">
                    <a:tint val="75000"/>
                  </a:schemeClr>
                </a:solidFill>
              </a:defRPr>
            </a:lvl3pPr>
            <a:lvl4pPr marL="1481191" indent="0">
              <a:buNone/>
              <a:defRPr sz="1500">
                <a:solidFill>
                  <a:schemeClr val="tx1">
                    <a:tint val="75000"/>
                  </a:schemeClr>
                </a:solidFill>
              </a:defRPr>
            </a:lvl4pPr>
            <a:lvl5pPr marL="1974921" indent="0">
              <a:buNone/>
              <a:defRPr sz="1500">
                <a:solidFill>
                  <a:schemeClr val="tx1">
                    <a:tint val="75000"/>
                  </a:schemeClr>
                </a:solidFill>
              </a:defRPr>
            </a:lvl5pPr>
            <a:lvl6pPr marL="2468651" indent="0">
              <a:buNone/>
              <a:defRPr sz="1500">
                <a:solidFill>
                  <a:schemeClr val="tx1">
                    <a:tint val="75000"/>
                  </a:schemeClr>
                </a:solidFill>
              </a:defRPr>
            </a:lvl6pPr>
            <a:lvl7pPr marL="2962382" indent="0">
              <a:buNone/>
              <a:defRPr sz="1500">
                <a:solidFill>
                  <a:schemeClr val="tx1">
                    <a:tint val="75000"/>
                  </a:schemeClr>
                </a:solidFill>
              </a:defRPr>
            </a:lvl7pPr>
            <a:lvl8pPr marL="3456112" indent="0">
              <a:buNone/>
              <a:defRPr sz="1500">
                <a:solidFill>
                  <a:schemeClr val="tx1">
                    <a:tint val="75000"/>
                  </a:schemeClr>
                </a:solidFill>
              </a:defRPr>
            </a:lvl8pPr>
            <a:lvl9pPr marL="3949842" indent="0">
              <a:buNone/>
              <a:defRPr sz="15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1CAD570-7A59-4E11-A2CC-E0BA3435C88F}" type="datetimeFigureOut">
              <a:rPr lang="en-GB" smtClean="0"/>
              <a:t>23/11/2016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1642354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70034" y="3136195"/>
            <a:ext cx="2370296" cy="8869551"/>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760346" y="3136195"/>
            <a:ext cx="2370296" cy="8869551"/>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1CAD570-7A59-4E11-A2CC-E0BA3435C88F}" type="datetimeFigureOut">
              <a:rPr lang="en-GB" smtClean="0"/>
              <a:t>23/11/2016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118382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60045" y="403693"/>
            <a:ext cx="6480810" cy="1680104"/>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60046" y="2256474"/>
            <a:ext cx="3181648" cy="940391"/>
          </a:xfrm>
        </p:spPr>
        <p:txBody>
          <a:bodyPr anchor="b"/>
          <a:lstStyle>
            <a:lvl1pPr marL="0" indent="0">
              <a:buNone/>
              <a:defRPr sz="2600" b="1"/>
            </a:lvl1pPr>
            <a:lvl2pPr marL="493730" indent="0">
              <a:buNone/>
              <a:defRPr sz="2200" b="1"/>
            </a:lvl2pPr>
            <a:lvl3pPr marL="987461" indent="0">
              <a:buNone/>
              <a:defRPr sz="1900" b="1"/>
            </a:lvl3pPr>
            <a:lvl4pPr marL="1481191" indent="0">
              <a:buNone/>
              <a:defRPr sz="1700" b="1"/>
            </a:lvl4pPr>
            <a:lvl5pPr marL="1974921" indent="0">
              <a:buNone/>
              <a:defRPr sz="1700" b="1"/>
            </a:lvl5pPr>
            <a:lvl6pPr marL="2468651" indent="0">
              <a:buNone/>
              <a:defRPr sz="1700" b="1"/>
            </a:lvl6pPr>
            <a:lvl7pPr marL="2962382" indent="0">
              <a:buNone/>
              <a:defRPr sz="1700" b="1"/>
            </a:lvl7pPr>
            <a:lvl8pPr marL="3456112" indent="0">
              <a:buNone/>
              <a:defRPr sz="1700" b="1"/>
            </a:lvl8pPr>
            <a:lvl9pPr marL="3949842" indent="0">
              <a:buNone/>
              <a:defRPr sz="1700" b="1"/>
            </a:lvl9pPr>
          </a:lstStyle>
          <a:p>
            <a:pPr lvl="0"/>
            <a:r>
              <a:rPr lang="en-US" smtClean="0"/>
              <a:t>Click to edit Master text styles</a:t>
            </a:r>
          </a:p>
        </p:txBody>
      </p:sp>
      <p:sp>
        <p:nvSpPr>
          <p:cNvPr id="4" name="Content Placeholder 3"/>
          <p:cNvSpPr>
            <a:spLocks noGrp="1"/>
          </p:cNvSpPr>
          <p:nvPr>
            <p:ph sz="half" idx="2"/>
          </p:nvPr>
        </p:nvSpPr>
        <p:spPr>
          <a:xfrm>
            <a:off x="360046" y="3196864"/>
            <a:ext cx="3181648" cy="5808028"/>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657958" y="2256474"/>
            <a:ext cx="3182898" cy="940391"/>
          </a:xfrm>
        </p:spPr>
        <p:txBody>
          <a:bodyPr anchor="b"/>
          <a:lstStyle>
            <a:lvl1pPr marL="0" indent="0">
              <a:buNone/>
              <a:defRPr sz="2600" b="1"/>
            </a:lvl1pPr>
            <a:lvl2pPr marL="493730" indent="0">
              <a:buNone/>
              <a:defRPr sz="2200" b="1"/>
            </a:lvl2pPr>
            <a:lvl3pPr marL="987461" indent="0">
              <a:buNone/>
              <a:defRPr sz="1900" b="1"/>
            </a:lvl3pPr>
            <a:lvl4pPr marL="1481191" indent="0">
              <a:buNone/>
              <a:defRPr sz="1700" b="1"/>
            </a:lvl4pPr>
            <a:lvl5pPr marL="1974921" indent="0">
              <a:buNone/>
              <a:defRPr sz="1700" b="1"/>
            </a:lvl5pPr>
            <a:lvl6pPr marL="2468651" indent="0">
              <a:buNone/>
              <a:defRPr sz="1700" b="1"/>
            </a:lvl6pPr>
            <a:lvl7pPr marL="2962382" indent="0">
              <a:buNone/>
              <a:defRPr sz="1700" b="1"/>
            </a:lvl7pPr>
            <a:lvl8pPr marL="3456112" indent="0">
              <a:buNone/>
              <a:defRPr sz="1700" b="1"/>
            </a:lvl8pPr>
            <a:lvl9pPr marL="3949842" indent="0">
              <a:buNone/>
              <a:defRPr sz="1700" b="1"/>
            </a:lvl9pPr>
          </a:lstStyle>
          <a:p>
            <a:pPr lvl="0"/>
            <a:r>
              <a:rPr lang="en-US" smtClean="0"/>
              <a:t>Click to edit Master text styles</a:t>
            </a:r>
          </a:p>
        </p:txBody>
      </p:sp>
      <p:sp>
        <p:nvSpPr>
          <p:cNvPr id="6" name="Content Placeholder 5"/>
          <p:cNvSpPr>
            <a:spLocks noGrp="1"/>
          </p:cNvSpPr>
          <p:nvPr>
            <p:ph sz="quarter" idx="4"/>
          </p:nvPr>
        </p:nvSpPr>
        <p:spPr>
          <a:xfrm>
            <a:off x="3657958" y="3196864"/>
            <a:ext cx="3182898" cy="5808028"/>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1CAD570-7A59-4E11-A2CC-E0BA3435C88F}" type="datetimeFigureOut">
              <a:rPr lang="en-GB" smtClean="0"/>
              <a:t>23/11/2016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1819114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1CAD570-7A59-4E11-A2CC-E0BA3435C88F}" type="datetimeFigureOut">
              <a:rPr lang="en-GB" smtClean="0"/>
              <a:t>23/11/2016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2956962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CAD570-7A59-4E11-A2CC-E0BA3435C88F}" type="datetimeFigureOut">
              <a:rPr lang="en-GB" smtClean="0"/>
              <a:t>23/11/2016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440947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60045" y="401359"/>
            <a:ext cx="2369047" cy="1708106"/>
          </a:xfrm>
        </p:spPr>
        <p:txBody>
          <a:bodyPr anchor="b"/>
          <a:lstStyle>
            <a:lvl1pPr algn="l">
              <a:defRPr sz="2200" b="1"/>
            </a:lvl1pPr>
          </a:lstStyle>
          <a:p>
            <a:r>
              <a:rPr lang="en-US" smtClean="0"/>
              <a:t>Click to edit Master title style</a:t>
            </a:r>
            <a:endParaRPr lang="en-GB"/>
          </a:p>
        </p:txBody>
      </p:sp>
      <p:sp>
        <p:nvSpPr>
          <p:cNvPr id="3" name="Content Placeholder 2"/>
          <p:cNvSpPr>
            <a:spLocks noGrp="1"/>
          </p:cNvSpPr>
          <p:nvPr>
            <p:ph idx="1"/>
          </p:nvPr>
        </p:nvSpPr>
        <p:spPr>
          <a:xfrm>
            <a:off x="2815352" y="401359"/>
            <a:ext cx="4025504" cy="8603535"/>
          </a:xfrm>
        </p:spPr>
        <p:txBody>
          <a:bodyPr/>
          <a:lstStyle>
            <a:lvl1pPr>
              <a:defRPr sz="35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60045" y="2109465"/>
            <a:ext cx="2369047" cy="6895429"/>
          </a:xfrm>
        </p:spPr>
        <p:txBody>
          <a:bodyPr/>
          <a:lstStyle>
            <a:lvl1pPr marL="0" indent="0">
              <a:buNone/>
              <a:defRPr sz="1500"/>
            </a:lvl1pPr>
            <a:lvl2pPr marL="493730" indent="0">
              <a:buNone/>
              <a:defRPr sz="1300"/>
            </a:lvl2pPr>
            <a:lvl3pPr marL="987461" indent="0">
              <a:buNone/>
              <a:defRPr sz="1100"/>
            </a:lvl3pPr>
            <a:lvl4pPr marL="1481191" indent="0">
              <a:buNone/>
              <a:defRPr sz="1000"/>
            </a:lvl4pPr>
            <a:lvl5pPr marL="1974921" indent="0">
              <a:buNone/>
              <a:defRPr sz="1000"/>
            </a:lvl5pPr>
            <a:lvl6pPr marL="2468651" indent="0">
              <a:buNone/>
              <a:defRPr sz="1000"/>
            </a:lvl6pPr>
            <a:lvl7pPr marL="2962382" indent="0">
              <a:buNone/>
              <a:defRPr sz="1000"/>
            </a:lvl7pPr>
            <a:lvl8pPr marL="3456112" indent="0">
              <a:buNone/>
              <a:defRPr sz="1000"/>
            </a:lvl8pPr>
            <a:lvl9pPr marL="3949842"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CAD570-7A59-4E11-A2CC-E0BA3435C88F}" type="datetimeFigureOut">
              <a:rPr lang="en-GB" smtClean="0"/>
              <a:t>23/11/2016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3332367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11427" y="7056438"/>
            <a:ext cx="4320540" cy="833053"/>
          </a:xfrm>
        </p:spPr>
        <p:txBody>
          <a:bodyPr anchor="b"/>
          <a:lstStyle>
            <a:lvl1pPr algn="l">
              <a:defRPr sz="2200" b="1"/>
            </a:lvl1pPr>
          </a:lstStyle>
          <a:p>
            <a:r>
              <a:rPr lang="en-US" smtClean="0"/>
              <a:t>Click to edit Master title style</a:t>
            </a:r>
            <a:endParaRPr lang="en-GB"/>
          </a:p>
        </p:txBody>
      </p:sp>
      <p:sp>
        <p:nvSpPr>
          <p:cNvPr id="3" name="Picture Placeholder 2"/>
          <p:cNvSpPr>
            <a:spLocks noGrp="1"/>
          </p:cNvSpPr>
          <p:nvPr>
            <p:ph type="pic" idx="1"/>
          </p:nvPr>
        </p:nvSpPr>
        <p:spPr>
          <a:xfrm>
            <a:off x="1411427" y="900722"/>
            <a:ext cx="4320540" cy="6048375"/>
          </a:xfrm>
        </p:spPr>
        <p:txBody>
          <a:bodyPr/>
          <a:lstStyle>
            <a:lvl1pPr marL="0" indent="0">
              <a:buNone/>
              <a:defRPr sz="3500"/>
            </a:lvl1pPr>
            <a:lvl2pPr marL="493730" indent="0">
              <a:buNone/>
              <a:defRPr sz="3000"/>
            </a:lvl2pPr>
            <a:lvl3pPr marL="987461" indent="0">
              <a:buNone/>
              <a:defRPr sz="2600"/>
            </a:lvl3pPr>
            <a:lvl4pPr marL="1481191" indent="0">
              <a:buNone/>
              <a:defRPr sz="2200"/>
            </a:lvl4pPr>
            <a:lvl5pPr marL="1974921" indent="0">
              <a:buNone/>
              <a:defRPr sz="2200"/>
            </a:lvl5pPr>
            <a:lvl6pPr marL="2468651" indent="0">
              <a:buNone/>
              <a:defRPr sz="2200"/>
            </a:lvl6pPr>
            <a:lvl7pPr marL="2962382" indent="0">
              <a:buNone/>
              <a:defRPr sz="2200"/>
            </a:lvl7pPr>
            <a:lvl8pPr marL="3456112" indent="0">
              <a:buNone/>
              <a:defRPr sz="2200"/>
            </a:lvl8pPr>
            <a:lvl9pPr marL="3949842" indent="0">
              <a:buNone/>
              <a:defRPr sz="2200"/>
            </a:lvl9pPr>
          </a:lstStyle>
          <a:p>
            <a:endParaRPr lang="en-GB"/>
          </a:p>
        </p:txBody>
      </p:sp>
      <p:sp>
        <p:nvSpPr>
          <p:cNvPr id="4" name="Text Placeholder 3"/>
          <p:cNvSpPr>
            <a:spLocks noGrp="1"/>
          </p:cNvSpPr>
          <p:nvPr>
            <p:ph type="body" sz="half" idx="2"/>
          </p:nvPr>
        </p:nvSpPr>
        <p:spPr>
          <a:xfrm>
            <a:off x="1411427" y="7889491"/>
            <a:ext cx="4320540" cy="1183072"/>
          </a:xfrm>
        </p:spPr>
        <p:txBody>
          <a:bodyPr/>
          <a:lstStyle>
            <a:lvl1pPr marL="0" indent="0">
              <a:buNone/>
              <a:defRPr sz="1500"/>
            </a:lvl1pPr>
            <a:lvl2pPr marL="493730" indent="0">
              <a:buNone/>
              <a:defRPr sz="1300"/>
            </a:lvl2pPr>
            <a:lvl3pPr marL="987461" indent="0">
              <a:buNone/>
              <a:defRPr sz="1100"/>
            </a:lvl3pPr>
            <a:lvl4pPr marL="1481191" indent="0">
              <a:buNone/>
              <a:defRPr sz="1000"/>
            </a:lvl4pPr>
            <a:lvl5pPr marL="1974921" indent="0">
              <a:buNone/>
              <a:defRPr sz="1000"/>
            </a:lvl5pPr>
            <a:lvl6pPr marL="2468651" indent="0">
              <a:buNone/>
              <a:defRPr sz="1000"/>
            </a:lvl6pPr>
            <a:lvl7pPr marL="2962382" indent="0">
              <a:buNone/>
              <a:defRPr sz="1000"/>
            </a:lvl7pPr>
            <a:lvl8pPr marL="3456112" indent="0">
              <a:buNone/>
              <a:defRPr sz="1000"/>
            </a:lvl8pPr>
            <a:lvl9pPr marL="3949842"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CAD570-7A59-4E11-A2CC-E0BA3435C88F}" type="datetimeFigureOut">
              <a:rPr lang="en-GB" smtClean="0"/>
              <a:t>23/11/2016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3061970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CAD570-7A59-4E11-A2CC-E0BA3435C88F}" type="datetimeFigureOut">
              <a:rPr lang="en-GB" smtClean="0"/>
              <a:t>23/11/2016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1853321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915489" y="539034"/>
            <a:ext cx="1215152" cy="11466711"/>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70034" y="539034"/>
            <a:ext cx="3525441" cy="1146671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CAD570-7A59-4E11-A2CC-E0BA3435C88F}" type="datetimeFigureOut">
              <a:rPr lang="en-GB" smtClean="0"/>
              <a:t>23/11/2016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244278-8770-4947-83EB-164651D23D81}" type="slidenum">
              <a:rPr lang="en-GB" smtClean="0"/>
              <a:t>‹#›</a:t>
            </a:fld>
            <a:endParaRPr lang="en-GB"/>
          </a:p>
        </p:txBody>
      </p:sp>
    </p:spTree>
    <p:extLst>
      <p:ext uri="{BB962C8B-B14F-4D97-AF65-F5344CB8AC3E}">
        <p14:creationId xmlns:p14="http://schemas.microsoft.com/office/powerpoint/2010/main" val="3905889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60045" y="403693"/>
            <a:ext cx="6480810" cy="1680104"/>
          </a:xfrm>
          <a:prstGeom prst="rect">
            <a:avLst/>
          </a:prstGeom>
        </p:spPr>
        <p:txBody>
          <a:bodyPr vert="horz" lIns="98746" tIns="49373" rIns="98746" bIns="49373"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60045" y="2352148"/>
            <a:ext cx="6480810" cy="6652746"/>
          </a:xfrm>
          <a:prstGeom prst="rect">
            <a:avLst/>
          </a:prstGeom>
        </p:spPr>
        <p:txBody>
          <a:bodyPr vert="horz" lIns="98746" tIns="49373" rIns="98746" bIns="4937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60045" y="9343247"/>
            <a:ext cx="1680210" cy="536700"/>
          </a:xfrm>
          <a:prstGeom prst="rect">
            <a:avLst/>
          </a:prstGeom>
        </p:spPr>
        <p:txBody>
          <a:bodyPr vert="horz" lIns="98746" tIns="49373" rIns="98746" bIns="49373" rtlCol="0" anchor="ctr"/>
          <a:lstStyle>
            <a:lvl1pPr algn="l">
              <a:defRPr sz="1300">
                <a:solidFill>
                  <a:schemeClr val="tx1">
                    <a:tint val="75000"/>
                  </a:schemeClr>
                </a:solidFill>
              </a:defRPr>
            </a:lvl1pPr>
          </a:lstStyle>
          <a:p>
            <a:fld id="{21CAD570-7A59-4E11-A2CC-E0BA3435C88F}" type="datetimeFigureOut">
              <a:rPr lang="en-GB" smtClean="0"/>
              <a:t>23/11/2016</a:t>
            </a:fld>
            <a:endParaRPr lang="en-GB"/>
          </a:p>
        </p:txBody>
      </p:sp>
      <p:sp>
        <p:nvSpPr>
          <p:cNvPr id="5" name="Footer Placeholder 4"/>
          <p:cNvSpPr>
            <a:spLocks noGrp="1"/>
          </p:cNvSpPr>
          <p:nvPr>
            <p:ph type="ftr" sz="quarter" idx="3"/>
          </p:nvPr>
        </p:nvSpPr>
        <p:spPr>
          <a:xfrm>
            <a:off x="2460308" y="9343247"/>
            <a:ext cx="2280285" cy="536700"/>
          </a:xfrm>
          <a:prstGeom prst="rect">
            <a:avLst/>
          </a:prstGeom>
        </p:spPr>
        <p:txBody>
          <a:bodyPr vert="horz" lIns="98746" tIns="49373" rIns="98746" bIns="49373" rtlCol="0" anchor="ctr"/>
          <a:lstStyle>
            <a:lvl1pPr algn="ctr">
              <a:defRPr sz="13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160645" y="9343247"/>
            <a:ext cx="1680210" cy="536700"/>
          </a:xfrm>
          <a:prstGeom prst="rect">
            <a:avLst/>
          </a:prstGeom>
        </p:spPr>
        <p:txBody>
          <a:bodyPr vert="horz" lIns="98746" tIns="49373" rIns="98746" bIns="49373" rtlCol="0" anchor="ctr"/>
          <a:lstStyle>
            <a:lvl1pPr algn="r">
              <a:defRPr sz="1300">
                <a:solidFill>
                  <a:schemeClr val="tx1">
                    <a:tint val="75000"/>
                  </a:schemeClr>
                </a:solidFill>
              </a:defRPr>
            </a:lvl1pPr>
          </a:lstStyle>
          <a:p>
            <a:fld id="{77244278-8770-4947-83EB-164651D23D81}" type="slidenum">
              <a:rPr lang="en-GB" smtClean="0"/>
              <a:t>‹#›</a:t>
            </a:fld>
            <a:endParaRPr lang="en-GB"/>
          </a:p>
        </p:txBody>
      </p:sp>
    </p:spTree>
    <p:extLst>
      <p:ext uri="{BB962C8B-B14F-4D97-AF65-F5344CB8AC3E}">
        <p14:creationId xmlns:p14="http://schemas.microsoft.com/office/powerpoint/2010/main" val="30321696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87461" rtl="0" eaLnBrk="1" latinLnBrk="0" hangingPunct="1">
        <a:spcBef>
          <a:spcPct val="0"/>
        </a:spcBef>
        <a:buNone/>
        <a:defRPr sz="4800" kern="1200">
          <a:solidFill>
            <a:schemeClr val="tx1"/>
          </a:solidFill>
          <a:latin typeface="+mj-lt"/>
          <a:ea typeface="+mj-ea"/>
          <a:cs typeface="+mj-cs"/>
        </a:defRPr>
      </a:lvl1pPr>
    </p:titleStyle>
    <p:bodyStyle>
      <a:lvl1pPr marL="370298" indent="-370298" algn="l" defTabSz="987461" rtl="0" eaLnBrk="1" latinLnBrk="0" hangingPunct="1">
        <a:spcBef>
          <a:spcPct val="20000"/>
        </a:spcBef>
        <a:buFont typeface="Arial" panose="020B0604020202020204" pitchFamily="34" charset="0"/>
        <a:buChar char="•"/>
        <a:defRPr sz="3500" kern="1200">
          <a:solidFill>
            <a:schemeClr val="tx1"/>
          </a:solidFill>
          <a:latin typeface="+mn-lt"/>
          <a:ea typeface="+mn-ea"/>
          <a:cs typeface="+mn-cs"/>
        </a:defRPr>
      </a:lvl1pPr>
      <a:lvl2pPr marL="802312" indent="-308581" algn="l" defTabSz="987461" rtl="0" eaLnBrk="1" latinLnBrk="0" hangingPunct="1">
        <a:spcBef>
          <a:spcPct val="20000"/>
        </a:spcBef>
        <a:buFont typeface="Arial" panose="020B0604020202020204" pitchFamily="34" charset="0"/>
        <a:buChar char="–"/>
        <a:defRPr sz="3000" kern="1200">
          <a:solidFill>
            <a:schemeClr val="tx1"/>
          </a:solidFill>
          <a:latin typeface="+mn-lt"/>
          <a:ea typeface="+mn-ea"/>
          <a:cs typeface="+mn-cs"/>
        </a:defRPr>
      </a:lvl2pPr>
      <a:lvl3pPr marL="1234326" indent="-246865" algn="l" defTabSz="987461" rtl="0" eaLnBrk="1" latinLnBrk="0" hangingPunct="1">
        <a:spcBef>
          <a:spcPct val="20000"/>
        </a:spcBef>
        <a:buFont typeface="Arial" panose="020B0604020202020204" pitchFamily="34" charset="0"/>
        <a:buChar char="•"/>
        <a:defRPr sz="2600" kern="1200">
          <a:solidFill>
            <a:schemeClr val="tx1"/>
          </a:solidFill>
          <a:latin typeface="+mn-lt"/>
          <a:ea typeface="+mn-ea"/>
          <a:cs typeface="+mn-cs"/>
        </a:defRPr>
      </a:lvl3pPr>
      <a:lvl4pPr marL="1728056" indent="-246865" algn="l" defTabSz="987461"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4pPr>
      <a:lvl5pPr marL="2221786" indent="-246865" algn="l" defTabSz="987461"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5pPr>
      <a:lvl6pPr marL="2715517" indent="-246865" algn="l" defTabSz="987461"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6pPr>
      <a:lvl7pPr marL="3209247" indent="-246865" algn="l" defTabSz="987461"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7pPr>
      <a:lvl8pPr marL="3702977" indent="-246865" algn="l" defTabSz="987461"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8pPr>
      <a:lvl9pPr marL="4196707" indent="-246865" algn="l" defTabSz="987461"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9pPr>
    </p:bodyStyle>
    <p:otherStyle>
      <a:defPPr>
        <a:defRPr lang="en-US"/>
      </a:defPPr>
      <a:lvl1pPr marL="0" algn="l" defTabSz="987461" rtl="0" eaLnBrk="1" latinLnBrk="0" hangingPunct="1">
        <a:defRPr sz="1900" kern="1200">
          <a:solidFill>
            <a:schemeClr val="tx1"/>
          </a:solidFill>
          <a:latin typeface="+mn-lt"/>
          <a:ea typeface="+mn-ea"/>
          <a:cs typeface="+mn-cs"/>
        </a:defRPr>
      </a:lvl1pPr>
      <a:lvl2pPr marL="493730" algn="l" defTabSz="987461" rtl="0" eaLnBrk="1" latinLnBrk="0" hangingPunct="1">
        <a:defRPr sz="1900" kern="1200">
          <a:solidFill>
            <a:schemeClr val="tx1"/>
          </a:solidFill>
          <a:latin typeface="+mn-lt"/>
          <a:ea typeface="+mn-ea"/>
          <a:cs typeface="+mn-cs"/>
        </a:defRPr>
      </a:lvl2pPr>
      <a:lvl3pPr marL="987461" algn="l" defTabSz="987461" rtl="0" eaLnBrk="1" latinLnBrk="0" hangingPunct="1">
        <a:defRPr sz="1900" kern="1200">
          <a:solidFill>
            <a:schemeClr val="tx1"/>
          </a:solidFill>
          <a:latin typeface="+mn-lt"/>
          <a:ea typeface="+mn-ea"/>
          <a:cs typeface="+mn-cs"/>
        </a:defRPr>
      </a:lvl3pPr>
      <a:lvl4pPr marL="1481191" algn="l" defTabSz="987461" rtl="0" eaLnBrk="1" latinLnBrk="0" hangingPunct="1">
        <a:defRPr sz="1900" kern="1200">
          <a:solidFill>
            <a:schemeClr val="tx1"/>
          </a:solidFill>
          <a:latin typeface="+mn-lt"/>
          <a:ea typeface="+mn-ea"/>
          <a:cs typeface="+mn-cs"/>
        </a:defRPr>
      </a:lvl4pPr>
      <a:lvl5pPr marL="1974921" algn="l" defTabSz="987461" rtl="0" eaLnBrk="1" latinLnBrk="0" hangingPunct="1">
        <a:defRPr sz="1900" kern="1200">
          <a:solidFill>
            <a:schemeClr val="tx1"/>
          </a:solidFill>
          <a:latin typeface="+mn-lt"/>
          <a:ea typeface="+mn-ea"/>
          <a:cs typeface="+mn-cs"/>
        </a:defRPr>
      </a:lvl5pPr>
      <a:lvl6pPr marL="2468651" algn="l" defTabSz="987461" rtl="0" eaLnBrk="1" latinLnBrk="0" hangingPunct="1">
        <a:defRPr sz="1900" kern="1200">
          <a:solidFill>
            <a:schemeClr val="tx1"/>
          </a:solidFill>
          <a:latin typeface="+mn-lt"/>
          <a:ea typeface="+mn-ea"/>
          <a:cs typeface="+mn-cs"/>
        </a:defRPr>
      </a:lvl6pPr>
      <a:lvl7pPr marL="2962382" algn="l" defTabSz="987461" rtl="0" eaLnBrk="1" latinLnBrk="0" hangingPunct="1">
        <a:defRPr sz="1900" kern="1200">
          <a:solidFill>
            <a:schemeClr val="tx1"/>
          </a:solidFill>
          <a:latin typeface="+mn-lt"/>
          <a:ea typeface="+mn-ea"/>
          <a:cs typeface="+mn-cs"/>
        </a:defRPr>
      </a:lvl7pPr>
      <a:lvl8pPr marL="3456112" algn="l" defTabSz="987461" rtl="0" eaLnBrk="1" latinLnBrk="0" hangingPunct="1">
        <a:defRPr sz="1900" kern="1200">
          <a:solidFill>
            <a:schemeClr val="tx1"/>
          </a:solidFill>
          <a:latin typeface="+mn-lt"/>
          <a:ea typeface="+mn-ea"/>
          <a:cs typeface="+mn-cs"/>
        </a:defRPr>
      </a:lvl8pPr>
      <a:lvl9pPr marL="3949842" algn="l" defTabSz="987461"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1.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7181426"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1745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94410" y="329426"/>
            <a:ext cx="6840760" cy="4585871"/>
          </a:xfrm>
          <a:prstGeom prst="rect">
            <a:avLst/>
          </a:prstGeom>
          <a:noFill/>
        </p:spPr>
        <p:txBody>
          <a:bodyPr wrap="square" rtlCol="0">
            <a:spAutoFit/>
          </a:bodyPr>
          <a:lstStyle/>
          <a:p>
            <a:r>
              <a:rPr lang="en-GB" sz="3100" dirty="0">
                <a:latin typeface="Cambria" panose="02040503050406030204" pitchFamily="18" charset="0"/>
              </a:rPr>
              <a:t>Richard I, ruled England </a:t>
            </a:r>
            <a:r>
              <a:rPr lang="en-GB" sz="3100" dirty="0" smtClean="0">
                <a:latin typeface="Cambria" panose="02040503050406030204" pitchFamily="18" charset="0"/>
              </a:rPr>
              <a:t>1189-</a:t>
            </a:r>
            <a:br>
              <a:rPr lang="en-GB" sz="3100" dirty="0" smtClean="0">
                <a:latin typeface="Cambria" panose="02040503050406030204" pitchFamily="18" charset="0"/>
              </a:rPr>
            </a:br>
            <a:r>
              <a:rPr lang="en-GB" sz="3100" dirty="0" smtClean="0">
                <a:latin typeface="Cambria" panose="02040503050406030204" pitchFamily="18" charset="0"/>
              </a:rPr>
              <a:t>1199</a:t>
            </a:r>
            <a:r>
              <a:rPr lang="en-GB" sz="3100" dirty="0">
                <a:latin typeface="Cambria" panose="02040503050406030204" pitchFamily="18" charset="0"/>
              </a:rPr>
              <a:t>.</a:t>
            </a:r>
            <a:r>
              <a:rPr lang="en-GB" sz="3100" dirty="0" smtClean="0">
                <a:latin typeface="Cambria" panose="02040503050406030204" pitchFamily="18" charset="0"/>
              </a:rPr>
              <a:t> </a:t>
            </a:r>
            <a:r>
              <a:rPr lang="en-GB" sz="3100" dirty="0">
                <a:latin typeface="Cambria" panose="02040503050406030204" pitchFamily="18" charset="0"/>
              </a:rPr>
              <a:t>At that time, much of what is now France was ruled by English kings. </a:t>
            </a:r>
            <a:r>
              <a:rPr lang="en-GB" sz="3100" dirty="0" smtClean="0">
                <a:latin typeface="Cambria" panose="02040503050406030204" pitchFamily="18" charset="0"/>
              </a:rPr>
              <a:t>Richard was </a:t>
            </a:r>
            <a:r>
              <a:rPr lang="en-GB" sz="3100" dirty="0">
                <a:latin typeface="Cambria" panose="02040503050406030204" pitchFamily="18" charset="0"/>
              </a:rPr>
              <a:t>away on crusades or fighting wars with France, </a:t>
            </a:r>
            <a:r>
              <a:rPr lang="en-GB" sz="3100" dirty="0" smtClean="0">
                <a:latin typeface="Cambria" panose="02040503050406030204" pitchFamily="18" charset="0"/>
              </a:rPr>
              <a:t>for </a:t>
            </a:r>
            <a:br>
              <a:rPr lang="en-GB" sz="3100" dirty="0" smtClean="0">
                <a:latin typeface="Cambria" panose="02040503050406030204" pitchFamily="18" charset="0"/>
              </a:rPr>
            </a:br>
            <a:r>
              <a:rPr lang="en-GB" sz="3100" dirty="0" smtClean="0">
                <a:latin typeface="Cambria" panose="02040503050406030204" pitchFamily="18" charset="0"/>
              </a:rPr>
              <a:t>much </a:t>
            </a:r>
            <a:r>
              <a:rPr lang="en-GB" sz="3100" dirty="0">
                <a:latin typeface="Cambria" panose="02040503050406030204" pitchFamily="18" charset="0"/>
              </a:rPr>
              <a:t>of the time. </a:t>
            </a:r>
            <a:r>
              <a:rPr lang="en-GB" sz="3100" dirty="0" smtClean="0">
                <a:latin typeface="Cambria" panose="02040503050406030204" pitchFamily="18" charset="0"/>
              </a:rPr>
              <a:t>While he </a:t>
            </a:r>
            <a:br>
              <a:rPr lang="en-GB" sz="3100" dirty="0" smtClean="0">
                <a:latin typeface="Cambria" panose="02040503050406030204" pitchFamily="18" charset="0"/>
              </a:rPr>
            </a:br>
            <a:r>
              <a:rPr lang="en-GB" sz="3100" dirty="0" smtClean="0">
                <a:latin typeface="Cambria" panose="02040503050406030204" pitchFamily="18" charset="0"/>
              </a:rPr>
              <a:t>was </a:t>
            </a:r>
            <a:r>
              <a:rPr lang="en-GB" sz="3100" dirty="0">
                <a:latin typeface="Cambria" panose="02040503050406030204" pitchFamily="18" charset="0"/>
              </a:rPr>
              <a:t>away his brother, </a:t>
            </a:r>
            <a:r>
              <a:rPr lang="en-GB" sz="3100" dirty="0" smtClean="0">
                <a:latin typeface="Cambria" panose="02040503050406030204" pitchFamily="18" charset="0"/>
              </a:rPr>
              <a:t>Prince </a:t>
            </a:r>
            <a:br>
              <a:rPr lang="en-GB" sz="3100" dirty="0" smtClean="0">
                <a:latin typeface="Cambria" panose="02040503050406030204" pitchFamily="18" charset="0"/>
              </a:rPr>
            </a:br>
            <a:r>
              <a:rPr lang="en-GB" sz="3100" dirty="0" smtClean="0">
                <a:latin typeface="Cambria" panose="02040503050406030204" pitchFamily="18" charset="0"/>
              </a:rPr>
              <a:t>John </a:t>
            </a:r>
            <a:r>
              <a:rPr lang="en-GB" sz="3100" dirty="0">
                <a:latin typeface="Cambria" panose="02040503050406030204" pitchFamily="18" charset="0"/>
              </a:rPr>
              <a:t>looked after </a:t>
            </a:r>
            <a:r>
              <a:rPr lang="en-GB" sz="3100" dirty="0" smtClean="0">
                <a:latin typeface="Cambria" panose="02040503050406030204" pitchFamily="18" charset="0"/>
              </a:rPr>
              <a:t>affairs </a:t>
            </a:r>
            <a:r>
              <a:rPr lang="en-GB" sz="3100" dirty="0">
                <a:latin typeface="Cambria" panose="02040503050406030204" pitchFamily="18" charset="0"/>
              </a:rPr>
              <a:t>of </a:t>
            </a:r>
            <a:r>
              <a:rPr lang="en-GB" sz="3100" dirty="0" smtClean="0">
                <a:latin typeface="Cambria" panose="02040503050406030204" pitchFamily="18" charset="0"/>
              </a:rPr>
              <a:t/>
            </a:r>
            <a:br>
              <a:rPr lang="en-GB" sz="3100" dirty="0" smtClean="0">
                <a:latin typeface="Cambria" panose="02040503050406030204" pitchFamily="18" charset="0"/>
              </a:rPr>
            </a:br>
            <a:r>
              <a:rPr lang="en-GB" sz="3100" dirty="0" smtClean="0">
                <a:latin typeface="Cambria" panose="02040503050406030204" pitchFamily="18" charset="0"/>
              </a:rPr>
              <a:t>state </a:t>
            </a:r>
            <a:r>
              <a:rPr lang="en-GB" sz="2400" dirty="0">
                <a:latin typeface="Cambria" panose="02040503050406030204" pitchFamily="18" charset="0"/>
              </a:rPr>
              <a:t>(ruled the country)</a:t>
            </a:r>
            <a:r>
              <a:rPr lang="en-GB" sz="3600" dirty="0">
                <a:latin typeface="Cambria" panose="02040503050406030204" pitchFamily="18" charset="0"/>
              </a:rPr>
              <a:t>. </a:t>
            </a:r>
          </a:p>
        </p:txBody>
      </p:sp>
      <p:pic>
        <p:nvPicPr>
          <p:cNvPr id="1035" name="Picture 11" descr="C:\Users\ediahtbm\AppData\Local\Microsoft\Windows\Temporary Internet Files\Content.IE5\PUFOZ4XY\490px-Crown_of_Savoy-Genova.svg[1].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8499" b="11914"/>
          <a:stretch/>
        </p:blipFill>
        <p:spPr bwMode="auto">
          <a:xfrm>
            <a:off x="5556024" y="0"/>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1" descr="C:\Users\ediahtbm\AppData\Local\Microsoft\Windows\Temporary Internet Files\Content.IE5\PUFOZ4XY\490px-Crown_of_Savoy-Genova.svg[1].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8499" b="11914"/>
          <a:stretch/>
        </p:blipFill>
        <p:spPr bwMode="auto">
          <a:xfrm>
            <a:off x="5567881" y="5344267"/>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192887" y="5808291"/>
            <a:ext cx="6840760" cy="3970318"/>
          </a:xfrm>
          <a:prstGeom prst="rect">
            <a:avLst/>
          </a:prstGeom>
          <a:noFill/>
        </p:spPr>
        <p:txBody>
          <a:bodyPr wrap="square" rtlCol="0">
            <a:spAutoFit/>
          </a:bodyPr>
          <a:lstStyle/>
          <a:p>
            <a:r>
              <a:rPr lang="en-GB" sz="3600" dirty="0">
                <a:latin typeface="Cambria" panose="02040503050406030204" pitchFamily="18" charset="0"/>
              </a:rPr>
              <a:t>Richard </a:t>
            </a:r>
            <a:r>
              <a:rPr lang="en-GB" sz="3600" dirty="0" smtClean="0">
                <a:latin typeface="Cambria" panose="02040503050406030204" pitchFamily="18" charset="0"/>
              </a:rPr>
              <a:t>I had </a:t>
            </a:r>
            <a:r>
              <a:rPr lang="en-GB" sz="3600" dirty="0">
                <a:latin typeface="Cambria" panose="02040503050406030204" pitchFamily="18" charset="0"/>
              </a:rPr>
              <a:t>no son to </a:t>
            </a:r>
            <a:r>
              <a:rPr lang="en-GB" sz="3600" dirty="0" smtClean="0">
                <a:latin typeface="Cambria" panose="02040503050406030204" pitchFamily="18" charset="0"/>
              </a:rPr>
              <a:t/>
            </a:r>
            <a:br>
              <a:rPr lang="en-GB" sz="3600" dirty="0" smtClean="0">
                <a:latin typeface="Cambria" panose="02040503050406030204" pitchFamily="18" charset="0"/>
              </a:rPr>
            </a:br>
            <a:r>
              <a:rPr lang="en-GB" sz="3600" dirty="0" smtClean="0">
                <a:latin typeface="Cambria" panose="02040503050406030204" pitchFamily="18" charset="0"/>
              </a:rPr>
              <a:t>succeed him </a:t>
            </a:r>
            <a:r>
              <a:rPr lang="en-GB" sz="3600" dirty="0">
                <a:latin typeface="Cambria" panose="02040503050406030204" pitchFamily="18" charset="0"/>
              </a:rPr>
              <a:t>but he had chosen his nephew Prince Arthur of Brittany, a French prince, as his successor. Richard </a:t>
            </a:r>
            <a:r>
              <a:rPr lang="en-GB" sz="3600" dirty="0" smtClean="0">
                <a:latin typeface="Cambria" panose="02040503050406030204" pitchFamily="18" charset="0"/>
              </a:rPr>
              <a:t>later </a:t>
            </a:r>
            <a:r>
              <a:rPr lang="en-GB" sz="3600" dirty="0">
                <a:latin typeface="Cambria" panose="02040503050406030204" pitchFamily="18" charset="0"/>
              </a:rPr>
              <a:t>changed his mind and </a:t>
            </a:r>
            <a:r>
              <a:rPr lang="en-GB" sz="3600" dirty="0" smtClean="0">
                <a:latin typeface="Cambria" panose="02040503050406030204" pitchFamily="18" charset="0"/>
              </a:rPr>
              <a:t>chose his brother </a:t>
            </a:r>
            <a:r>
              <a:rPr lang="en-GB" sz="3600" dirty="0">
                <a:latin typeface="Cambria" panose="02040503050406030204" pitchFamily="18" charset="0"/>
              </a:rPr>
              <a:t>John as his successor instead.</a:t>
            </a:r>
          </a:p>
        </p:txBody>
      </p:sp>
      <p:pic>
        <p:nvPicPr>
          <p:cNvPr id="2" name="Picture 1"/>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tretch>
            <a:fillRect/>
          </a:stretch>
        </p:blipFill>
        <p:spPr>
          <a:xfrm>
            <a:off x="5475534" y="2457198"/>
            <a:ext cx="1652271" cy="2205132"/>
          </a:xfrm>
          <a:prstGeom prst="rect">
            <a:avLst/>
          </a:prstGeom>
          <a:ln w="3175">
            <a:solidFill>
              <a:schemeClr val="bg1">
                <a:lumMod val="50000"/>
              </a:schemeClr>
            </a:solidFill>
          </a:ln>
        </p:spPr>
      </p:pic>
    </p:spTree>
    <p:extLst>
      <p:ext uri="{BB962C8B-B14F-4D97-AF65-F5344CB8AC3E}">
        <p14:creationId xmlns:p14="http://schemas.microsoft.com/office/powerpoint/2010/main" val="2315462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7167288"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16805" y="5308614"/>
            <a:ext cx="72009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80070" y="928048"/>
            <a:ext cx="6840760" cy="3046988"/>
          </a:xfrm>
          <a:prstGeom prst="rect">
            <a:avLst/>
          </a:prstGeom>
          <a:noFill/>
        </p:spPr>
        <p:txBody>
          <a:bodyPr wrap="square" rtlCol="0">
            <a:spAutoFit/>
          </a:bodyPr>
          <a:lstStyle/>
          <a:p>
            <a:r>
              <a:rPr lang="en-GB" sz="3200" dirty="0">
                <a:latin typeface="Cambria" panose="02040503050406030204" pitchFamily="18" charset="0"/>
              </a:rPr>
              <a:t>In 1193 </a:t>
            </a:r>
            <a:r>
              <a:rPr lang="en-GB" sz="3200" dirty="0" smtClean="0">
                <a:latin typeface="Cambria" panose="02040503050406030204" pitchFamily="18" charset="0"/>
              </a:rPr>
              <a:t>King </a:t>
            </a:r>
            <a:r>
              <a:rPr lang="en-GB" sz="3200" dirty="0">
                <a:latin typeface="Cambria" panose="02040503050406030204" pitchFamily="18" charset="0"/>
              </a:rPr>
              <a:t>Richard I is held to ransom by Henry VI, the Holy Roman Emperor whilst crossing Europe. </a:t>
            </a:r>
            <a:endParaRPr lang="en-GB" sz="3200" dirty="0" smtClean="0">
              <a:latin typeface="Cambria" panose="02040503050406030204" pitchFamily="18" charset="0"/>
            </a:endParaRPr>
          </a:p>
          <a:p>
            <a:endParaRPr lang="en-GB" sz="3200" dirty="0">
              <a:latin typeface="Cambria" panose="02040503050406030204" pitchFamily="18" charset="0"/>
            </a:endParaRPr>
          </a:p>
          <a:p>
            <a:r>
              <a:rPr lang="en-GB" sz="3200" dirty="0" smtClean="0">
                <a:latin typeface="Cambria" panose="02040503050406030204" pitchFamily="18" charset="0"/>
              </a:rPr>
              <a:t>John </a:t>
            </a:r>
            <a:r>
              <a:rPr lang="en-GB" sz="3200" dirty="0">
                <a:latin typeface="Cambria" panose="02040503050406030204" pitchFamily="18" charset="0"/>
              </a:rPr>
              <a:t>offers money for him to be kept in captivity</a:t>
            </a:r>
            <a:r>
              <a:rPr lang="en-GB" sz="3200" dirty="0" smtClean="0">
                <a:latin typeface="Cambria" panose="02040503050406030204" pitchFamily="18" charset="0"/>
              </a:rPr>
              <a:t>! </a:t>
            </a:r>
            <a:endParaRPr lang="en-GB" sz="3600" dirty="0">
              <a:latin typeface="Cambria" panose="02040503050406030204" pitchFamily="18" charset="0"/>
            </a:endParaRPr>
          </a:p>
        </p:txBody>
      </p:sp>
      <p:pic>
        <p:nvPicPr>
          <p:cNvPr id="1035"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53743" y="16123"/>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53742" y="5344267"/>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220482" y="6246027"/>
            <a:ext cx="6840760" cy="2862322"/>
          </a:xfrm>
          <a:prstGeom prst="rect">
            <a:avLst/>
          </a:prstGeom>
          <a:noFill/>
        </p:spPr>
        <p:txBody>
          <a:bodyPr wrap="square" rtlCol="0">
            <a:spAutoFit/>
          </a:bodyPr>
          <a:lstStyle/>
          <a:p>
            <a:r>
              <a:rPr lang="en-GB" sz="3600" dirty="0">
                <a:latin typeface="Cambria" panose="02040503050406030204" pitchFamily="18" charset="0"/>
              </a:rPr>
              <a:t>The ransom is paid by King Richard’s mother, Eleanor of </a:t>
            </a:r>
            <a:r>
              <a:rPr lang="en-GB" sz="3600" dirty="0" err="1">
                <a:latin typeface="Cambria" panose="02040503050406030204" pitchFamily="18" charset="0"/>
              </a:rPr>
              <a:t>Acquitaine</a:t>
            </a:r>
            <a:r>
              <a:rPr lang="en-GB" sz="3600" dirty="0">
                <a:latin typeface="Cambria" panose="02040503050406030204" pitchFamily="18" charset="0"/>
              </a:rPr>
              <a:t>.  She has to raise taxes and seize treasures from the church to pay it. </a:t>
            </a:r>
            <a:r>
              <a:rPr lang="en-GB" sz="3600" dirty="0" smtClean="0">
                <a:latin typeface="Cambria" panose="02040503050406030204" pitchFamily="18" charset="0"/>
              </a:rPr>
              <a:t>.</a:t>
            </a:r>
            <a:endParaRPr lang="en-GB" sz="3600" dirty="0">
              <a:latin typeface="Cambria" panose="02040503050406030204" pitchFamily="18" charset="0"/>
            </a:endParaRPr>
          </a:p>
        </p:txBody>
      </p:sp>
    </p:spTree>
    <p:extLst>
      <p:ext uri="{BB962C8B-B14F-4D97-AF65-F5344CB8AC3E}">
        <p14:creationId xmlns:p14="http://schemas.microsoft.com/office/powerpoint/2010/main" val="33773232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7179515"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7" y="5301048"/>
            <a:ext cx="7172588"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80070" y="1079872"/>
            <a:ext cx="6840760" cy="2062103"/>
          </a:xfrm>
          <a:prstGeom prst="rect">
            <a:avLst/>
          </a:prstGeom>
          <a:noFill/>
        </p:spPr>
        <p:txBody>
          <a:bodyPr wrap="square" rtlCol="0">
            <a:spAutoFit/>
          </a:bodyPr>
          <a:lstStyle/>
          <a:p>
            <a:pPr lvl="0"/>
            <a:r>
              <a:rPr lang="en-GB" sz="3200" dirty="0">
                <a:latin typeface="Cambria" panose="02040503050406030204" pitchFamily="18" charset="0"/>
              </a:rPr>
              <a:t>In 1199 John’s brother, Richard I dies in France. His successor will be responsible for continuing his fight against the French – and paying for it</a:t>
            </a:r>
            <a:r>
              <a:rPr lang="en-GB" sz="3200" dirty="0" smtClean="0">
                <a:latin typeface="Cambria" panose="02040503050406030204" pitchFamily="18" charset="0"/>
              </a:rPr>
              <a:t>!</a:t>
            </a:r>
            <a:endParaRPr lang="en-GB" sz="3200" dirty="0">
              <a:latin typeface="Cambria" panose="02040503050406030204" pitchFamily="18" charset="0"/>
            </a:endParaRPr>
          </a:p>
        </p:txBody>
      </p:sp>
      <p:pic>
        <p:nvPicPr>
          <p:cNvPr id="1035"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65970" y="13648"/>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43447" y="5344267"/>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194017" y="5616376"/>
            <a:ext cx="6840760" cy="4278094"/>
          </a:xfrm>
          <a:prstGeom prst="rect">
            <a:avLst/>
          </a:prstGeom>
          <a:noFill/>
        </p:spPr>
        <p:txBody>
          <a:bodyPr wrap="square" rtlCol="0">
            <a:spAutoFit/>
          </a:bodyPr>
          <a:lstStyle/>
          <a:p>
            <a:r>
              <a:rPr lang="en-GB" sz="3400" dirty="0">
                <a:latin typeface="Cambria" panose="02040503050406030204" pitchFamily="18" charset="0"/>
              </a:rPr>
              <a:t>John is crowned King John I. Although he is accepted as king by the barons of England and Normandy, the barons of Anjou and </a:t>
            </a:r>
            <a:r>
              <a:rPr lang="en-GB" sz="3400" dirty="0" smtClean="0">
                <a:latin typeface="Cambria" panose="02040503050406030204" pitchFamily="18" charset="0"/>
              </a:rPr>
              <a:t>Maine think Prince Arthur should become king. They accuse </a:t>
            </a:r>
            <a:r>
              <a:rPr lang="en-GB" sz="3400" dirty="0">
                <a:latin typeface="Cambria" panose="02040503050406030204" pitchFamily="18" charset="0"/>
              </a:rPr>
              <a:t>John of seizing the throne by lying about Richard’s choice of </a:t>
            </a:r>
            <a:r>
              <a:rPr lang="en-GB" sz="3400" dirty="0" smtClean="0">
                <a:latin typeface="Cambria" panose="02040503050406030204" pitchFamily="18" charset="0"/>
              </a:rPr>
              <a:t>successor.</a:t>
            </a:r>
            <a:endParaRPr lang="en-GB" sz="3400" dirty="0">
              <a:latin typeface="Cambria" panose="02040503050406030204" pitchFamily="18" charset="0"/>
            </a:endParaRPr>
          </a:p>
        </p:txBody>
      </p:sp>
    </p:spTree>
    <p:extLst>
      <p:ext uri="{BB962C8B-B14F-4D97-AF65-F5344CB8AC3E}">
        <p14:creationId xmlns:p14="http://schemas.microsoft.com/office/powerpoint/2010/main" val="705916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6394" y="0"/>
            <a:ext cx="72009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14758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200425" y="483314"/>
            <a:ext cx="6840760" cy="4247317"/>
          </a:xfrm>
          <a:prstGeom prst="rect">
            <a:avLst/>
          </a:prstGeom>
          <a:noFill/>
        </p:spPr>
        <p:txBody>
          <a:bodyPr wrap="square" rtlCol="0">
            <a:spAutoFit/>
          </a:bodyPr>
          <a:lstStyle/>
          <a:p>
            <a:pPr lvl="0"/>
            <a:r>
              <a:rPr lang="en-GB" sz="3000" dirty="0" smtClean="0">
                <a:latin typeface="Cambria" panose="02040503050406030204" pitchFamily="18" charset="0"/>
              </a:rPr>
              <a:t>In France, King Philip invades </a:t>
            </a:r>
            <a:br>
              <a:rPr lang="en-GB" sz="3000" dirty="0" smtClean="0">
                <a:latin typeface="Cambria" panose="02040503050406030204" pitchFamily="18" charset="0"/>
              </a:rPr>
            </a:br>
            <a:r>
              <a:rPr lang="en-GB" sz="3000" dirty="0" smtClean="0">
                <a:latin typeface="Cambria" panose="02040503050406030204" pitchFamily="18" charset="0"/>
              </a:rPr>
              <a:t>Normandy </a:t>
            </a:r>
            <a:r>
              <a:rPr lang="en-GB" sz="3000" dirty="0">
                <a:latin typeface="Cambria" panose="02040503050406030204" pitchFamily="18" charset="0"/>
              </a:rPr>
              <a:t>to reclaim it for France, John, as King is expected to try and keep the French lands. He has to raise taxes to fund </a:t>
            </a:r>
            <a:r>
              <a:rPr lang="en-GB" sz="3000" dirty="0" smtClean="0">
                <a:latin typeface="Cambria" panose="02040503050406030204" pitchFamily="18" charset="0"/>
              </a:rPr>
              <a:t>an </a:t>
            </a:r>
            <a:r>
              <a:rPr lang="en-GB" sz="3000" dirty="0">
                <a:latin typeface="Cambria" panose="02040503050406030204" pitchFamily="18" charset="0"/>
              </a:rPr>
              <a:t>army but then shows great military skill. He lands in France, marches 80 miles, </a:t>
            </a:r>
            <a:r>
              <a:rPr lang="en-GB" sz="3000" dirty="0" smtClean="0">
                <a:latin typeface="Cambria" panose="02040503050406030204" pitchFamily="18" charset="0"/>
              </a:rPr>
              <a:t>and </a:t>
            </a:r>
            <a:r>
              <a:rPr lang="en-GB" sz="3000" dirty="0">
                <a:latin typeface="Cambria" panose="02040503050406030204" pitchFamily="18" charset="0"/>
              </a:rPr>
              <a:t>captures his French nephew Arthur who is besieging a castle</a:t>
            </a:r>
            <a:r>
              <a:rPr lang="en-GB" sz="3000" dirty="0"/>
              <a:t>.</a:t>
            </a:r>
            <a:endParaRPr lang="en-GB" sz="3000" dirty="0">
              <a:latin typeface="Cambria" panose="02040503050406030204" pitchFamily="18" charset="0"/>
            </a:endParaRPr>
          </a:p>
        </p:txBody>
      </p:sp>
      <p:pic>
        <p:nvPicPr>
          <p:cNvPr id="1035"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43179" y="0"/>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487641" y="5344267"/>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194017" y="6048424"/>
            <a:ext cx="6840760" cy="3539430"/>
          </a:xfrm>
          <a:prstGeom prst="rect">
            <a:avLst/>
          </a:prstGeom>
          <a:noFill/>
        </p:spPr>
        <p:txBody>
          <a:bodyPr wrap="square" rtlCol="0">
            <a:spAutoFit/>
          </a:bodyPr>
          <a:lstStyle/>
          <a:p>
            <a:pPr lvl="0"/>
            <a:r>
              <a:rPr lang="en-GB" sz="3200" dirty="0">
                <a:latin typeface="Cambria" panose="02040503050406030204" pitchFamily="18" charset="0"/>
              </a:rPr>
              <a:t>Arthur dies in captivity and rumours spread that John murdered him or that he had fallen from a tower while trying to escape. Whether the rumours were true or not, John loses the support of the barons in Normandy</a:t>
            </a:r>
            <a:r>
              <a:rPr lang="en-GB" sz="3200" dirty="0" smtClean="0">
                <a:latin typeface="Cambria" panose="02040503050406030204" pitchFamily="18" charset="0"/>
              </a:rPr>
              <a:t>.</a:t>
            </a:r>
            <a:endParaRPr lang="en-GB" sz="3200" dirty="0">
              <a:latin typeface="Cambria" panose="02040503050406030204" pitchFamily="18" charset="0"/>
            </a:endParaRPr>
          </a:p>
        </p:txBody>
      </p:sp>
    </p:spTree>
    <p:extLst>
      <p:ext uri="{BB962C8B-B14F-4D97-AF65-F5344CB8AC3E}">
        <p14:creationId xmlns:p14="http://schemas.microsoft.com/office/powerpoint/2010/main" val="38498320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7131527"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158086"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97267" y="287784"/>
            <a:ext cx="7067745" cy="4247317"/>
          </a:xfrm>
          <a:prstGeom prst="rect">
            <a:avLst/>
          </a:prstGeom>
          <a:noFill/>
        </p:spPr>
        <p:txBody>
          <a:bodyPr wrap="square" rtlCol="0">
            <a:spAutoFit/>
          </a:bodyPr>
          <a:lstStyle/>
          <a:p>
            <a:pPr>
              <a:spcBef>
                <a:spcPts val="600"/>
              </a:spcBef>
              <a:spcAft>
                <a:spcPts val="1800"/>
              </a:spcAft>
            </a:pPr>
            <a:r>
              <a:rPr lang="en-GB" sz="3000" dirty="0" smtClean="0">
                <a:latin typeface="Cambria" panose="02040503050406030204" pitchFamily="18" charset="0"/>
              </a:rPr>
              <a:t>By 1204, without </a:t>
            </a:r>
            <a:r>
              <a:rPr lang="en-GB" sz="3000" dirty="0">
                <a:latin typeface="Cambria" panose="02040503050406030204" pitchFamily="18" charset="0"/>
              </a:rPr>
              <a:t>the support </a:t>
            </a:r>
            <a:r>
              <a:rPr lang="en-GB" sz="3000" dirty="0" smtClean="0">
                <a:latin typeface="Cambria" panose="02040503050406030204" pitchFamily="18" charset="0"/>
              </a:rPr>
              <a:t/>
            </a:r>
            <a:br>
              <a:rPr lang="en-GB" sz="3000" dirty="0" smtClean="0">
                <a:latin typeface="Cambria" panose="02040503050406030204" pitchFamily="18" charset="0"/>
              </a:rPr>
            </a:br>
            <a:r>
              <a:rPr lang="en-GB" sz="3000" dirty="0" smtClean="0">
                <a:latin typeface="Cambria" panose="02040503050406030204" pitchFamily="18" charset="0"/>
              </a:rPr>
              <a:t>of </a:t>
            </a:r>
            <a:r>
              <a:rPr lang="en-GB" sz="3000" dirty="0">
                <a:latin typeface="Cambria" panose="02040503050406030204" pitchFamily="18" charset="0"/>
              </a:rPr>
              <a:t>the </a:t>
            </a:r>
            <a:r>
              <a:rPr lang="en-GB" sz="3000" dirty="0" smtClean="0">
                <a:latin typeface="Cambria" panose="02040503050406030204" pitchFamily="18" charset="0"/>
              </a:rPr>
              <a:t>Normandy </a:t>
            </a:r>
            <a:r>
              <a:rPr lang="en-GB" sz="3000" dirty="0">
                <a:latin typeface="Cambria" panose="02040503050406030204" pitchFamily="18" charset="0"/>
              </a:rPr>
              <a:t>barons, John has to return to England. Within </a:t>
            </a:r>
            <a:r>
              <a:rPr lang="en-GB" sz="3000" dirty="0" smtClean="0">
                <a:latin typeface="Cambria" panose="02040503050406030204" pitchFamily="18" charset="0"/>
              </a:rPr>
              <a:t/>
            </a:r>
            <a:br>
              <a:rPr lang="en-GB" sz="3000" dirty="0" smtClean="0">
                <a:latin typeface="Cambria" panose="02040503050406030204" pitchFamily="18" charset="0"/>
              </a:rPr>
            </a:br>
            <a:r>
              <a:rPr lang="en-GB" sz="3000" dirty="0" smtClean="0">
                <a:latin typeface="Cambria" panose="02040503050406030204" pitchFamily="18" charset="0"/>
              </a:rPr>
              <a:t>months </a:t>
            </a:r>
            <a:r>
              <a:rPr lang="en-GB" sz="3000" dirty="0">
                <a:latin typeface="Cambria" panose="02040503050406030204" pitchFamily="18" charset="0"/>
              </a:rPr>
              <a:t>Normandy is back </a:t>
            </a:r>
            <a:r>
              <a:rPr lang="en-GB" sz="3000" dirty="0" smtClean="0">
                <a:latin typeface="Cambria" panose="02040503050406030204" pitchFamily="18" charset="0"/>
              </a:rPr>
              <a:t/>
            </a:r>
            <a:br>
              <a:rPr lang="en-GB" sz="3000" dirty="0" smtClean="0">
                <a:latin typeface="Cambria" panose="02040503050406030204" pitchFamily="18" charset="0"/>
              </a:rPr>
            </a:br>
            <a:r>
              <a:rPr lang="en-GB" sz="3000" dirty="0" smtClean="0">
                <a:latin typeface="Cambria" panose="02040503050406030204" pitchFamily="18" charset="0"/>
              </a:rPr>
              <a:t>under </a:t>
            </a:r>
            <a:r>
              <a:rPr lang="en-GB" sz="3000" dirty="0">
                <a:latin typeface="Cambria" panose="02040503050406030204" pitchFamily="18" charset="0"/>
              </a:rPr>
              <a:t>French rule. </a:t>
            </a:r>
            <a:r>
              <a:rPr lang="en-GB" sz="3000" dirty="0" smtClean="0">
                <a:latin typeface="Cambria" panose="02040503050406030204" pitchFamily="18" charset="0"/>
              </a:rPr>
              <a:t>A </a:t>
            </a:r>
            <a:r>
              <a:rPr lang="en-GB" sz="3000" dirty="0">
                <a:latin typeface="Cambria" panose="02040503050406030204" pitchFamily="18" charset="0"/>
              </a:rPr>
              <a:t>king’s </a:t>
            </a:r>
            <a:r>
              <a:rPr lang="en-GB" sz="3000" dirty="0" smtClean="0">
                <a:latin typeface="Cambria" panose="02040503050406030204" pitchFamily="18" charset="0"/>
              </a:rPr>
              <a:t/>
            </a:r>
            <a:br>
              <a:rPr lang="en-GB" sz="3000" dirty="0" smtClean="0">
                <a:latin typeface="Cambria" panose="02040503050406030204" pitchFamily="18" charset="0"/>
              </a:rPr>
            </a:br>
            <a:r>
              <a:rPr lang="en-GB" sz="3000" dirty="0" smtClean="0">
                <a:latin typeface="Cambria" panose="02040503050406030204" pitchFamily="18" charset="0"/>
              </a:rPr>
              <a:t>main </a:t>
            </a:r>
            <a:r>
              <a:rPr lang="en-GB" sz="3000" dirty="0">
                <a:latin typeface="Cambria" panose="02040503050406030204" pitchFamily="18" charset="0"/>
              </a:rPr>
              <a:t>role in medieval </a:t>
            </a:r>
            <a:r>
              <a:rPr lang="en-GB" sz="3000" dirty="0" smtClean="0">
                <a:latin typeface="Cambria" panose="02040503050406030204" pitchFamily="18" charset="0"/>
              </a:rPr>
              <a:t>times </a:t>
            </a:r>
            <a:br>
              <a:rPr lang="en-GB" sz="3000" dirty="0" smtClean="0">
                <a:latin typeface="Cambria" panose="02040503050406030204" pitchFamily="18" charset="0"/>
              </a:rPr>
            </a:br>
            <a:r>
              <a:rPr lang="en-GB" sz="3000" dirty="0" smtClean="0">
                <a:latin typeface="Cambria" panose="02040503050406030204" pitchFamily="18" charset="0"/>
              </a:rPr>
              <a:t>was </a:t>
            </a:r>
            <a:r>
              <a:rPr lang="en-GB" sz="3000" dirty="0">
                <a:latin typeface="Cambria" panose="02040503050406030204" pitchFamily="18" charset="0"/>
              </a:rPr>
              <a:t>as a warlord and </a:t>
            </a:r>
            <a:r>
              <a:rPr lang="en-GB" sz="3000" dirty="0" smtClean="0">
                <a:latin typeface="Cambria" panose="02040503050406030204" pitchFamily="18" charset="0"/>
              </a:rPr>
              <a:t>John </a:t>
            </a:r>
            <a:r>
              <a:rPr lang="en-GB" sz="3000" dirty="0">
                <a:latin typeface="Cambria" panose="02040503050406030204" pitchFamily="18" charset="0"/>
              </a:rPr>
              <a:t>had </a:t>
            </a:r>
            <a:r>
              <a:rPr lang="en-GB" sz="3000" dirty="0" smtClean="0">
                <a:latin typeface="Cambria" panose="02040503050406030204" pitchFamily="18" charset="0"/>
              </a:rPr>
              <a:t/>
            </a:r>
            <a:br>
              <a:rPr lang="en-GB" sz="3000" dirty="0" smtClean="0">
                <a:latin typeface="Cambria" panose="02040503050406030204" pitchFamily="18" charset="0"/>
              </a:rPr>
            </a:br>
            <a:r>
              <a:rPr lang="en-GB" sz="3000" dirty="0" smtClean="0">
                <a:latin typeface="Cambria" panose="02040503050406030204" pitchFamily="18" charset="0"/>
              </a:rPr>
              <a:t>clearly </a:t>
            </a:r>
            <a:r>
              <a:rPr lang="en-GB" sz="3000" dirty="0">
                <a:latin typeface="Cambria" panose="02040503050406030204" pitchFamily="18" charset="0"/>
              </a:rPr>
              <a:t>failed</a:t>
            </a:r>
            <a:r>
              <a:rPr lang="en-GB" sz="3000" b="1" dirty="0">
                <a:latin typeface="Cambria" panose="02040503050406030204" pitchFamily="18" charset="0"/>
              </a:rPr>
              <a:t>. </a:t>
            </a:r>
            <a:r>
              <a:rPr lang="en-GB" sz="3000" b="1" dirty="0" smtClean="0">
                <a:latin typeface="Cambria" panose="02040503050406030204" pitchFamily="18" charset="0"/>
              </a:rPr>
              <a:t> </a:t>
            </a:r>
            <a:r>
              <a:rPr lang="en-GB" sz="3000" dirty="0" smtClean="0">
                <a:latin typeface="Cambria" panose="02040503050406030204" pitchFamily="18" charset="0"/>
              </a:rPr>
              <a:t>King </a:t>
            </a:r>
            <a:r>
              <a:rPr lang="en-GB" sz="3000" dirty="0">
                <a:latin typeface="Cambria" panose="02040503050406030204" pitchFamily="18" charset="0"/>
              </a:rPr>
              <a:t>Philip II of France </a:t>
            </a:r>
            <a:r>
              <a:rPr lang="en-GB" sz="3000" dirty="0" smtClean="0">
                <a:latin typeface="Cambria" panose="02040503050406030204" pitchFamily="18" charset="0"/>
              </a:rPr>
              <a:t>1 -  </a:t>
            </a:r>
            <a:r>
              <a:rPr lang="en-GB" sz="3000" dirty="0">
                <a:latin typeface="Cambria" panose="02040503050406030204" pitchFamily="18" charset="0"/>
              </a:rPr>
              <a:t>King John I of England 0. </a:t>
            </a:r>
          </a:p>
        </p:txBody>
      </p:sp>
      <p:pic>
        <p:nvPicPr>
          <p:cNvPr id="1035"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17981" y="19290"/>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51467" y="5344267"/>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28411" y="5568930"/>
            <a:ext cx="7103115" cy="4247317"/>
          </a:xfrm>
          <a:prstGeom prst="rect">
            <a:avLst/>
          </a:prstGeom>
          <a:noFill/>
        </p:spPr>
        <p:txBody>
          <a:bodyPr wrap="square" rtlCol="0">
            <a:spAutoFit/>
          </a:bodyPr>
          <a:lstStyle/>
          <a:p>
            <a:pPr lvl="0"/>
            <a:r>
              <a:rPr lang="en-GB" sz="3000" dirty="0">
                <a:latin typeface="Cambria" panose="02040503050406030204" pitchFamily="18" charset="0"/>
              </a:rPr>
              <a:t>The loss of Normandy is a </a:t>
            </a:r>
            <a:r>
              <a:rPr lang="en-GB" sz="3000" dirty="0" smtClean="0">
                <a:latin typeface="Cambria" panose="02040503050406030204" pitchFamily="18" charset="0"/>
              </a:rPr>
              <a:t>disaster. </a:t>
            </a:r>
            <a:br>
              <a:rPr lang="en-GB" sz="3000" dirty="0" smtClean="0">
                <a:latin typeface="Cambria" panose="02040503050406030204" pitchFamily="18" charset="0"/>
              </a:rPr>
            </a:br>
            <a:r>
              <a:rPr lang="en-GB" sz="3000" dirty="0" smtClean="0">
                <a:latin typeface="Cambria" panose="02040503050406030204" pitchFamily="18" charset="0"/>
              </a:rPr>
              <a:t>After the Norman Conquest Normandy </a:t>
            </a:r>
            <a:r>
              <a:rPr lang="en-GB" sz="3000" dirty="0">
                <a:latin typeface="Cambria" panose="02040503050406030204" pitchFamily="18" charset="0"/>
              </a:rPr>
              <a:t>was the homeland of the English kings and most of the English barons. It was very rich and provided English kings with great wealth and resources. Normandy had not been in French control since before the Norman Conquest, so its loss was like losing part of the elite’s homeland. </a:t>
            </a:r>
          </a:p>
        </p:txBody>
      </p:sp>
      <p:pic>
        <p:nvPicPr>
          <p:cNvPr id="2" name="Picture 1"/>
          <p:cNvPicPr>
            <a:picLocks noChangeAspect="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tretch>
            <a:fillRect/>
          </a:stretch>
        </p:blipFill>
        <p:spPr>
          <a:xfrm>
            <a:off x="5239399" y="1263352"/>
            <a:ext cx="1798652" cy="2296179"/>
          </a:xfrm>
          <a:prstGeom prst="rect">
            <a:avLst/>
          </a:prstGeom>
          <a:ln w="3175">
            <a:solidFill>
              <a:schemeClr val="bg1">
                <a:lumMod val="50000"/>
              </a:schemeClr>
            </a:solidFill>
          </a:ln>
        </p:spPr>
      </p:pic>
    </p:spTree>
    <p:extLst>
      <p:ext uri="{BB962C8B-B14F-4D97-AF65-F5344CB8AC3E}">
        <p14:creationId xmlns:p14="http://schemas.microsoft.com/office/powerpoint/2010/main" val="2832754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7165748"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155873"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31489" y="252481"/>
            <a:ext cx="7034259" cy="4247317"/>
          </a:xfrm>
          <a:prstGeom prst="rect">
            <a:avLst/>
          </a:prstGeom>
          <a:noFill/>
        </p:spPr>
        <p:txBody>
          <a:bodyPr wrap="square" rtlCol="0">
            <a:spAutoFit/>
          </a:bodyPr>
          <a:lstStyle/>
          <a:p>
            <a:pPr>
              <a:spcBef>
                <a:spcPts val="600"/>
              </a:spcBef>
              <a:spcAft>
                <a:spcPts val="1800"/>
              </a:spcAft>
            </a:pPr>
            <a:r>
              <a:rPr lang="en-GB" sz="3000" dirty="0">
                <a:latin typeface="Cambria" panose="02040503050406030204" pitchFamily="18" charset="0"/>
              </a:rPr>
              <a:t>King John has to squeeze even </a:t>
            </a:r>
            <a:r>
              <a:rPr lang="en-GB" sz="3000" dirty="0" smtClean="0">
                <a:latin typeface="Cambria" panose="02040503050406030204" pitchFamily="18" charset="0"/>
              </a:rPr>
              <a:t/>
            </a:r>
            <a:br>
              <a:rPr lang="en-GB" sz="3000" dirty="0" smtClean="0">
                <a:latin typeface="Cambria" panose="02040503050406030204" pitchFamily="18" charset="0"/>
              </a:rPr>
            </a:br>
            <a:r>
              <a:rPr lang="en-GB" sz="3000" dirty="0" smtClean="0">
                <a:latin typeface="Cambria" panose="02040503050406030204" pitchFamily="18" charset="0"/>
              </a:rPr>
              <a:t>more </a:t>
            </a:r>
            <a:r>
              <a:rPr lang="en-GB" sz="3000" dirty="0">
                <a:latin typeface="Cambria" panose="02040503050406030204" pitchFamily="18" charset="0"/>
              </a:rPr>
              <a:t>money out of the English barons now Normandy’s income is lost. He changes the taxation system making it simpler and more efficient. He raises four times more money than Richard had. Some of the extra money allows John to make the English navy bigger and stronger than it had ever been before</a:t>
            </a:r>
            <a:r>
              <a:rPr lang="en-GB" sz="3000" dirty="0" smtClean="0">
                <a:latin typeface="Cambria" panose="02040503050406030204" pitchFamily="18" charset="0"/>
              </a:rPr>
              <a:t>.</a:t>
            </a:r>
            <a:endParaRPr lang="en-GB" sz="3000" dirty="0">
              <a:latin typeface="Cambria" panose="02040503050406030204" pitchFamily="18" charset="0"/>
            </a:endParaRPr>
          </a:p>
        </p:txBody>
      </p:sp>
      <p:pic>
        <p:nvPicPr>
          <p:cNvPr id="1035"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499841" y="0"/>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49254" y="5344267"/>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221949" y="5976416"/>
            <a:ext cx="6853337" cy="3539430"/>
          </a:xfrm>
          <a:prstGeom prst="rect">
            <a:avLst/>
          </a:prstGeom>
          <a:noFill/>
        </p:spPr>
        <p:txBody>
          <a:bodyPr wrap="square" rtlCol="0">
            <a:spAutoFit/>
          </a:bodyPr>
          <a:lstStyle/>
          <a:p>
            <a:pPr lvl="0"/>
            <a:r>
              <a:rPr lang="en-GB" sz="3200" dirty="0" smtClean="0">
                <a:latin typeface="Cambria" panose="02040503050406030204" pitchFamily="18" charset="0"/>
              </a:rPr>
              <a:t>King John soon has other </a:t>
            </a:r>
            <a:br>
              <a:rPr lang="en-GB" sz="3200" dirty="0" smtClean="0">
                <a:latin typeface="Cambria" panose="02040503050406030204" pitchFamily="18" charset="0"/>
              </a:rPr>
            </a:br>
            <a:r>
              <a:rPr lang="en-GB" sz="3200" dirty="0" smtClean="0">
                <a:latin typeface="Cambria" panose="02040503050406030204" pitchFamily="18" charset="0"/>
              </a:rPr>
              <a:t>problems. </a:t>
            </a:r>
            <a:r>
              <a:rPr lang="en-GB" sz="3200" dirty="0">
                <a:latin typeface="Cambria" panose="02040503050406030204" pitchFamily="18" charset="0"/>
              </a:rPr>
              <a:t> </a:t>
            </a:r>
            <a:r>
              <a:rPr lang="en-GB" sz="3200" dirty="0" smtClean="0">
                <a:latin typeface="Cambria" panose="02040503050406030204" pitchFamily="18" charset="0"/>
              </a:rPr>
              <a:t>When he </a:t>
            </a:r>
            <a:r>
              <a:rPr lang="en-GB" sz="3200" dirty="0">
                <a:latin typeface="Cambria" panose="02040503050406030204" pitchFamily="18" charset="0"/>
              </a:rPr>
              <a:t>rejects </a:t>
            </a:r>
            <a:r>
              <a:rPr lang="en-GB" sz="3200" dirty="0" smtClean="0">
                <a:latin typeface="Cambria" panose="02040503050406030204" pitchFamily="18" charset="0"/>
              </a:rPr>
              <a:t>Pope Innocent III’s </a:t>
            </a:r>
            <a:r>
              <a:rPr lang="en-GB" sz="3200" dirty="0">
                <a:latin typeface="Cambria" panose="02040503050406030204" pitchFamily="18" charset="0"/>
              </a:rPr>
              <a:t>choice for Archbishop of Canterbury, the Pope </a:t>
            </a:r>
            <a:r>
              <a:rPr lang="en-GB" sz="3200" dirty="0" smtClean="0">
                <a:latin typeface="Cambria" panose="02040503050406030204" pitchFamily="18" charset="0"/>
              </a:rPr>
              <a:t>stops all church services in </a:t>
            </a:r>
            <a:r>
              <a:rPr lang="en-GB" sz="3200" dirty="0">
                <a:latin typeface="Cambria" panose="02040503050406030204" pitchFamily="18" charset="0"/>
              </a:rPr>
              <a:t>England. People think they </a:t>
            </a:r>
            <a:r>
              <a:rPr lang="en-GB" sz="3200" dirty="0" smtClean="0">
                <a:latin typeface="Cambria" panose="02040503050406030204" pitchFamily="18" charset="0"/>
              </a:rPr>
              <a:t>will </a:t>
            </a:r>
            <a:r>
              <a:rPr lang="en-GB" sz="3200" dirty="0">
                <a:latin typeface="Cambria" panose="02040503050406030204" pitchFamily="18" charset="0"/>
              </a:rPr>
              <a:t>go to Hell because they cannot go to church.</a:t>
            </a:r>
            <a:endParaRPr lang="en-GB" sz="3000" dirty="0">
              <a:latin typeface="Cambria" panose="02040503050406030204" pitchFamily="18" charset="0"/>
            </a:endParaRPr>
          </a:p>
        </p:txBody>
      </p:sp>
    </p:spTree>
    <p:extLst>
      <p:ext uri="{BB962C8B-B14F-4D97-AF65-F5344CB8AC3E}">
        <p14:creationId xmlns:p14="http://schemas.microsoft.com/office/powerpoint/2010/main" val="29590191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0"/>
            <a:ext cx="7143749"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136823"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80189" y="542953"/>
            <a:ext cx="6943799" cy="4031873"/>
          </a:xfrm>
          <a:prstGeom prst="rect">
            <a:avLst/>
          </a:prstGeom>
          <a:noFill/>
        </p:spPr>
        <p:txBody>
          <a:bodyPr wrap="square" rtlCol="0">
            <a:spAutoFit/>
          </a:bodyPr>
          <a:lstStyle/>
          <a:p>
            <a:pPr lvl="0">
              <a:spcBef>
                <a:spcPts val="600"/>
              </a:spcBef>
              <a:spcAft>
                <a:spcPts val="1800"/>
              </a:spcAft>
            </a:pPr>
            <a:r>
              <a:rPr lang="en-GB" sz="3200" dirty="0">
                <a:latin typeface="Cambria" panose="02040503050406030204" pitchFamily="18" charset="0"/>
              </a:rPr>
              <a:t>King John I </a:t>
            </a:r>
            <a:r>
              <a:rPr lang="en-GB" sz="3200" dirty="0" smtClean="0">
                <a:latin typeface="Cambria" panose="02040503050406030204" pitchFamily="18" charset="0"/>
              </a:rPr>
              <a:t>retaliates against the </a:t>
            </a:r>
            <a:br>
              <a:rPr lang="en-GB" sz="3200" dirty="0" smtClean="0">
                <a:latin typeface="Cambria" panose="02040503050406030204" pitchFamily="18" charset="0"/>
              </a:rPr>
            </a:br>
            <a:r>
              <a:rPr lang="en-GB" sz="3200" dirty="0" smtClean="0">
                <a:latin typeface="Cambria" panose="02040503050406030204" pitchFamily="18" charset="0"/>
              </a:rPr>
              <a:t>Pope by seizing </a:t>
            </a:r>
            <a:r>
              <a:rPr lang="en-GB" sz="3200" dirty="0">
                <a:latin typeface="Cambria" panose="02040503050406030204" pitchFamily="18" charset="0"/>
              </a:rPr>
              <a:t>church </a:t>
            </a:r>
            <a:r>
              <a:rPr lang="en-GB" sz="3200" dirty="0" smtClean="0">
                <a:latin typeface="Cambria" panose="02040503050406030204" pitchFamily="18" charset="0"/>
              </a:rPr>
              <a:t>property. As well as revenge against </a:t>
            </a:r>
            <a:r>
              <a:rPr lang="en-GB" sz="3200" dirty="0">
                <a:latin typeface="Cambria" panose="02040503050406030204" pitchFamily="18" charset="0"/>
              </a:rPr>
              <a:t>the Pope’s actions </a:t>
            </a:r>
            <a:r>
              <a:rPr lang="en-GB" sz="3200" dirty="0" smtClean="0">
                <a:latin typeface="Cambria" panose="02040503050406030204" pitchFamily="18" charset="0"/>
              </a:rPr>
              <a:t>this also helps to swell King </a:t>
            </a:r>
            <a:r>
              <a:rPr lang="en-GB" sz="3200" dirty="0">
                <a:latin typeface="Cambria" panose="02040503050406030204" pitchFamily="18" charset="0"/>
              </a:rPr>
              <a:t>J</a:t>
            </a:r>
            <a:r>
              <a:rPr lang="en-GB" sz="3200" dirty="0" smtClean="0">
                <a:latin typeface="Cambria" panose="02040503050406030204" pitchFamily="18" charset="0"/>
              </a:rPr>
              <a:t>ohn’s coffers!</a:t>
            </a:r>
            <a:r>
              <a:rPr lang="en-GB" sz="3000" dirty="0">
                <a:latin typeface="Cambria" panose="02040503050406030204" pitchFamily="18" charset="0"/>
              </a:rPr>
              <a:t> </a:t>
            </a:r>
            <a:r>
              <a:rPr lang="en-GB" sz="3200" dirty="0" smtClean="0">
                <a:latin typeface="Cambria" panose="02040503050406030204" pitchFamily="18" charset="0"/>
              </a:rPr>
              <a:t>In 1209 the </a:t>
            </a:r>
            <a:r>
              <a:rPr lang="en-GB" sz="3200" dirty="0">
                <a:latin typeface="Cambria" panose="02040503050406030204" pitchFamily="18" charset="0"/>
              </a:rPr>
              <a:t>Pope excommunicates King </a:t>
            </a:r>
            <a:r>
              <a:rPr lang="en-GB" sz="3200" dirty="0" smtClean="0">
                <a:latin typeface="Cambria" panose="02040503050406030204" pitchFamily="18" charset="0"/>
              </a:rPr>
              <a:t>John</a:t>
            </a:r>
            <a:r>
              <a:rPr lang="en-GB" sz="3200" dirty="0">
                <a:latin typeface="Cambria" panose="02040503050406030204" pitchFamily="18" charset="0"/>
              </a:rPr>
              <a:t>. Who reacts by taking yet more money from churches in England</a:t>
            </a:r>
            <a:r>
              <a:rPr lang="en-GB" sz="3200" dirty="0" smtClean="0">
                <a:latin typeface="Cambria" panose="02040503050406030204" pitchFamily="18" charset="0"/>
              </a:rPr>
              <a:t>.</a:t>
            </a:r>
            <a:endParaRPr lang="en-GB" sz="3200" dirty="0">
              <a:latin typeface="Cambria" panose="02040503050406030204" pitchFamily="18" charset="0"/>
            </a:endParaRPr>
          </a:p>
        </p:txBody>
      </p:sp>
      <p:pic>
        <p:nvPicPr>
          <p:cNvPr id="1035"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87355" y="0"/>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30204" y="5344267"/>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173781" y="5834255"/>
            <a:ext cx="6853337" cy="3785652"/>
          </a:xfrm>
          <a:prstGeom prst="rect">
            <a:avLst/>
          </a:prstGeom>
          <a:noFill/>
        </p:spPr>
        <p:txBody>
          <a:bodyPr wrap="square" rtlCol="0">
            <a:spAutoFit/>
          </a:bodyPr>
          <a:lstStyle/>
          <a:p>
            <a:pPr lvl="0"/>
            <a:r>
              <a:rPr lang="en-GB" sz="3000" dirty="0" smtClean="0">
                <a:latin typeface="Cambria" panose="02040503050406030204" pitchFamily="18" charset="0"/>
              </a:rPr>
              <a:t>Eventually the Pope relaxes parts </a:t>
            </a:r>
            <a:br>
              <a:rPr lang="en-GB" sz="3000" dirty="0" smtClean="0">
                <a:latin typeface="Cambria" panose="02040503050406030204" pitchFamily="18" charset="0"/>
              </a:rPr>
            </a:br>
            <a:r>
              <a:rPr lang="en-GB" sz="3000" dirty="0" smtClean="0">
                <a:latin typeface="Cambria" panose="02040503050406030204" pitchFamily="18" charset="0"/>
              </a:rPr>
              <a:t>the church services </a:t>
            </a:r>
            <a:r>
              <a:rPr lang="en-GB" sz="3000" dirty="0">
                <a:latin typeface="Cambria" panose="02040503050406030204" pitchFamily="18" charset="0"/>
              </a:rPr>
              <a:t>ban, in 1213 </a:t>
            </a:r>
            <a:r>
              <a:rPr lang="en-GB" sz="3000" dirty="0" smtClean="0">
                <a:latin typeface="Cambria" panose="02040503050406030204" pitchFamily="18" charset="0"/>
              </a:rPr>
              <a:t>John offers to pay an annual amount to the Catholic Church. </a:t>
            </a:r>
            <a:r>
              <a:rPr lang="en-GB" sz="3000" dirty="0">
                <a:latin typeface="Cambria" panose="02040503050406030204" pitchFamily="18" charset="0"/>
              </a:rPr>
              <a:t>T</a:t>
            </a:r>
            <a:r>
              <a:rPr lang="en-GB" sz="3000" dirty="0" smtClean="0">
                <a:latin typeface="Cambria" panose="02040503050406030204" pitchFamily="18" charset="0"/>
              </a:rPr>
              <a:t>his is called the Golden Bull. In return John regains the Pope’s support for the rest of his reign. The Pope  also demands the French drop plans to invade England.</a:t>
            </a:r>
            <a:endParaRPr lang="en-GB" sz="3000" dirty="0">
              <a:latin typeface="Cambria" panose="02040503050406030204" pitchFamily="18" charset="0"/>
            </a:endParaRPr>
          </a:p>
        </p:txBody>
      </p:sp>
    </p:spTree>
    <p:extLst>
      <p:ext uri="{BB962C8B-B14F-4D97-AF65-F5344CB8AC3E}">
        <p14:creationId xmlns:p14="http://schemas.microsoft.com/office/powerpoint/2010/main" val="277220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7120139"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113213"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5"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06594" y="0"/>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3781" b="11914"/>
          <a:stretch/>
        </p:blipFill>
        <p:spPr bwMode="auto">
          <a:xfrm>
            <a:off x="5480870" y="5381625"/>
            <a:ext cx="1613545" cy="857600"/>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145136" y="5596226"/>
            <a:ext cx="6943799" cy="4247317"/>
          </a:xfrm>
          <a:prstGeom prst="rect">
            <a:avLst/>
          </a:prstGeom>
          <a:noFill/>
        </p:spPr>
        <p:txBody>
          <a:bodyPr wrap="square" rtlCol="0">
            <a:spAutoFit/>
          </a:bodyPr>
          <a:lstStyle/>
          <a:p>
            <a:pPr lvl="0">
              <a:spcBef>
                <a:spcPts val="600"/>
              </a:spcBef>
              <a:spcAft>
                <a:spcPts val="1800"/>
              </a:spcAft>
            </a:pPr>
            <a:r>
              <a:rPr lang="en-GB" sz="3000" dirty="0" smtClean="0">
                <a:latin typeface="Cambria" panose="02040503050406030204" pitchFamily="18" charset="0"/>
              </a:rPr>
              <a:t>By October 1214 John is back </a:t>
            </a:r>
            <a:br>
              <a:rPr lang="en-GB" sz="3000" dirty="0" smtClean="0">
                <a:latin typeface="Cambria" panose="02040503050406030204" pitchFamily="18" charset="0"/>
              </a:rPr>
            </a:br>
            <a:r>
              <a:rPr lang="en-GB" sz="3000" dirty="0" smtClean="0">
                <a:latin typeface="Cambria" panose="02040503050406030204" pitchFamily="18" charset="0"/>
              </a:rPr>
              <a:t>in </a:t>
            </a:r>
            <a:r>
              <a:rPr lang="en-GB" sz="3000" dirty="0">
                <a:latin typeface="Cambria" panose="02040503050406030204" pitchFamily="18" charset="0"/>
              </a:rPr>
              <a:t>E</a:t>
            </a:r>
            <a:r>
              <a:rPr lang="en-GB" sz="3000" dirty="0" smtClean="0">
                <a:latin typeface="Cambria" panose="02040503050406030204" pitchFamily="18" charset="0"/>
              </a:rPr>
              <a:t>ngland</a:t>
            </a:r>
            <a:r>
              <a:rPr lang="en-GB" sz="3000" dirty="0">
                <a:latin typeface="Cambria" panose="02040503050406030204" pitchFamily="18" charset="0"/>
              </a:rPr>
              <a:t>. T</a:t>
            </a:r>
            <a:r>
              <a:rPr lang="en-GB" sz="3000" dirty="0" smtClean="0">
                <a:latin typeface="Cambria" panose="02040503050406030204" pitchFamily="18" charset="0"/>
              </a:rPr>
              <a:t>he </a:t>
            </a:r>
            <a:r>
              <a:rPr lang="en-GB" sz="3000" dirty="0">
                <a:latin typeface="Cambria" panose="02040503050406030204" pitchFamily="18" charset="0"/>
              </a:rPr>
              <a:t>Barons are very </a:t>
            </a:r>
            <a:r>
              <a:rPr lang="en-GB" sz="3000" dirty="0" smtClean="0">
                <a:latin typeface="Cambria" panose="02040503050406030204" pitchFamily="18" charset="0"/>
              </a:rPr>
              <a:t>angry. King John’s taxes </a:t>
            </a:r>
            <a:r>
              <a:rPr lang="en-GB" sz="3000" dirty="0">
                <a:latin typeface="Cambria" panose="02040503050406030204" pitchFamily="18" charset="0"/>
              </a:rPr>
              <a:t>are hitting them really hard, </a:t>
            </a:r>
            <a:r>
              <a:rPr lang="en-GB" sz="3000" dirty="0" smtClean="0">
                <a:latin typeface="Cambria" panose="02040503050406030204" pitchFamily="18" charset="0"/>
              </a:rPr>
              <a:t>they claim he </a:t>
            </a:r>
            <a:r>
              <a:rPr lang="en-GB" sz="3000" dirty="0">
                <a:latin typeface="Cambria" panose="02040503050406030204" pitchFamily="18" charset="0"/>
              </a:rPr>
              <a:t>ignores their advice, denies them fair trials and takes hostages to force them do as he wishes. They </a:t>
            </a:r>
            <a:r>
              <a:rPr lang="en-GB" sz="3000" dirty="0" smtClean="0">
                <a:latin typeface="Cambria" panose="02040503050406030204" pitchFamily="18" charset="0"/>
              </a:rPr>
              <a:t>have </a:t>
            </a:r>
            <a:r>
              <a:rPr lang="en-GB" sz="3000" dirty="0">
                <a:latin typeface="Cambria" panose="02040503050406030204" pitchFamily="18" charset="0"/>
              </a:rPr>
              <a:t>been used to absentee kings who left them alone to do as they wished over many years. John interferes too much</a:t>
            </a:r>
            <a:r>
              <a:rPr lang="en-GB" sz="3000" dirty="0"/>
              <a:t>!</a:t>
            </a:r>
          </a:p>
        </p:txBody>
      </p:sp>
      <p:sp>
        <p:nvSpPr>
          <p:cNvPr id="10" name="TextBox 9"/>
          <p:cNvSpPr txBox="1"/>
          <p:nvPr/>
        </p:nvSpPr>
        <p:spPr>
          <a:xfrm>
            <a:off x="145136" y="275813"/>
            <a:ext cx="6943799" cy="4247317"/>
          </a:xfrm>
          <a:prstGeom prst="rect">
            <a:avLst/>
          </a:prstGeom>
          <a:noFill/>
        </p:spPr>
        <p:txBody>
          <a:bodyPr wrap="square" rtlCol="0">
            <a:spAutoFit/>
          </a:bodyPr>
          <a:lstStyle/>
          <a:p>
            <a:pPr lvl="0">
              <a:spcBef>
                <a:spcPts val="600"/>
              </a:spcBef>
              <a:spcAft>
                <a:spcPts val="1800"/>
              </a:spcAft>
            </a:pPr>
            <a:r>
              <a:rPr lang="en-GB" sz="3000" dirty="0" smtClean="0">
                <a:latin typeface="Cambria" panose="02040503050406030204" pitchFamily="18" charset="0"/>
              </a:rPr>
              <a:t>In 1214 John begins a campaign </a:t>
            </a:r>
            <a:br>
              <a:rPr lang="en-GB" sz="3000" dirty="0" smtClean="0">
                <a:latin typeface="Cambria" panose="02040503050406030204" pitchFamily="18" charset="0"/>
              </a:rPr>
            </a:br>
            <a:r>
              <a:rPr lang="en-GB" sz="3000" dirty="0" smtClean="0">
                <a:latin typeface="Cambria" panose="02040503050406030204" pitchFamily="18" charset="0"/>
              </a:rPr>
              <a:t>to regain Normandy. He is optimistic as he has built alliances with some French barons, however many English barons refuse to send troops. The campaign starts well but soon Louis has the upper hand and John has to sign a peace treaty and pay compensation. Normandy is lost forever.</a:t>
            </a:r>
            <a:endParaRPr lang="en-GB" sz="3000" dirty="0">
              <a:latin typeface="Cambria" panose="02040503050406030204" pitchFamily="18" charset="0"/>
            </a:endParaRPr>
          </a:p>
        </p:txBody>
      </p:sp>
    </p:spTree>
    <p:extLst>
      <p:ext uri="{BB962C8B-B14F-4D97-AF65-F5344CB8AC3E}">
        <p14:creationId xmlns:p14="http://schemas.microsoft.com/office/powerpoint/2010/main" val="13844869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72009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2009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5"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87355" y="0"/>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87354" y="5344267"/>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173781" y="252481"/>
            <a:ext cx="6853337" cy="4247317"/>
          </a:xfrm>
          <a:prstGeom prst="rect">
            <a:avLst/>
          </a:prstGeom>
          <a:noFill/>
        </p:spPr>
        <p:txBody>
          <a:bodyPr wrap="square" rtlCol="0">
            <a:spAutoFit/>
          </a:bodyPr>
          <a:lstStyle/>
          <a:p>
            <a:pPr lvl="0"/>
            <a:r>
              <a:rPr lang="en-GB" sz="3000" dirty="0" smtClean="0">
                <a:latin typeface="Cambria" panose="02040503050406030204" pitchFamily="18" charset="0"/>
              </a:rPr>
              <a:t>John tries to avoid open with the </a:t>
            </a:r>
            <a:br>
              <a:rPr lang="en-GB" sz="3000" dirty="0" smtClean="0">
                <a:latin typeface="Cambria" panose="02040503050406030204" pitchFamily="18" charset="0"/>
              </a:rPr>
            </a:br>
            <a:r>
              <a:rPr lang="en-GB" sz="3000" dirty="0" smtClean="0">
                <a:latin typeface="Cambria" panose="02040503050406030204" pitchFamily="18" charset="0"/>
              </a:rPr>
              <a:t>barons.  In January 1215 he calls a council to discuss reforms but he also contacts the Pope for added support. The council is a ploy to delay armed conflict until Papal support arrives. John even promises Pope Innocent he will raise an army and join his Fourth Crusade, to give him more protection by the church. </a:t>
            </a:r>
            <a:endParaRPr lang="en-GB" sz="3000" dirty="0">
              <a:latin typeface="Cambria" panose="02040503050406030204" pitchFamily="18" charset="0"/>
            </a:endParaRPr>
          </a:p>
        </p:txBody>
      </p:sp>
      <p:sp>
        <p:nvSpPr>
          <p:cNvPr id="10" name="TextBox 9"/>
          <p:cNvSpPr txBox="1"/>
          <p:nvPr/>
        </p:nvSpPr>
        <p:spPr>
          <a:xfrm>
            <a:off x="173781" y="5808291"/>
            <a:ext cx="6853337" cy="3785652"/>
          </a:xfrm>
          <a:prstGeom prst="rect">
            <a:avLst/>
          </a:prstGeom>
          <a:noFill/>
        </p:spPr>
        <p:txBody>
          <a:bodyPr wrap="square" rtlCol="0">
            <a:spAutoFit/>
          </a:bodyPr>
          <a:lstStyle/>
          <a:p>
            <a:pPr lvl="0"/>
            <a:r>
              <a:rPr lang="en-GB" sz="3000" dirty="0" smtClean="0">
                <a:latin typeface="Cambria" panose="02040503050406030204" pitchFamily="18" charset="0"/>
              </a:rPr>
              <a:t>King John’s delaying tactics fail </a:t>
            </a:r>
            <a:br>
              <a:rPr lang="en-GB" sz="3000" dirty="0" smtClean="0">
                <a:latin typeface="Cambria" panose="02040503050406030204" pitchFamily="18" charset="0"/>
              </a:rPr>
            </a:br>
            <a:r>
              <a:rPr lang="en-GB" sz="3000" dirty="0" smtClean="0">
                <a:latin typeface="Cambria" panose="02040503050406030204" pitchFamily="18" charset="0"/>
              </a:rPr>
              <a:t>and the Pope’s letters of support arrive too late. In May 1215 </a:t>
            </a:r>
            <a:r>
              <a:rPr lang="en-GB" sz="3000" dirty="0">
                <a:latin typeface="Cambria" panose="02040503050406030204" pitchFamily="18" charset="0"/>
              </a:rPr>
              <a:t>eighteen barons </a:t>
            </a:r>
            <a:r>
              <a:rPr lang="en-GB" sz="3000" dirty="0" smtClean="0">
                <a:latin typeface="Cambria" panose="02040503050406030204" pitchFamily="18" charset="0"/>
              </a:rPr>
              <a:t>from </a:t>
            </a:r>
            <a:r>
              <a:rPr lang="en-GB" sz="3000" dirty="0">
                <a:latin typeface="Cambria" panose="02040503050406030204" pitchFamily="18" charset="0"/>
              </a:rPr>
              <a:t>the north, twelve from East Anglia and ten from the west assemble at Bury St </a:t>
            </a:r>
            <a:r>
              <a:rPr lang="en-GB" sz="3000" dirty="0" smtClean="0">
                <a:latin typeface="Cambria" panose="02040503050406030204" pitchFamily="18" charset="0"/>
              </a:rPr>
              <a:t>Edmunds. Calling themselves the ‘Army of God’ the rebel army takes control of London, Exeter and Lincoln. </a:t>
            </a:r>
            <a:endParaRPr lang="en-GB" sz="3000" dirty="0">
              <a:latin typeface="Cambria" panose="02040503050406030204" pitchFamily="18" charset="0"/>
            </a:endParaRPr>
          </a:p>
        </p:txBody>
      </p:sp>
    </p:spTree>
    <p:extLst>
      <p:ext uri="{BB962C8B-B14F-4D97-AF65-F5344CB8AC3E}">
        <p14:creationId xmlns:p14="http://schemas.microsoft.com/office/powerpoint/2010/main" val="8985863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72009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2009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5"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87355" y="0"/>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87354" y="5344267"/>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73781" y="298648"/>
            <a:ext cx="6853337" cy="4154984"/>
          </a:xfrm>
          <a:prstGeom prst="rect">
            <a:avLst/>
          </a:prstGeom>
          <a:noFill/>
        </p:spPr>
        <p:txBody>
          <a:bodyPr wrap="square" rtlCol="0">
            <a:spAutoFit/>
          </a:bodyPr>
          <a:lstStyle/>
          <a:p>
            <a:pPr lvl="0">
              <a:spcAft>
                <a:spcPts val="600"/>
              </a:spcAft>
            </a:pPr>
            <a:r>
              <a:rPr lang="en-GB" sz="3000" dirty="0" smtClean="0">
                <a:latin typeface="Cambria" panose="02040503050406030204" pitchFamily="18" charset="0"/>
              </a:rPr>
              <a:t>Once the rebels hold </a:t>
            </a:r>
            <a:r>
              <a:rPr lang="en-GB" sz="3000" dirty="0">
                <a:latin typeface="Cambria" panose="02040503050406030204" pitchFamily="18" charset="0"/>
              </a:rPr>
              <a:t>L</a:t>
            </a:r>
            <a:r>
              <a:rPr lang="en-GB" sz="3000" dirty="0" smtClean="0">
                <a:latin typeface="Cambria" panose="02040503050406030204" pitchFamily="18" charset="0"/>
              </a:rPr>
              <a:t>ondon, </a:t>
            </a:r>
            <a:br>
              <a:rPr lang="en-GB" sz="3000" dirty="0" smtClean="0">
                <a:latin typeface="Cambria" panose="02040503050406030204" pitchFamily="18" charset="0"/>
              </a:rPr>
            </a:br>
            <a:r>
              <a:rPr lang="en-GB" sz="3000" dirty="0" smtClean="0">
                <a:latin typeface="Cambria" panose="02040503050406030204" pitchFamily="18" charset="0"/>
              </a:rPr>
              <a:t>more barons defect to their side. John has to ask the Archbishop of Canterbury to  arrange peace talks. </a:t>
            </a:r>
          </a:p>
          <a:p>
            <a:pPr lvl="0"/>
            <a:r>
              <a:rPr lang="en-GB" sz="3000" dirty="0" smtClean="0">
                <a:latin typeface="Cambria" panose="02040503050406030204" pitchFamily="18" charset="0"/>
              </a:rPr>
              <a:t>John </a:t>
            </a:r>
            <a:r>
              <a:rPr lang="en-GB" sz="3000" dirty="0">
                <a:latin typeface="Cambria" panose="02040503050406030204" pitchFamily="18" charset="0"/>
              </a:rPr>
              <a:t>and the </a:t>
            </a:r>
            <a:r>
              <a:rPr lang="en-GB" sz="3000" dirty="0" smtClean="0">
                <a:latin typeface="Cambria" panose="02040503050406030204" pitchFamily="18" charset="0"/>
              </a:rPr>
              <a:t>barons draw </a:t>
            </a:r>
            <a:r>
              <a:rPr lang="en-GB" sz="3000" dirty="0">
                <a:latin typeface="Cambria" panose="02040503050406030204" pitchFamily="18" charset="0"/>
              </a:rPr>
              <a:t>up a draft </a:t>
            </a:r>
            <a:r>
              <a:rPr lang="en-GB" sz="3000" dirty="0" smtClean="0">
                <a:latin typeface="Cambria" panose="02040503050406030204" pitchFamily="18" charset="0"/>
              </a:rPr>
              <a:t>charter. In June 1215, </a:t>
            </a:r>
            <a:r>
              <a:rPr lang="en-GB" sz="3000" dirty="0">
                <a:latin typeface="Cambria" panose="02040503050406030204" pitchFamily="18" charset="0"/>
              </a:rPr>
              <a:t>King John and the barons meet at Runnymede and sign </a:t>
            </a:r>
            <a:r>
              <a:rPr lang="en-GB" sz="3000" i="1" dirty="0" smtClean="0">
                <a:solidFill>
                  <a:srgbClr val="B70B40"/>
                </a:solidFill>
                <a:latin typeface="Cambria" panose="02040503050406030204" pitchFamily="18" charset="0"/>
              </a:rPr>
              <a:t>Magna Carta</a:t>
            </a:r>
            <a:r>
              <a:rPr lang="en-GB" sz="3000" dirty="0">
                <a:latin typeface="Cambria" panose="02040503050406030204" pitchFamily="18" charset="0"/>
              </a:rPr>
              <a:t>.</a:t>
            </a:r>
          </a:p>
          <a:p>
            <a:endParaRPr lang="en-GB" dirty="0"/>
          </a:p>
        </p:txBody>
      </p:sp>
      <p:sp>
        <p:nvSpPr>
          <p:cNvPr id="9" name="TextBox 8"/>
          <p:cNvSpPr txBox="1"/>
          <p:nvPr/>
        </p:nvSpPr>
        <p:spPr>
          <a:xfrm>
            <a:off x="180707" y="5904408"/>
            <a:ext cx="6853337" cy="3046988"/>
          </a:xfrm>
          <a:prstGeom prst="rect">
            <a:avLst/>
          </a:prstGeom>
          <a:noFill/>
        </p:spPr>
        <p:txBody>
          <a:bodyPr wrap="square" rtlCol="0">
            <a:spAutoFit/>
          </a:bodyPr>
          <a:lstStyle/>
          <a:p>
            <a:pPr lvl="0"/>
            <a:r>
              <a:rPr lang="en-GB" sz="3200" dirty="0" smtClean="0">
                <a:latin typeface="Cambria" panose="02040503050406030204" pitchFamily="18" charset="0"/>
              </a:rPr>
              <a:t>It seems likely that neither side seriously intended to put the terms of the charter into practice. Some barons even </a:t>
            </a:r>
            <a:r>
              <a:rPr lang="en-GB" sz="3200" dirty="0">
                <a:latin typeface="Cambria" panose="02040503050406030204" pitchFamily="18" charset="0"/>
              </a:rPr>
              <a:t>leave the Runnymede meeting early, to prepare for war. They simply want rid of </a:t>
            </a:r>
            <a:r>
              <a:rPr lang="en-GB" sz="3200" dirty="0" smtClean="0">
                <a:latin typeface="Cambria" panose="02040503050406030204" pitchFamily="18" charset="0"/>
              </a:rPr>
              <a:t>King John. </a:t>
            </a:r>
            <a:endParaRPr lang="en-GB" sz="3200" dirty="0">
              <a:latin typeface="Cambria" panose="02040503050406030204" pitchFamily="18" charset="0"/>
            </a:endParaRPr>
          </a:p>
        </p:txBody>
      </p:sp>
    </p:spTree>
    <p:extLst>
      <p:ext uri="{BB962C8B-B14F-4D97-AF65-F5344CB8AC3E}">
        <p14:creationId xmlns:p14="http://schemas.microsoft.com/office/powerpoint/2010/main" val="1292279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71640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1640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5"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424269" y="27223"/>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87354" y="5344267"/>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51735" y="955271"/>
            <a:ext cx="6853337" cy="3046988"/>
          </a:xfrm>
          <a:prstGeom prst="rect">
            <a:avLst/>
          </a:prstGeom>
          <a:noFill/>
        </p:spPr>
        <p:txBody>
          <a:bodyPr wrap="square" rtlCol="0">
            <a:spAutoFit/>
          </a:bodyPr>
          <a:lstStyle/>
          <a:p>
            <a:r>
              <a:rPr lang="en-GB" sz="3200" dirty="0">
                <a:latin typeface="Cambria" panose="02040503050406030204" pitchFamily="18" charset="0"/>
              </a:rPr>
              <a:t>King John calls for the Pope to intervene again. The Pope tells the bishops to support King John. John goes to war against the rebel barons and by March 1216 he has retaken control of everywhere except London.</a:t>
            </a:r>
          </a:p>
        </p:txBody>
      </p:sp>
      <p:sp>
        <p:nvSpPr>
          <p:cNvPr id="9" name="TextBox 8"/>
          <p:cNvSpPr txBox="1"/>
          <p:nvPr/>
        </p:nvSpPr>
        <p:spPr>
          <a:xfrm>
            <a:off x="133454" y="6048424"/>
            <a:ext cx="6853337" cy="3046988"/>
          </a:xfrm>
          <a:prstGeom prst="rect">
            <a:avLst/>
          </a:prstGeom>
          <a:noFill/>
        </p:spPr>
        <p:txBody>
          <a:bodyPr wrap="square" rtlCol="0">
            <a:spAutoFit/>
          </a:bodyPr>
          <a:lstStyle/>
          <a:p>
            <a:r>
              <a:rPr lang="en-GB" sz="3200" dirty="0" smtClean="0">
                <a:latin typeface="Cambria" panose="02040503050406030204" pitchFamily="18" charset="0"/>
              </a:rPr>
              <a:t>In June 1216, King </a:t>
            </a:r>
            <a:r>
              <a:rPr lang="en-GB" sz="3200" dirty="0">
                <a:latin typeface="Cambria" panose="02040503050406030204" pitchFamily="18" charset="0"/>
              </a:rPr>
              <a:t>Philip II of </a:t>
            </a:r>
            <a:r>
              <a:rPr lang="en-GB" sz="3200" dirty="0" smtClean="0">
                <a:latin typeface="Cambria" panose="02040503050406030204" pitchFamily="18" charset="0"/>
              </a:rPr>
              <a:t>France </a:t>
            </a:r>
            <a:r>
              <a:rPr lang="en-GB" sz="3200" dirty="0">
                <a:latin typeface="Cambria" panose="02040503050406030204" pitchFamily="18" charset="0"/>
              </a:rPr>
              <a:t>sends his son Louis to invade England and take the throne. Although King John’s powerful navy lies in wait off Dover, it is dispersed by storms and Louis lands in England unchallenged </a:t>
            </a:r>
            <a:r>
              <a:rPr lang="en-GB" sz="3200" dirty="0" smtClean="0">
                <a:latin typeface="Cambria" panose="02040503050406030204" pitchFamily="18" charset="0"/>
              </a:rPr>
              <a:t>.</a:t>
            </a:r>
            <a:endParaRPr lang="en-GB" sz="3200" dirty="0">
              <a:latin typeface="Cambria" panose="02040503050406030204" pitchFamily="18" charset="0"/>
            </a:endParaRPr>
          </a:p>
        </p:txBody>
      </p:sp>
    </p:spTree>
    <p:extLst>
      <p:ext uri="{BB962C8B-B14F-4D97-AF65-F5344CB8AC3E}">
        <p14:creationId xmlns:p14="http://schemas.microsoft.com/office/powerpoint/2010/main" val="34797751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7164000" cy="47520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6926" y="5301048"/>
            <a:ext cx="7164000" cy="475228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5"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49255" y="19050"/>
            <a:ext cx="1613545" cy="9280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1" descr="C:\Users\ediahtbm\AppData\Local\Microsoft\Windows\Temporary Internet Files\Content.IE5\PUFOZ4XY\490px-Crown_of_Savoy-Genova.svg[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8499" b="11914"/>
          <a:stretch/>
        </p:blipFill>
        <p:spPr bwMode="auto">
          <a:xfrm>
            <a:off x="5587354" y="5344267"/>
            <a:ext cx="1613545" cy="92804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55331" y="928097"/>
            <a:ext cx="6853337" cy="3175228"/>
          </a:xfrm>
          <a:prstGeom prst="rect">
            <a:avLst/>
          </a:prstGeom>
          <a:noFill/>
        </p:spPr>
        <p:txBody>
          <a:bodyPr wrap="square" rtlCol="0">
            <a:spAutoFit/>
          </a:bodyPr>
          <a:lstStyle/>
          <a:p>
            <a:pPr lvl="0">
              <a:spcAft>
                <a:spcPts val="1000"/>
              </a:spcAft>
            </a:pPr>
            <a:r>
              <a:rPr lang="en-GB" sz="3200" dirty="0">
                <a:latin typeface="Cambria" panose="02040503050406030204" pitchFamily="18" charset="0"/>
              </a:rPr>
              <a:t>The Scots King, Alexander II, later joins Louis at Dover and some of John’s supporters join him too. </a:t>
            </a:r>
          </a:p>
          <a:p>
            <a:pPr lvl="0"/>
            <a:r>
              <a:rPr lang="en-GB" sz="3200" dirty="0">
                <a:latin typeface="Cambria" panose="02040503050406030204" pitchFamily="18" charset="0"/>
              </a:rPr>
              <a:t>King John I is forced to flee west then north but is taken ill near Newark. He dies in October 1216. </a:t>
            </a:r>
          </a:p>
        </p:txBody>
      </p:sp>
      <p:sp>
        <p:nvSpPr>
          <p:cNvPr id="9" name="TextBox 8"/>
          <p:cNvSpPr txBox="1"/>
          <p:nvPr/>
        </p:nvSpPr>
        <p:spPr>
          <a:xfrm>
            <a:off x="155329" y="6245252"/>
            <a:ext cx="6853337" cy="3539430"/>
          </a:xfrm>
          <a:prstGeom prst="rect">
            <a:avLst/>
          </a:prstGeom>
          <a:noFill/>
        </p:spPr>
        <p:txBody>
          <a:bodyPr wrap="square" rtlCol="0">
            <a:spAutoFit/>
          </a:bodyPr>
          <a:lstStyle/>
          <a:p>
            <a:pPr lvl="0">
              <a:spcAft>
                <a:spcPts val="600"/>
              </a:spcAft>
            </a:pPr>
            <a:r>
              <a:rPr lang="en-GB" sz="3200" dirty="0">
                <a:latin typeface="Cambria" panose="02040503050406030204" pitchFamily="18" charset="0"/>
              </a:rPr>
              <a:t>After John's death his nine-year-old son Henry III becomes </a:t>
            </a:r>
            <a:r>
              <a:rPr lang="en-GB" sz="3200" dirty="0" smtClean="0">
                <a:latin typeface="Cambria" panose="02040503050406030204" pitchFamily="18" charset="0"/>
              </a:rPr>
              <a:t>King. The </a:t>
            </a:r>
            <a:r>
              <a:rPr lang="en-GB" sz="3200" dirty="0">
                <a:latin typeface="Cambria" panose="02040503050406030204" pitchFamily="18" charset="0"/>
              </a:rPr>
              <a:t>civil war continues until the crown is victorious at the battles of Lincoln and Dover in </a:t>
            </a:r>
            <a:r>
              <a:rPr lang="en-GB" sz="3200" dirty="0" smtClean="0">
                <a:latin typeface="Cambria" panose="02040503050406030204" pitchFamily="18" charset="0"/>
              </a:rPr>
              <a:t>1217</a:t>
            </a:r>
            <a:r>
              <a:rPr lang="en-GB" sz="3200" dirty="0">
                <a:latin typeface="Cambria" panose="02040503050406030204" pitchFamily="18" charset="0"/>
              </a:rPr>
              <a:t> </a:t>
            </a:r>
            <a:r>
              <a:rPr lang="en-GB" sz="3200" dirty="0" smtClean="0">
                <a:latin typeface="Cambria" panose="02040503050406030204" pitchFamily="18" charset="0"/>
              </a:rPr>
              <a:t>and Louis </a:t>
            </a:r>
            <a:r>
              <a:rPr lang="en-GB" sz="3200" dirty="0">
                <a:latin typeface="Cambria" panose="02040503050406030204" pitchFamily="18" charset="0"/>
              </a:rPr>
              <a:t>of France </a:t>
            </a:r>
            <a:r>
              <a:rPr lang="en-GB" sz="3200" dirty="0" smtClean="0">
                <a:latin typeface="Cambria" panose="02040503050406030204" pitchFamily="18" charset="0"/>
              </a:rPr>
              <a:t>signs </a:t>
            </a:r>
            <a:r>
              <a:rPr lang="en-GB" sz="3200" dirty="0">
                <a:latin typeface="Cambria" panose="02040503050406030204" pitchFamily="18" charset="0"/>
              </a:rPr>
              <a:t>a </a:t>
            </a:r>
            <a:r>
              <a:rPr lang="en-GB" sz="3200" dirty="0" smtClean="0">
                <a:latin typeface="Cambria" panose="02040503050406030204" pitchFamily="18" charset="0"/>
              </a:rPr>
              <a:t>treaty </a:t>
            </a:r>
            <a:r>
              <a:rPr lang="en-GB" sz="3200" dirty="0">
                <a:latin typeface="Cambria" panose="02040503050406030204" pitchFamily="18" charset="0"/>
              </a:rPr>
              <a:t>giving up his claim to the English throne. </a:t>
            </a:r>
          </a:p>
        </p:txBody>
      </p:sp>
    </p:spTree>
    <p:extLst>
      <p:ext uri="{BB962C8B-B14F-4D97-AF65-F5344CB8AC3E}">
        <p14:creationId xmlns:p14="http://schemas.microsoft.com/office/powerpoint/2010/main" val="3465675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362</TotalTime>
  <Words>545</Words>
  <Application>Microsoft Office PowerPoint</Application>
  <PresentationFormat>Custom</PresentationFormat>
  <Paragraphs>30</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Hampshire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ediahtbm</dc:creator>
  <cp:lastModifiedBy>ediahtbm</cp:lastModifiedBy>
  <cp:revision>26</cp:revision>
  <cp:lastPrinted>2016-11-03T11:47:42Z</cp:lastPrinted>
  <dcterms:created xsi:type="dcterms:W3CDTF">2016-06-16T12:53:19Z</dcterms:created>
  <dcterms:modified xsi:type="dcterms:W3CDTF">2016-11-23T10:57:21Z</dcterms:modified>
</cp:coreProperties>
</file>