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51" d="100"/>
          <a:sy n="51" d="100"/>
        </p:scale>
        <p:origin x="13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598872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92660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1DD862-5037-45F1-822C-1CCDE7C8C60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797035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1DD862-5037-45F1-822C-1CCDE7C8C60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465726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1DD862-5037-45F1-822C-1CCDE7C8C60A}"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2975777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1DD862-5037-45F1-822C-1CCDE7C8C60A}"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67273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DD862-5037-45F1-822C-1CCDE7C8C60A}"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2389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49527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289025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73507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29261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761DD862-5037-45F1-822C-1CCDE7C8C60A}" type="datetimeFigureOut">
              <a:rPr lang="en-GB" smtClean="0"/>
              <a:t>27/04/2020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F9BA1080-CA2F-4E0B-B7C6-D99D6A31D8D3}" type="slidenum">
              <a:rPr lang="en-GB" smtClean="0"/>
              <a:t>‹#›</a:t>
            </a:fld>
            <a:endParaRPr lang="en-GB"/>
          </a:p>
        </p:txBody>
      </p:sp>
    </p:spTree>
    <p:extLst>
      <p:ext uri="{BB962C8B-B14F-4D97-AF65-F5344CB8AC3E}">
        <p14:creationId xmlns:p14="http://schemas.microsoft.com/office/powerpoint/2010/main" val="3203140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1000" r="-71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F3E855-2F42-4C69-AAC1-8147CAB77FC0}"/>
              </a:ext>
            </a:extLst>
          </p:cNvPr>
          <p:cNvSpPr/>
          <p:nvPr/>
        </p:nvSpPr>
        <p:spPr>
          <a:xfrm>
            <a:off x="149418" y="295433"/>
            <a:ext cx="6552007" cy="8660677"/>
          </a:xfrm>
          <a:prstGeom prst="roundRect">
            <a:avLst>
              <a:gd name="adj" fmla="val 4735"/>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93AB22BF-4F6A-4A68-8115-F27049D47A39}"/>
              </a:ext>
            </a:extLst>
          </p:cNvPr>
          <p:cNvSpPr/>
          <p:nvPr/>
        </p:nvSpPr>
        <p:spPr>
          <a:xfrm>
            <a:off x="-143691" y="-63788"/>
            <a:ext cx="5855559" cy="914400"/>
          </a:xfrm>
          <a:prstGeom prst="roundRect">
            <a:avLst>
              <a:gd name="adj" fmla="val 38585"/>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0C2F648-9F9E-4386-BE58-18F527EF6211}"/>
              </a:ext>
            </a:extLst>
          </p:cNvPr>
          <p:cNvSpPr txBox="1"/>
          <p:nvPr/>
        </p:nvSpPr>
        <p:spPr>
          <a:xfrm>
            <a:off x="0" y="127040"/>
            <a:ext cx="5711868" cy="523220"/>
          </a:xfrm>
          <a:prstGeom prst="rect">
            <a:avLst/>
          </a:prstGeom>
          <a:noFill/>
        </p:spPr>
        <p:txBody>
          <a:bodyPr wrap="square" rtlCol="0">
            <a:spAutoFit/>
          </a:bodyPr>
          <a:lstStyle/>
          <a:p>
            <a:pPr lvl="0" algn="ctr" defTabSz="914400">
              <a:defRPr/>
            </a:pPr>
            <a:r>
              <a:rPr lang="en-GB" sz="2800" b="1" dirty="0">
                <a:solidFill>
                  <a:prstClr val="black"/>
                </a:solidFill>
                <a:latin typeface="Comic Sans MS" panose="030F0702030302020204" pitchFamily="66" charset="0"/>
              </a:rPr>
              <a:t>Lego Challenge: Tallest Tower</a:t>
            </a: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2" name="TextBox 11">
            <a:extLst>
              <a:ext uri="{FF2B5EF4-FFF2-40B4-BE49-F238E27FC236}">
                <a16:creationId xmlns:a16="http://schemas.microsoft.com/office/drawing/2014/main" id="{60DBD437-315A-4269-A8E1-81DBDECEEDBB}"/>
              </a:ext>
            </a:extLst>
          </p:cNvPr>
          <p:cNvSpPr txBox="1"/>
          <p:nvPr/>
        </p:nvSpPr>
        <p:spPr>
          <a:xfrm>
            <a:off x="279858" y="6312073"/>
            <a:ext cx="2634860"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Reflection Questions</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F6830169-AF07-452D-BEC2-3A7FF1C736A5}"/>
              </a:ext>
            </a:extLst>
          </p:cNvPr>
          <p:cNvSpPr txBox="1"/>
          <p:nvPr/>
        </p:nvSpPr>
        <p:spPr>
          <a:xfrm>
            <a:off x="287014" y="6706740"/>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What should I do first?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7389B939-5B9C-4E96-8926-FE2D3DE33417}"/>
              </a:ext>
            </a:extLst>
          </p:cNvPr>
          <p:cNvSpPr txBox="1"/>
          <p:nvPr/>
        </p:nvSpPr>
        <p:spPr>
          <a:xfrm>
            <a:off x="279858" y="7110892"/>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GB" sz="1400" b="1" dirty="0">
                <a:solidFill>
                  <a:prstClr val="black"/>
                </a:solidFill>
              </a:rPr>
              <a:t>Is something confusing me?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057396A8-354A-42A5-A974-D8A245256040}"/>
              </a:ext>
            </a:extLst>
          </p:cNvPr>
          <p:cNvSpPr txBox="1"/>
          <p:nvPr/>
        </p:nvSpPr>
        <p:spPr>
          <a:xfrm>
            <a:off x="279858" y="7503951"/>
            <a:ext cx="2634860" cy="52322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Could I explain this to someone else?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F0119568-BB37-46F5-952A-81697C40F2E3}"/>
              </a:ext>
            </a:extLst>
          </p:cNvPr>
          <p:cNvSpPr txBox="1"/>
          <p:nvPr/>
        </p:nvSpPr>
        <p:spPr>
          <a:xfrm>
            <a:off x="270641" y="8516165"/>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How can I do it better?</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0CFB1D96-A947-40B9-92F7-DA5D3E2EEB76}"/>
              </a:ext>
            </a:extLst>
          </p:cNvPr>
          <p:cNvSpPr txBox="1"/>
          <p:nvPr/>
        </p:nvSpPr>
        <p:spPr>
          <a:xfrm>
            <a:off x="270641" y="8107343"/>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Where can I look for help?</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785BDCDC-0FBE-4A5A-94DE-9F48DC8A21D7}"/>
              </a:ext>
            </a:extLst>
          </p:cNvPr>
          <p:cNvSpPr txBox="1"/>
          <p:nvPr/>
        </p:nvSpPr>
        <p:spPr>
          <a:xfrm>
            <a:off x="329091" y="1482672"/>
            <a:ext cx="2592783" cy="2893100"/>
          </a:xfrm>
          <a:prstGeom prst="rect">
            <a:avLst/>
          </a:prstGeom>
          <a:solidFill>
            <a:schemeClr val="bg1"/>
          </a:solidFill>
          <a:ln w="38100">
            <a:solidFill>
              <a:srgbClr val="7030A0"/>
            </a:solidFill>
            <a:prstDash val="lgDash"/>
          </a:ln>
        </p:spPr>
        <p:txBody>
          <a:bodyPr wrap="square" rtlCol="0">
            <a:spAutoFit/>
          </a:bodyPr>
          <a:lstStyle/>
          <a:p>
            <a:pPr lvl="0" algn="just"/>
            <a:r>
              <a:rPr lang="en-US" sz="1400" b="1" dirty="0">
                <a:solidFill>
                  <a:prstClr val="black"/>
                </a:solidFill>
              </a:rPr>
              <a:t>Because of overpopulation in </a:t>
            </a:r>
            <a:r>
              <a:rPr lang="en-US" sz="1400" b="1" dirty="0" err="1">
                <a:solidFill>
                  <a:prstClr val="black"/>
                </a:solidFill>
              </a:rPr>
              <a:t>LEGOville</a:t>
            </a:r>
            <a:r>
              <a:rPr lang="en-US" sz="1400" b="1" dirty="0">
                <a:solidFill>
                  <a:prstClr val="black"/>
                </a:solidFill>
              </a:rPr>
              <a:t>, the city has decided that because it has no more land to build on. Therefore, the LEGO people must build up instead of out. The challenge is to help </a:t>
            </a:r>
            <a:r>
              <a:rPr lang="en-US" sz="1400" b="1" dirty="0" err="1">
                <a:solidFill>
                  <a:prstClr val="black"/>
                </a:solidFill>
              </a:rPr>
              <a:t>LEGOville</a:t>
            </a:r>
            <a:r>
              <a:rPr lang="en-US" sz="1400" b="1" dirty="0">
                <a:solidFill>
                  <a:prstClr val="black"/>
                </a:solidFill>
              </a:rPr>
              <a:t> solve their problem by constructing the tallest LEGO skyscraper. Keep in mind that there are lots of earthquakes in </a:t>
            </a:r>
            <a:r>
              <a:rPr lang="en-US" sz="1400" b="1" dirty="0" err="1">
                <a:solidFill>
                  <a:prstClr val="black"/>
                </a:solidFill>
              </a:rPr>
              <a:t>LEGOville</a:t>
            </a:r>
            <a:r>
              <a:rPr lang="en-US" sz="1400" b="1" dirty="0">
                <a:solidFill>
                  <a:prstClr val="black"/>
                </a:solidFill>
              </a:rPr>
              <a:t>, so the tower must be able to withstand an earthquake (a shake test). </a:t>
            </a:r>
          </a:p>
        </p:txBody>
      </p:sp>
      <p:sp>
        <p:nvSpPr>
          <p:cNvPr id="19" name="TextBox 18">
            <a:extLst>
              <a:ext uri="{FF2B5EF4-FFF2-40B4-BE49-F238E27FC236}">
                <a16:creationId xmlns:a16="http://schemas.microsoft.com/office/drawing/2014/main" id="{BD79CE46-2E55-494C-A0CF-80270ABC35E3}"/>
              </a:ext>
            </a:extLst>
          </p:cNvPr>
          <p:cNvSpPr txBox="1"/>
          <p:nvPr/>
        </p:nvSpPr>
        <p:spPr>
          <a:xfrm>
            <a:off x="287014" y="992071"/>
            <a:ext cx="2634860"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Your Challenge!</a:t>
            </a:r>
          </a:p>
        </p:txBody>
      </p:sp>
      <p:sp>
        <p:nvSpPr>
          <p:cNvPr id="20" name="TextBox 19">
            <a:extLst>
              <a:ext uri="{FF2B5EF4-FFF2-40B4-BE49-F238E27FC236}">
                <a16:creationId xmlns:a16="http://schemas.microsoft.com/office/drawing/2014/main" id="{01D128D8-0C82-4BFD-9379-4C9E7DA085A3}"/>
              </a:ext>
            </a:extLst>
          </p:cNvPr>
          <p:cNvSpPr txBox="1"/>
          <p:nvPr/>
        </p:nvSpPr>
        <p:spPr>
          <a:xfrm>
            <a:off x="329091" y="5045713"/>
            <a:ext cx="2602000" cy="954107"/>
          </a:xfrm>
          <a:prstGeom prst="rect">
            <a:avLst/>
          </a:prstGeom>
          <a:solidFill>
            <a:schemeClr val="bg1"/>
          </a:solidFill>
          <a:ln w="38100">
            <a:solidFill>
              <a:srgbClr val="7030A0"/>
            </a:solidFill>
            <a:prstDash val="lgDash"/>
          </a:ln>
        </p:spPr>
        <p:txBody>
          <a:bodyPr wrap="square" rtlCol="0">
            <a:spAutoFit/>
          </a:bodyPr>
          <a:lstStyle/>
          <a:p>
            <a:pPr marL="342900" lvl="0" indent="-342900" algn="just">
              <a:buFont typeface="Arial" panose="020B0604020202020204" pitchFamily="34" charset="0"/>
              <a:buChar char="•"/>
            </a:pPr>
            <a:r>
              <a:rPr lang="en-US" sz="1400" dirty="0">
                <a:solidFill>
                  <a:prstClr val="black"/>
                </a:solidFill>
              </a:rPr>
              <a:t>Learn about the stability of tall structures and how to engineer tall buildings that are also strong. </a:t>
            </a:r>
          </a:p>
        </p:txBody>
      </p:sp>
      <p:sp>
        <p:nvSpPr>
          <p:cNvPr id="21" name="TextBox 20">
            <a:extLst>
              <a:ext uri="{FF2B5EF4-FFF2-40B4-BE49-F238E27FC236}">
                <a16:creationId xmlns:a16="http://schemas.microsoft.com/office/drawing/2014/main" id="{518A4823-D6BC-472E-BBB9-B22ED9516E3A}"/>
              </a:ext>
            </a:extLst>
          </p:cNvPr>
          <p:cNvSpPr txBox="1"/>
          <p:nvPr/>
        </p:nvSpPr>
        <p:spPr>
          <a:xfrm>
            <a:off x="329091" y="4546789"/>
            <a:ext cx="2602000" cy="370532"/>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Engineering Goals: </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1" name="Picture 2" descr="Building the Tallest Tower | Science Project">
            <a:extLst>
              <a:ext uri="{FF2B5EF4-FFF2-40B4-BE49-F238E27FC236}">
                <a16:creationId xmlns:a16="http://schemas.microsoft.com/office/drawing/2014/main" id="{A293B316-DED9-4666-8EE6-CD7770D9A8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1547" y="992071"/>
            <a:ext cx="3403649" cy="2139436"/>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6C05FD30-78AF-46B4-B8A0-55D796D5B55B}"/>
              </a:ext>
            </a:extLst>
          </p:cNvPr>
          <p:cNvSpPr txBox="1"/>
          <p:nvPr/>
        </p:nvSpPr>
        <p:spPr>
          <a:xfrm>
            <a:off x="3080508" y="3210338"/>
            <a:ext cx="3383031"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lang="en-US" sz="1400" b="1" dirty="0">
                <a:solidFill>
                  <a:prstClr val="black"/>
                </a:solidFill>
                <a:latin typeface="Calibri" panose="020F0502020204030204"/>
              </a:rPr>
              <a:t>Planning during this challenge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870D2694-5B62-4A18-914D-BE76F42241CE}"/>
              </a:ext>
            </a:extLst>
          </p:cNvPr>
          <p:cNvSpPr txBox="1"/>
          <p:nvPr/>
        </p:nvSpPr>
        <p:spPr>
          <a:xfrm>
            <a:off x="3095993" y="3611628"/>
            <a:ext cx="3367546" cy="5262979"/>
          </a:xfrm>
          <a:prstGeom prst="rect">
            <a:avLst/>
          </a:prstGeom>
          <a:solidFill>
            <a:schemeClr val="bg1"/>
          </a:solidFill>
          <a:ln w="38100">
            <a:solidFill>
              <a:srgbClr val="FFFF00"/>
            </a:solidFill>
          </a:ln>
        </p:spPr>
        <p:txBody>
          <a:bodyPr wrap="square" rtlCol="0">
            <a:spAutoFit/>
          </a:bodyPr>
          <a:lstStyle/>
          <a:p>
            <a:pPr marL="228600" lvl="0" indent="-228600" algn="just">
              <a:buFont typeface="+mj-lt"/>
              <a:buAutoNum type="arabicPeriod"/>
              <a:defRPr/>
            </a:pPr>
            <a:r>
              <a:rPr lang="en-US" sz="1200" dirty="0">
                <a:solidFill>
                  <a:prstClr val="black"/>
                </a:solidFill>
              </a:rPr>
              <a:t>Place a baseplate on a flat, sturdy surface. A LEGO baseplate is a flat piece covered in studs so you have a starting point for your tower. </a:t>
            </a:r>
          </a:p>
          <a:p>
            <a:pPr marL="228600" lvl="0" indent="-228600" algn="just">
              <a:buFont typeface="+mj-lt"/>
              <a:buAutoNum type="arabicPeriod"/>
              <a:defRPr/>
            </a:pPr>
            <a:r>
              <a:rPr lang="en-US" sz="1200" dirty="0">
                <a:solidFill>
                  <a:prstClr val="black"/>
                </a:solidFill>
              </a:rPr>
              <a:t>Use square and rectangular bricks at least 2 studs wide. If the bricks are wider, your tower will be sturdier as it increases in size. 2x2 and 2x4 bricks work perfectly for building exterior walls for your tower, but you can experiment with any size you’d like.</a:t>
            </a:r>
          </a:p>
          <a:p>
            <a:pPr marL="228600" lvl="0" indent="-228600" algn="just">
              <a:buFont typeface="+mj-lt"/>
              <a:buAutoNum type="arabicPeriod"/>
              <a:defRPr/>
            </a:pPr>
            <a:r>
              <a:rPr lang="en-US" sz="1200" dirty="0">
                <a:solidFill>
                  <a:prstClr val="black"/>
                </a:solidFill>
              </a:rPr>
              <a:t>Build 4 walls that are the same length. Attach bricks to the baseplate to form a foundation for your tower. These will be your ground floor exterior walls, so outline how big you want your tower to be</a:t>
            </a:r>
          </a:p>
          <a:p>
            <a:pPr marL="228600" lvl="0" indent="-228600" algn="just">
              <a:buFont typeface="+mj-lt"/>
              <a:buAutoNum type="arabicPeriod"/>
              <a:defRPr/>
            </a:pPr>
            <a:r>
              <a:rPr lang="en-US" sz="1200" dirty="0">
                <a:solidFill>
                  <a:prstClr val="black"/>
                </a:solidFill>
              </a:rPr>
              <a:t>Stagger where the seams meet as you build taller. If you stack the same piece in line with the piece below it, you line up the seams. When the seams are lined up, the tower will be less sturdy and more likely to collapse when you make it taller.</a:t>
            </a:r>
          </a:p>
          <a:p>
            <a:pPr marL="228600" lvl="0" indent="-228600" algn="just">
              <a:buFont typeface="+mj-lt"/>
              <a:buAutoNum type="arabicPeriod"/>
              <a:defRPr/>
            </a:pPr>
            <a:r>
              <a:rPr lang="en-US" sz="1200" dirty="0">
                <a:solidFill>
                  <a:prstClr val="black"/>
                </a:solidFill>
              </a:rPr>
              <a:t>Avoid building interiors to save bricks. While it may be nice to have separate floors inside of your tower, it will only use more bricks in the end and cost more money.</a:t>
            </a:r>
          </a:p>
          <a:p>
            <a:pPr marL="228600" lvl="0" indent="-228600" algn="just">
              <a:buFont typeface="+mj-lt"/>
              <a:buAutoNum type="arabicPeriod"/>
              <a:defRPr/>
            </a:pPr>
            <a:r>
              <a:rPr lang="en-US" sz="1200" dirty="0">
                <a:solidFill>
                  <a:prstClr val="black"/>
                </a:solidFill>
              </a:rPr>
              <a:t>Give your tower some decorations. Once you’ve finished building the basics of your tower, you can get creative by adding your own touches. Make it unique!</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6620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1679</TotalTime>
  <Words>386</Words>
  <Application>Microsoft Office PowerPoint</Application>
  <PresentationFormat>On-screen Show (4:3)</PresentationFormat>
  <Paragraphs>18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Chalky Chalk</dc:creator>
  <cp:lastModifiedBy>Chalky Chalk</cp:lastModifiedBy>
  <cp:revision>20</cp:revision>
  <dcterms:created xsi:type="dcterms:W3CDTF">2020-04-26T23:29:57Z</dcterms:created>
  <dcterms:modified xsi:type="dcterms:W3CDTF">2020-04-28T05:41:30Z</dcterms:modified>
</cp:coreProperties>
</file>