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7" r:id="rId3"/>
    <p:sldId id="258" r:id="rId4"/>
    <p:sldId id="270" r:id="rId5"/>
    <p:sldId id="289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69" r:id="rId19"/>
    <p:sldId id="286" r:id="rId20"/>
    <p:sldId id="285" r:id="rId21"/>
    <p:sldId id="287" r:id="rId22"/>
    <p:sldId id="266" r:id="rId23"/>
    <p:sldId id="264" r:id="rId24"/>
    <p:sldId id="268" r:id="rId25"/>
    <p:sldId id="261" r:id="rId26"/>
    <p:sldId id="260" r:id="rId27"/>
    <p:sldId id="283" r:id="rId28"/>
    <p:sldId id="288" r:id="rId29"/>
    <p:sldId id="284" r:id="rId30"/>
    <p:sldId id="259" r:id="rId31"/>
    <p:sldId id="256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" userDrawn="1">
          <p15:clr>
            <a:srgbClr val="A4A3A4"/>
          </p15:clr>
        </p15:guide>
        <p15:guide id="2" pos="615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>
        <p:guide orient="horz" pos="73"/>
        <p:guide pos="615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12BFD-DAA7-4249-9C80-A78F49AA58C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BF43-8AF5-49CD-A6AE-184DD3D2C5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692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12BFD-DAA7-4249-9C80-A78F49AA58C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BF43-8AF5-49CD-A6AE-184DD3D2C5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8840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12BFD-DAA7-4249-9C80-A78F49AA58C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BF43-8AF5-49CD-A6AE-184DD3D2C5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7106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12BFD-DAA7-4249-9C80-A78F49AA58C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BF43-8AF5-49CD-A6AE-184DD3D2C5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798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12BFD-DAA7-4249-9C80-A78F49AA58C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BF43-8AF5-49CD-A6AE-184DD3D2C5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917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12BFD-DAA7-4249-9C80-A78F49AA58C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BF43-8AF5-49CD-A6AE-184DD3D2C5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0270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12BFD-DAA7-4249-9C80-A78F49AA58C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BF43-8AF5-49CD-A6AE-184DD3D2C5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453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12BFD-DAA7-4249-9C80-A78F49AA58C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BF43-8AF5-49CD-A6AE-184DD3D2C5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3768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12BFD-DAA7-4249-9C80-A78F49AA58C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BF43-8AF5-49CD-A6AE-184DD3D2C5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5814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12BFD-DAA7-4249-9C80-A78F49AA58C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BF43-8AF5-49CD-A6AE-184DD3D2C5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493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12BFD-DAA7-4249-9C80-A78F49AA58C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5BF43-8AF5-49CD-A6AE-184DD3D2C5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950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12BFD-DAA7-4249-9C80-A78F49AA58C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5BF43-8AF5-49CD-A6AE-184DD3D2C5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215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69294" y="464500"/>
            <a:ext cx="91440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Where do Fish Live?</a:t>
            </a:r>
          </a:p>
          <a:p>
            <a:pPr algn="ctr"/>
            <a:endParaRPr lang="en-GB" sz="5000" dirty="0">
              <a:latin typeface="Comic Sans MS" panose="030F0702030302020204" pitchFamily="66" charset="0"/>
            </a:endParaRPr>
          </a:p>
          <a:p>
            <a:pPr algn="ctr"/>
            <a:endParaRPr lang="en-GB" sz="5000" dirty="0" smtClean="0">
              <a:latin typeface="Comic Sans MS" panose="030F0702030302020204" pitchFamily="66" charset="0"/>
            </a:endParaRPr>
          </a:p>
          <a:p>
            <a:pPr algn="ctr"/>
            <a:endParaRPr lang="en-GB" sz="5000" dirty="0">
              <a:latin typeface="Comic Sans MS" panose="030F0702030302020204" pitchFamily="66" charset="0"/>
            </a:endParaRPr>
          </a:p>
          <a:p>
            <a:pPr algn="ctr"/>
            <a:endParaRPr lang="en-GB" sz="5000" dirty="0" smtClean="0">
              <a:latin typeface="Comic Sans MS" panose="030F0702030302020204" pitchFamily="66" charset="0"/>
            </a:endParaRPr>
          </a:p>
          <a:p>
            <a:pPr algn="ctr"/>
            <a:endParaRPr lang="en-GB" sz="5000" dirty="0">
              <a:latin typeface="Comic Sans MS" panose="030F0702030302020204" pitchFamily="66" charset="0"/>
            </a:endParaRPr>
          </a:p>
          <a:p>
            <a:pPr algn="ctr"/>
            <a:endParaRPr lang="en-GB" sz="50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I _ D_ C _ </a:t>
            </a:r>
            <a:r>
              <a:rPr lang="en-GB" sz="5000" dirty="0">
                <a:latin typeface="Comic Sans MS" panose="030F0702030302020204" pitchFamily="66" charset="0"/>
              </a:rPr>
              <a:t>S</a:t>
            </a:r>
            <a:r>
              <a:rPr lang="en-GB" sz="5000" dirty="0" smtClean="0">
                <a:latin typeface="Comic Sans MS" panose="030F0702030302020204" pitchFamily="66" charset="0"/>
              </a:rPr>
              <a:t> </a:t>
            </a:r>
            <a:endParaRPr lang="en-GB" sz="50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4043" y="1815913"/>
            <a:ext cx="4352925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09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69294" y="464500"/>
            <a:ext cx="91440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Where do Fish Live?</a:t>
            </a:r>
          </a:p>
          <a:p>
            <a:pPr algn="ctr"/>
            <a:endParaRPr lang="en-GB" sz="5000" dirty="0">
              <a:latin typeface="Comic Sans MS" panose="030F0702030302020204" pitchFamily="66" charset="0"/>
            </a:endParaRPr>
          </a:p>
          <a:p>
            <a:pPr algn="ctr"/>
            <a:endParaRPr lang="en-GB" sz="5000" dirty="0" smtClean="0">
              <a:latin typeface="Comic Sans MS" panose="030F0702030302020204" pitchFamily="66" charset="0"/>
            </a:endParaRPr>
          </a:p>
          <a:p>
            <a:pPr algn="ctr"/>
            <a:endParaRPr lang="en-GB" sz="5000" dirty="0">
              <a:latin typeface="Comic Sans MS" panose="030F0702030302020204" pitchFamily="66" charset="0"/>
            </a:endParaRPr>
          </a:p>
          <a:p>
            <a:pPr algn="ctr"/>
            <a:endParaRPr lang="en-GB" sz="5000" dirty="0" smtClean="0">
              <a:latin typeface="Comic Sans MS" panose="030F0702030302020204" pitchFamily="66" charset="0"/>
            </a:endParaRPr>
          </a:p>
          <a:p>
            <a:pPr algn="ctr"/>
            <a:endParaRPr lang="en-GB" sz="5000" dirty="0">
              <a:latin typeface="Comic Sans MS" panose="030F0702030302020204" pitchFamily="66" charset="0"/>
            </a:endParaRPr>
          </a:p>
          <a:p>
            <a:pPr algn="ctr"/>
            <a:endParaRPr lang="en-GB" sz="50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5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INDICES</a:t>
            </a:r>
            <a:endParaRPr lang="en-GB" sz="5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4043" y="1815913"/>
            <a:ext cx="4352925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94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9897"/>
          <a:stretch/>
        </p:blipFill>
        <p:spPr>
          <a:xfrm>
            <a:off x="2572440" y="926124"/>
            <a:ext cx="8308249" cy="5261803"/>
          </a:xfrm>
          <a:prstGeom prst="rect">
            <a:avLst/>
          </a:prstGeom>
        </p:spPr>
      </p:pic>
      <p:sp>
        <p:nvSpPr>
          <p:cNvPr id="3" name="Rectangle 27"/>
          <p:cNvSpPr txBox="1">
            <a:spLocks noChangeArrowheads="1"/>
          </p:cNvSpPr>
          <p:nvPr/>
        </p:nvSpPr>
        <p:spPr bwMode="auto">
          <a:xfrm>
            <a:off x="0" y="-5912"/>
            <a:ext cx="12192000" cy="5715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GB" sz="3500" kern="0" dirty="0" smtClean="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What is the solution?</a:t>
            </a:r>
            <a:endParaRPr lang="en-GB" sz="3500" kern="0" dirty="0">
              <a:solidFill>
                <a:schemeClr val="tx2"/>
              </a:solidFill>
              <a:latin typeface="Comic Sans MS" panose="030F0702030302020204" pitchFamily="66" charset="0"/>
              <a:ea typeface="+mj-ea"/>
              <a:cs typeface="+mj-cs"/>
            </a:endParaRPr>
          </a:p>
        </p:txBody>
      </p:sp>
      <p:sp>
        <p:nvSpPr>
          <p:cNvPr id="5" name="Rectangle 27"/>
          <p:cNvSpPr txBox="1">
            <a:spLocks noChangeArrowheads="1"/>
          </p:cNvSpPr>
          <p:nvPr/>
        </p:nvSpPr>
        <p:spPr bwMode="auto">
          <a:xfrm>
            <a:off x="0" y="-23394"/>
            <a:ext cx="12192000" cy="57150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GB" sz="3500" kern="0" dirty="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Solution</a:t>
            </a:r>
          </a:p>
        </p:txBody>
      </p:sp>
      <p:sp>
        <p:nvSpPr>
          <p:cNvPr id="2" name="Rectangle 1"/>
          <p:cNvSpPr/>
          <p:nvPr/>
        </p:nvSpPr>
        <p:spPr>
          <a:xfrm>
            <a:off x="2708031" y="2778369"/>
            <a:ext cx="5521569" cy="5861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5-Point Star 5"/>
          <p:cNvSpPr/>
          <p:nvPr/>
        </p:nvSpPr>
        <p:spPr>
          <a:xfrm>
            <a:off x="4506726" y="3133136"/>
            <a:ext cx="1425151" cy="958218"/>
          </a:xfrm>
          <a:prstGeom prst="star5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31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03512" y="1916833"/>
            <a:ext cx="896448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dirty="0">
                <a:solidFill>
                  <a:srgbClr val="FF0000"/>
                </a:solidFill>
              </a:rPr>
              <a:t>B</a:t>
            </a:r>
            <a:r>
              <a:rPr lang="en-GB" sz="5000" dirty="0"/>
              <a:t> 		Brackets</a:t>
            </a:r>
          </a:p>
          <a:p>
            <a:r>
              <a:rPr lang="en-GB" sz="5000" dirty="0">
                <a:solidFill>
                  <a:srgbClr val="FF0000"/>
                </a:solidFill>
              </a:rPr>
              <a:t>I </a:t>
            </a:r>
            <a:r>
              <a:rPr lang="en-GB" sz="5000" dirty="0"/>
              <a:t>		Indices</a:t>
            </a:r>
          </a:p>
          <a:p>
            <a:r>
              <a:rPr lang="en-GB" sz="5000" dirty="0">
                <a:solidFill>
                  <a:srgbClr val="FF0000"/>
                </a:solidFill>
              </a:rPr>
              <a:t>DM</a:t>
            </a:r>
            <a:r>
              <a:rPr lang="en-GB" sz="5000" dirty="0"/>
              <a:t> 	Division/Multiplication</a:t>
            </a:r>
          </a:p>
          <a:p>
            <a:r>
              <a:rPr lang="en-GB" sz="5000" dirty="0">
                <a:solidFill>
                  <a:srgbClr val="FF0000"/>
                </a:solidFill>
              </a:rPr>
              <a:t>AS</a:t>
            </a:r>
            <a:r>
              <a:rPr lang="en-GB" sz="5000" dirty="0"/>
              <a:t> 	Addition/Subtraction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1"/>
            <a:ext cx="9144000" cy="186204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500" dirty="0" smtClean="0"/>
              <a:t>BIDMAS</a:t>
            </a:r>
          </a:p>
          <a:p>
            <a:pPr algn="ctr"/>
            <a:r>
              <a:rPr lang="en-GB" sz="2000" dirty="0" smtClean="0"/>
              <a:t>This is the same as BODMAS just using a different name for order. It is the same concept.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314189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8788159"/>
              </p:ext>
            </p:extLst>
          </p:nvPr>
        </p:nvGraphicFramePr>
        <p:xfrm>
          <a:off x="3029857" y="1411995"/>
          <a:ext cx="6132285" cy="493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4095">
                  <a:extLst>
                    <a:ext uri="{9D8B030D-6E8A-4147-A177-3AD203B41FA5}">
                      <a16:colId xmlns:a16="http://schemas.microsoft.com/office/drawing/2014/main" val="3402703799"/>
                    </a:ext>
                  </a:extLst>
                </a:gridCol>
                <a:gridCol w="2044095">
                  <a:extLst>
                    <a:ext uri="{9D8B030D-6E8A-4147-A177-3AD203B41FA5}">
                      <a16:colId xmlns:a16="http://schemas.microsoft.com/office/drawing/2014/main" val="1470846876"/>
                    </a:ext>
                  </a:extLst>
                </a:gridCol>
                <a:gridCol w="2044095">
                  <a:extLst>
                    <a:ext uri="{9D8B030D-6E8A-4147-A177-3AD203B41FA5}">
                      <a16:colId xmlns:a16="http://schemas.microsoft.com/office/drawing/2014/main" val="1547462381"/>
                    </a:ext>
                  </a:extLst>
                </a:gridCol>
              </a:tblGrid>
              <a:tr h="7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5000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5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5000" b="0" dirty="0" smtClean="0">
                          <a:solidFill>
                            <a:schemeClr val="tx1"/>
                          </a:solidFill>
                        </a:rPr>
                        <a:t>33</a:t>
                      </a:r>
                      <a:endParaRPr lang="en-GB" sz="5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5000" b="0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en-GB" sz="5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29533"/>
                  </a:ext>
                </a:extLst>
              </a:tr>
              <a:tr h="7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5000" b="0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GB" sz="5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5000" b="0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GB" sz="5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5000" b="0" dirty="0" smtClean="0">
                          <a:solidFill>
                            <a:schemeClr val="tx1"/>
                          </a:solidFill>
                        </a:rPr>
                        <a:t>-7</a:t>
                      </a:r>
                      <a:endParaRPr lang="en-GB" sz="5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812930"/>
                  </a:ext>
                </a:extLst>
              </a:tr>
              <a:tr h="7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5000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sz="5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5000" b="0" dirty="0" smtClean="0">
                          <a:solidFill>
                            <a:schemeClr val="tx1"/>
                          </a:solidFill>
                        </a:rPr>
                        <a:t>64</a:t>
                      </a:r>
                      <a:endParaRPr lang="en-GB" sz="5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5000" b="0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en-GB" sz="5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7669361"/>
                  </a:ext>
                </a:extLst>
              </a:tr>
              <a:tr h="7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5000" b="0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sz="5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50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5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sz="5000" b="0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GB" sz="5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07071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12192000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Choose 9 different numbers and place in a BINGO grid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8297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27648" y="1628800"/>
            <a:ext cx="66967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/>
              <a:t>7 x 9 + 4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Question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Solution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51784" y="4077072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solidFill>
                  <a:srgbClr val="FF0000"/>
                </a:solidFill>
              </a:rPr>
              <a:t>= 67</a:t>
            </a:r>
          </a:p>
        </p:txBody>
      </p:sp>
    </p:spTree>
    <p:extLst>
      <p:ext uri="{BB962C8B-B14F-4D97-AF65-F5344CB8AC3E}">
        <p14:creationId xmlns:p14="http://schemas.microsoft.com/office/powerpoint/2010/main" val="2801027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27648" y="1628800"/>
            <a:ext cx="66967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/>
              <a:t>9 + 3 x 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Question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Solution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51784" y="4077072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solidFill>
                  <a:srgbClr val="FF0000"/>
                </a:solidFill>
              </a:rPr>
              <a:t>= 21</a:t>
            </a:r>
          </a:p>
        </p:txBody>
      </p:sp>
    </p:spTree>
    <p:extLst>
      <p:ext uri="{BB962C8B-B14F-4D97-AF65-F5344CB8AC3E}">
        <p14:creationId xmlns:p14="http://schemas.microsoft.com/office/powerpoint/2010/main" val="1426116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27648" y="1628800"/>
            <a:ext cx="73448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/>
              <a:t>1 x 6 ÷ 3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Question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Solution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51784" y="4077072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solidFill>
                  <a:srgbClr val="FF0000"/>
                </a:solidFill>
              </a:rPr>
              <a:t>= 2</a:t>
            </a:r>
          </a:p>
        </p:txBody>
      </p:sp>
    </p:spTree>
    <p:extLst>
      <p:ext uri="{BB962C8B-B14F-4D97-AF65-F5344CB8AC3E}">
        <p14:creationId xmlns:p14="http://schemas.microsoft.com/office/powerpoint/2010/main" val="342912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27040" y="1700808"/>
            <a:ext cx="8640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/>
              <a:t>(1 + 2</a:t>
            </a:r>
            <a:r>
              <a:rPr lang="en-GB" sz="12000" baseline="30000" dirty="0"/>
              <a:t>2</a:t>
            </a:r>
            <a:r>
              <a:rPr lang="en-GB" sz="12000" dirty="0"/>
              <a:t>) x 7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Question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Solution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51784" y="4077072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solidFill>
                  <a:srgbClr val="FF0000"/>
                </a:solidFill>
              </a:rPr>
              <a:t>= 35</a:t>
            </a:r>
          </a:p>
        </p:txBody>
      </p:sp>
    </p:spTree>
    <p:extLst>
      <p:ext uri="{BB962C8B-B14F-4D97-AF65-F5344CB8AC3E}">
        <p14:creationId xmlns:p14="http://schemas.microsoft.com/office/powerpoint/2010/main" val="2955710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35560" y="1628800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/>
              <a:t>10 + 24 ÷ 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Question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Solution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51784" y="4077072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solidFill>
                  <a:srgbClr val="FF0000"/>
                </a:solidFill>
              </a:rPr>
              <a:t>= 13</a:t>
            </a:r>
          </a:p>
        </p:txBody>
      </p:sp>
    </p:spTree>
    <p:extLst>
      <p:ext uri="{BB962C8B-B14F-4D97-AF65-F5344CB8AC3E}">
        <p14:creationId xmlns:p14="http://schemas.microsoft.com/office/powerpoint/2010/main" val="3202642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87080" y="1700808"/>
            <a:ext cx="8280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/>
              <a:t>(6 + 9) x 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Question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Solution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51784" y="4077072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solidFill>
                  <a:srgbClr val="FF0000"/>
                </a:solidFill>
              </a:rPr>
              <a:t>= 45</a:t>
            </a:r>
          </a:p>
        </p:txBody>
      </p:sp>
    </p:spTree>
    <p:extLst>
      <p:ext uri="{BB962C8B-B14F-4D97-AF65-F5344CB8AC3E}">
        <p14:creationId xmlns:p14="http://schemas.microsoft.com/office/powerpoint/2010/main" val="4240734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31704" y="2060848"/>
            <a:ext cx="79928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0" dirty="0"/>
              <a:t>9 - 4 x 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Question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Solution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51784" y="4077072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solidFill>
                  <a:srgbClr val="FF0000"/>
                </a:solidFill>
              </a:rPr>
              <a:t>= -7</a:t>
            </a:r>
          </a:p>
        </p:txBody>
      </p:sp>
    </p:spTree>
    <p:extLst>
      <p:ext uri="{BB962C8B-B14F-4D97-AF65-F5344CB8AC3E}">
        <p14:creationId xmlns:p14="http://schemas.microsoft.com/office/powerpoint/2010/main" val="1513373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79576" y="1772816"/>
            <a:ext cx="79928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0" dirty="0"/>
              <a:t>7 + 8 x 4 - 6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Question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Solution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51784" y="4077072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solidFill>
                  <a:srgbClr val="FF0000"/>
                </a:solidFill>
              </a:rPr>
              <a:t>= 33</a:t>
            </a:r>
          </a:p>
        </p:txBody>
      </p:sp>
    </p:spTree>
    <p:extLst>
      <p:ext uri="{BB962C8B-B14F-4D97-AF65-F5344CB8AC3E}">
        <p14:creationId xmlns:p14="http://schemas.microsoft.com/office/powerpoint/2010/main" val="3085205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71664" y="1700808"/>
            <a:ext cx="79928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0" dirty="0"/>
              <a:t>10 x 9 ÷ 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Question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Solution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51784" y="4077072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solidFill>
                  <a:srgbClr val="FF0000"/>
                </a:solidFill>
              </a:rPr>
              <a:t>= 30</a:t>
            </a:r>
          </a:p>
        </p:txBody>
      </p:sp>
    </p:spTree>
    <p:extLst>
      <p:ext uri="{BB962C8B-B14F-4D97-AF65-F5344CB8AC3E}">
        <p14:creationId xmlns:p14="http://schemas.microsoft.com/office/powerpoint/2010/main" val="2201021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71664" y="1700808"/>
            <a:ext cx="79928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0" dirty="0"/>
              <a:t>8 x (24 ÷ 3)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Question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Solution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51784" y="4077072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>
                <a:solidFill>
                  <a:srgbClr val="FF0000"/>
                </a:solidFill>
              </a:rPr>
              <a:t>= 64</a:t>
            </a:r>
            <a:endParaRPr lang="en-GB" sz="1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155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47728" y="3068960"/>
            <a:ext cx="79928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0" dirty="0"/>
              <a:t>48 + 2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Question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Solution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83832" y="4919008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solidFill>
                  <a:srgbClr val="FF0000"/>
                </a:solidFill>
              </a:rPr>
              <a:t>= 2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3287688" y="2924944"/>
            <a:ext cx="57606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431704" y="1196752"/>
            <a:ext cx="79928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0" dirty="0"/>
              <a:t>25 x 4</a:t>
            </a:r>
          </a:p>
        </p:txBody>
      </p:sp>
    </p:spTree>
    <p:extLst>
      <p:ext uri="{BB962C8B-B14F-4D97-AF65-F5344CB8AC3E}">
        <p14:creationId xmlns:p14="http://schemas.microsoft.com/office/powerpoint/2010/main" val="3498594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71664" y="3068960"/>
            <a:ext cx="79928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0" dirty="0"/>
              <a:t>√(81 – 32)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Question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0"/>
            <a:ext cx="9144000" cy="861774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000" dirty="0"/>
              <a:t>Solution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83832" y="4919008"/>
            <a:ext cx="5472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0" dirty="0">
                <a:solidFill>
                  <a:srgbClr val="FF0000"/>
                </a:solidFill>
              </a:rPr>
              <a:t>= 1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3287688" y="2924944"/>
            <a:ext cx="57606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431704" y="1196752"/>
            <a:ext cx="79928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0" dirty="0"/>
              <a:t>3</a:t>
            </a:r>
            <a:r>
              <a:rPr lang="en-GB" sz="10000" baseline="30000" dirty="0"/>
              <a:t>2</a:t>
            </a:r>
            <a:r>
              <a:rPr lang="en-GB" sz="10000" dirty="0"/>
              <a:t> - 2 x 1   </a:t>
            </a:r>
          </a:p>
        </p:txBody>
      </p:sp>
    </p:spTree>
    <p:extLst>
      <p:ext uri="{BB962C8B-B14F-4D97-AF65-F5344CB8AC3E}">
        <p14:creationId xmlns:p14="http://schemas.microsoft.com/office/powerpoint/2010/main" val="2641724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7978" y="146684"/>
            <a:ext cx="8308249" cy="656878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297680" y="3958046"/>
            <a:ext cx="41801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No </a:t>
            </a:r>
            <a:r>
              <a:rPr lang="en-GB" sz="3200" dirty="0">
                <a:solidFill>
                  <a:srgbClr val="FF0000"/>
                </a:solidFill>
              </a:rPr>
              <a:t>b</a:t>
            </a:r>
            <a:r>
              <a:rPr lang="en-GB" sz="3200" dirty="0" smtClean="0">
                <a:solidFill>
                  <a:srgbClr val="FF0000"/>
                </a:solidFill>
              </a:rPr>
              <a:t>rackets needed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69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7"/>
          <p:cNvSpPr txBox="1">
            <a:spLocks noChangeArrowheads="1"/>
          </p:cNvSpPr>
          <p:nvPr/>
        </p:nvSpPr>
        <p:spPr bwMode="auto">
          <a:xfrm>
            <a:off x="0" y="0"/>
            <a:ext cx="12192000" cy="5715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GB" sz="3500" kern="0" dirty="0" smtClean="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Fill in the blanks to make correct</a:t>
            </a:r>
            <a:endParaRPr lang="en-GB" sz="3500" kern="0" dirty="0">
              <a:solidFill>
                <a:schemeClr val="tx2"/>
              </a:solidFill>
              <a:latin typeface="Comic Sans MS" panose="030F0702030302020204" pitchFamily="66" charset="0"/>
              <a:ea typeface="+mj-ea"/>
              <a:cs typeface="+mj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9085" y="2266723"/>
            <a:ext cx="8350456" cy="2131106"/>
          </a:xfrm>
          <a:prstGeom prst="rect">
            <a:avLst/>
          </a:prstGeom>
        </p:spPr>
      </p:pic>
      <p:sp>
        <p:nvSpPr>
          <p:cNvPr id="6" name="Rectangle 27"/>
          <p:cNvSpPr txBox="1">
            <a:spLocks noChangeArrowheads="1"/>
          </p:cNvSpPr>
          <p:nvPr/>
        </p:nvSpPr>
        <p:spPr bwMode="auto">
          <a:xfrm>
            <a:off x="0" y="-23394"/>
            <a:ext cx="12192000" cy="57150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GB" sz="3500" kern="0" dirty="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Solution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07656" y="2374375"/>
            <a:ext cx="78667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olidFill>
                  <a:srgbClr val="FF0000"/>
                </a:solidFill>
              </a:rPr>
              <a:t>x      -</a:t>
            </a:r>
            <a:endParaRPr lang="en-GB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324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6032" y="1790475"/>
            <a:ext cx="8919936" cy="2229984"/>
          </a:xfrm>
          <a:prstGeom prst="rect">
            <a:avLst/>
          </a:prstGeom>
        </p:spPr>
      </p:pic>
      <p:sp>
        <p:nvSpPr>
          <p:cNvPr id="5" name="Rectangle 27"/>
          <p:cNvSpPr txBox="1">
            <a:spLocks noChangeArrowheads="1"/>
          </p:cNvSpPr>
          <p:nvPr/>
        </p:nvSpPr>
        <p:spPr bwMode="auto">
          <a:xfrm>
            <a:off x="0" y="0"/>
            <a:ext cx="12192000" cy="5715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GB" sz="3500" kern="0" dirty="0" smtClean="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Fill in the blanks to make correct</a:t>
            </a:r>
            <a:endParaRPr lang="en-GB" sz="3500" kern="0" dirty="0">
              <a:solidFill>
                <a:schemeClr val="tx2"/>
              </a:solidFill>
              <a:latin typeface="Comic Sans MS" panose="030F0702030302020204" pitchFamily="66" charset="0"/>
              <a:ea typeface="+mj-ea"/>
              <a:cs typeface="+mj-cs"/>
            </a:endParaRPr>
          </a:p>
        </p:txBody>
      </p:sp>
      <p:sp>
        <p:nvSpPr>
          <p:cNvPr id="6" name="Rectangle 27"/>
          <p:cNvSpPr txBox="1">
            <a:spLocks noChangeArrowheads="1"/>
          </p:cNvSpPr>
          <p:nvPr/>
        </p:nvSpPr>
        <p:spPr bwMode="auto">
          <a:xfrm>
            <a:off x="0" y="-23394"/>
            <a:ext cx="12192000" cy="57150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GB" sz="3500" kern="0" dirty="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Solution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26971" y="2243747"/>
            <a:ext cx="10305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olidFill>
                  <a:srgbClr val="FF0000"/>
                </a:solidFill>
              </a:rPr>
              <a:t>÷</a:t>
            </a:r>
            <a:endParaRPr lang="en-GB" sz="80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12971" y="2243747"/>
            <a:ext cx="10305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olidFill>
                  <a:srgbClr val="FF0000"/>
                </a:solidFill>
              </a:rPr>
              <a:t>÷</a:t>
            </a:r>
            <a:endParaRPr lang="en-GB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846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7"/>
          <p:cNvSpPr txBox="1">
            <a:spLocks noChangeArrowheads="1"/>
          </p:cNvSpPr>
          <p:nvPr/>
        </p:nvSpPr>
        <p:spPr bwMode="auto">
          <a:xfrm>
            <a:off x="0" y="0"/>
            <a:ext cx="12192000" cy="5715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GB" sz="3500" kern="0" dirty="0" smtClean="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Fill in the blanks to make correct</a:t>
            </a:r>
            <a:endParaRPr lang="en-GB" sz="3500" kern="0" dirty="0">
              <a:solidFill>
                <a:schemeClr val="tx2"/>
              </a:solidFill>
              <a:latin typeface="Comic Sans MS" panose="030F0702030302020204" pitchFamily="66" charset="0"/>
              <a:ea typeface="+mj-ea"/>
              <a:cs typeface="+mj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678" y="2168977"/>
            <a:ext cx="8304487" cy="1590221"/>
          </a:xfrm>
          <a:prstGeom prst="rect">
            <a:avLst/>
          </a:prstGeom>
        </p:spPr>
      </p:pic>
      <p:sp>
        <p:nvSpPr>
          <p:cNvPr id="6" name="Rectangle 27"/>
          <p:cNvSpPr txBox="1">
            <a:spLocks noChangeArrowheads="1"/>
          </p:cNvSpPr>
          <p:nvPr/>
        </p:nvSpPr>
        <p:spPr bwMode="auto">
          <a:xfrm>
            <a:off x="0" y="-23394"/>
            <a:ext cx="12192000" cy="57150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GB" sz="3500" kern="0" dirty="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Solution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02856" y="2168977"/>
            <a:ext cx="78667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olidFill>
                  <a:srgbClr val="FF0000"/>
                </a:solidFill>
              </a:rPr>
              <a:t>x      ÷</a:t>
            </a:r>
            <a:endParaRPr lang="en-GB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887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 bwMode="auto">
          <a:xfrm>
            <a:off x="6124576" y="3833814"/>
            <a:ext cx="4151313" cy="258603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1773239" y="3819525"/>
            <a:ext cx="4162425" cy="2586038"/>
          </a:xfrm>
          <a:prstGeom prst="rect">
            <a:avLst/>
          </a:prstGeom>
          <a:solidFill>
            <a:srgbClr val="66FF66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>
              <a:solidFill>
                <a:srgbClr val="7030A0"/>
              </a:solidFill>
            </a:endParaRPr>
          </a:p>
        </p:txBody>
      </p:sp>
      <p:sp>
        <p:nvSpPr>
          <p:cNvPr id="20" name="Rectangle 27"/>
          <p:cNvSpPr txBox="1">
            <a:spLocks noChangeArrowheads="1"/>
          </p:cNvSpPr>
          <p:nvPr/>
        </p:nvSpPr>
        <p:spPr bwMode="auto">
          <a:xfrm>
            <a:off x="0" y="0"/>
            <a:ext cx="12192000" cy="5715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GB" sz="3500" kern="0" dirty="0" smtClean="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Which is correct?</a:t>
            </a:r>
            <a:endParaRPr lang="en-GB" sz="3500" kern="0" dirty="0">
              <a:solidFill>
                <a:schemeClr val="tx2"/>
              </a:solidFill>
              <a:latin typeface="Comic Sans MS" panose="030F0702030302020204" pitchFamily="66" charset="0"/>
              <a:ea typeface="+mj-ea"/>
              <a:cs typeface="+mj-cs"/>
            </a:endParaRPr>
          </a:p>
        </p:txBody>
      </p:sp>
      <p:sp>
        <p:nvSpPr>
          <p:cNvPr id="12293" name="TextBox 20"/>
          <p:cNvSpPr txBox="1">
            <a:spLocks noChangeArrowheads="1"/>
          </p:cNvSpPr>
          <p:nvPr/>
        </p:nvSpPr>
        <p:spPr bwMode="auto">
          <a:xfrm>
            <a:off x="1276351" y="3875089"/>
            <a:ext cx="5091113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0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12294" name="TextBox 21"/>
          <p:cNvSpPr txBox="1">
            <a:spLocks noChangeArrowheads="1"/>
          </p:cNvSpPr>
          <p:nvPr/>
        </p:nvSpPr>
        <p:spPr bwMode="auto">
          <a:xfrm>
            <a:off x="5935664" y="3862388"/>
            <a:ext cx="44958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500" dirty="0" smtClean="0">
                <a:solidFill>
                  <a:srgbClr val="FF0000"/>
                </a:solidFill>
              </a:rPr>
              <a:t>9</a:t>
            </a:r>
            <a:endParaRPr lang="en-GB" altLang="en-US" sz="4500" dirty="0">
              <a:solidFill>
                <a:srgbClr val="FF0000"/>
              </a:solidFill>
            </a:endParaRPr>
          </a:p>
        </p:txBody>
      </p:sp>
      <p:sp>
        <p:nvSpPr>
          <p:cNvPr id="12295" name="TextBox 22"/>
          <p:cNvSpPr txBox="1">
            <a:spLocks noChangeArrowheads="1"/>
          </p:cNvSpPr>
          <p:nvPr/>
        </p:nvSpPr>
        <p:spPr bwMode="auto">
          <a:xfrm>
            <a:off x="2535238" y="4929189"/>
            <a:ext cx="272891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500">
                <a:solidFill>
                  <a:srgbClr val="7030A0"/>
                </a:solidFill>
              </a:rPr>
              <a:t>LEFT HAND</a:t>
            </a:r>
          </a:p>
        </p:txBody>
      </p:sp>
      <p:sp>
        <p:nvSpPr>
          <p:cNvPr id="12296" name="TextBox 23"/>
          <p:cNvSpPr txBox="1">
            <a:spLocks noChangeArrowheads="1"/>
          </p:cNvSpPr>
          <p:nvPr/>
        </p:nvSpPr>
        <p:spPr bwMode="auto">
          <a:xfrm>
            <a:off x="6883401" y="4929188"/>
            <a:ext cx="2728913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500">
                <a:solidFill>
                  <a:srgbClr val="FF0000"/>
                </a:solidFill>
              </a:rPr>
              <a:t>RIGHT HAND</a:t>
            </a:r>
          </a:p>
        </p:txBody>
      </p:sp>
      <p:sp>
        <p:nvSpPr>
          <p:cNvPr id="26" name="Rectangle 27"/>
          <p:cNvSpPr txBox="1">
            <a:spLocks noChangeArrowheads="1"/>
          </p:cNvSpPr>
          <p:nvPr/>
        </p:nvSpPr>
        <p:spPr bwMode="auto">
          <a:xfrm>
            <a:off x="0" y="571500"/>
            <a:ext cx="12192000" cy="57150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GB" sz="3500" kern="0" dirty="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Solution</a:t>
            </a:r>
          </a:p>
        </p:txBody>
      </p:sp>
      <p:sp>
        <p:nvSpPr>
          <p:cNvPr id="4" name="5-Point Star 3"/>
          <p:cNvSpPr/>
          <p:nvPr/>
        </p:nvSpPr>
        <p:spPr bwMode="auto">
          <a:xfrm>
            <a:off x="9002715" y="5126832"/>
            <a:ext cx="1604962" cy="1400175"/>
          </a:xfrm>
          <a:prstGeom prst="star5">
            <a:avLst/>
          </a:prstGeom>
          <a:solidFill>
            <a:srgbClr val="FF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232681" y="1704301"/>
            <a:ext cx="12714514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75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6 - 1 + 4 </a:t>
            </a:r>
            <a:endParaRPr lang="en-GB" sz="75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00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 bwMode="auto">
          <a:xfrm>
            <a:off x="6124576" y="3833814"/>
            <a:ext cx="4151313" cy="258603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1773239" y="3819525"/>
            <a:ext cx="4162425" cy="2586038"/>
          </a:xfrm>
          <a:prstGeom prst="rect">
            <a:avLst/>
          </a:prstGeom>
          <a:solidFill>
            <a:srgbClr val="66FF66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>
              <a:solidFill>
                <a:srgbClr val="7030A0"/>
              </a:solidFill>
            </a:endParaRPr>
          </a:p>
        </p:txBody>
      </p:sp>
      <p:sp>
        <p:nvSpPr>
          <p:cNvPr id="20" name="Rectangle 27"/>
          <p:cNvSpPr txBox="1">
            <a:spLocks noChangeArrowheads="1"/>
          </p:cNvSpPr>
          <p:nvPr/>
        </p:nvSpPr>
        <p:spPr bwMode="auto">
          <a:xfrm>
            <a:off x="0" y="0"/>
            <a:ext cx="12192000" cy="5715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GB" sz="3500" kern="0" dirty="0" smtClean="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Is Jimmy Correct?</a:t>
            </a:r>
            <a:endParaRPr lang="en-GB" sz="3500" kern="0" dirty="0">
              <a:solidFill>
                <a:schemeClr val="tx2"/>
              </a:solidFill>
              <a:latin typeface="Comic Sans MS" panose="030F0702030302020204" pitchFamily="66" charset="0"/>
              <a:ea typeface="+mj-ea"/>
              <a:cs typeface="+mj-cs"/>
            </a:endParaRPr>
          </a:p>
        </p:txBody>
      </p:sp>
      <p:sp>
        <p:nvSpPr>
          <p:cNvPr id="12293" name="TextBox 20"/>
          <p:cNvSpPr txBox="1">
            <a:spLocks noChangeArrowheads="1"/>
          </p:cNvSpPr>
          <p:nvPr/>
        </p:nvSpPr>
        <p:spPr bwMode="auto">
          <a:xfrm>
            <a:off x="1276351" y="3875089"/>
            <a:ext cx="5091113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0" dirty="0" smtClean="0">
                <a:solidFill>
                  <a:srgbClr val="7030A0"/>
                </a:solidFill>
              </a:rPr>
              <a:t>TRUE</a:t>
            </a:r>
            <a:endParaRPr lang="en-GB" altLang="en-US" sz="5000" dirty="0">
              <a:solidFill>
                <a:srgbClr val="7030A0"/>
              </a:solidFill>
            </a:endParaRPr>
          </a:p>
        </p:txBody>
      </p:sp>
      <p:sp>
        <p:nvSpPr>
          <p:cNvPr id="12294" name="TextBox 21"/>
          <p:cNvSpPr txBox="1">
            <a:spLocks noChangeArrowheads="1"/>
          </p:cNvSpPr>
          <p:nvPr/>
        </p:nvSpPr>
        <p:spPr bwMode="auto">
          <a:xfrm>
            <a:off x="5935664" y="3862388"/>
            <a:ext cx="44958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500" dirty="0" smtClean="0">
                <a:solidFill>
                  <a:srgbClr val="FF0000"/>
                </a:solidFill>
              </a:rPr>
              <a:t>FALSE</a:t>
            </a:r>
            <a:endParaRPr lang="en-GB" altLang="en-US" sz="4500" dirty="0">
              <a:solidFill>
                <a:srgbClr val="FF0000"/>
              </a:solidFill>
            </a:endParaRPr>
          </a:p>
        </p:txBody>
      </p:sp>
      <p:sp>
        <p:nvSpPr>
          <p:cNvPr id="12295" name="TextBox 22"/>
          <p:cNvSpPr txBox="1">
            <a:spLocks noChangeArrowheads="1"/>
          </p:cNvSpPr>
          <p:nvPr/>
        </p:nvSpPr>
        <p:spPr bwMode="auto">
          <a:xfrm>
            <a:off x="2535238" y="4929189"/>
            <a:ext cx="272891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500">
                <a:solidFill>
                  <a:srgbClr val="7030A0"/>
                </a:solidFill>
              </a:rPr>
              <a:t>LEFT HAND</a:t>
            </a:r>
          </a:p>
        </p:txBody>
      </p:sp>
      <p:sp>
        <p:nvSpPr>
          <p:cNvPr id="12296" name="TextBox 23"/>
          <p:cNvSpPr txBox="1">
            <a:spLocks noChangeArrowheads="1"/>
          </p:cNvSpPr>
          <p:nvPr/>
        </p:nvSpPr>
        <p:spPr bwMode="auto">
          <a:xfrm>
            <a:off x="6883401" y="4929188"/>
            <a:ext cx="2728913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500">
                <a:solidFill>
                  <a:srgbClr val="FF0000"/>
                </a:solidFill>
              </a:rPr>
              <a:t>RIGHT HAND</a:t>
            </a:r>
          </a:p>
        </p:txBody>
      </p:sp>
      <p:sp>
        <p:nvSpPr>
          <p:cNvPr id="26" name="Rectangle 27"/>
          <p:cNvSpPr txBox="1">
            <a:spLocks noChangeArrowheads="1"/>
          </p:cNvSpPr>
          <p:nvPr/>
        </p:nvSpPr>
        <p:spPr bwMode="auto">
          <a:xfrm>
            <a:off x="0" y="1474"/>
            <a:ext cx="12192000" cy="57150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GB" sz="3500" kern="0" dirty="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Solution</a:t>
            </a:r>
          </a:p>
        </p:txBody>
      </p:sp>
      <p:sp>
        <p:nvSpPr>
          <p:cNvPr id="4" name="5-Point Star 3"/>
          <p:cNvSpPr/>
          <p:nvPr/>
        </p:nvSpPr>
        <p:spPr bwMode="auto">
          <a:xfrm>
            <a:off x="1109664" y="5112544"/>
            <a:ext cx="1604962" cy="1400175"/>
          </a:xfrm>
          <a:prstGeom prst="star5">
            <a:avLst/>
          </a:prstGeom>
          <a:solidFill>
            <a:srgbClr val="FF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3468" y="855277"/>
            <a:ext cx="9204392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5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sum below can be done in any order:</a:t>
            </a:r>
          </a:p>
          <a:p>
            <a:pPr algn="ctr">
              <a:defRPr/>
            </a:pPr>
            <a:r>
              <a:rPr lang="en-GB" sz="5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6 x 4 ÷ 2 </a:t>
            </a:r>
          </a:p>
          <a:p>
            <a:pPr algn="ctr">
              <a:defRPr/>
            </a:pPr>
            <a:endParaRPr lang="en-GB" sz="5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003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 bwMode="auto">
          <a:xfrm>
            <a:off x="6124576" y="3833814"/>
            <a:ext cx="4151313" cy="258603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1773239" y="3819525"/>
            <a:ext cx="4162425" cy="2586038"/>
          </a:xfrm>
          <a:prstGeom prst="rect">
            <a:avLst/>
          </a:prstGeom>
          <a:solidFill>
            <a:srgbClr val="66FF66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>
              <a:solidFill>
                <a:srgbClr val="7030A0"/>
              </a:solidFill>
            </a:endParaRPr>
          </a:p>
        </p:txBody>
      </p:sp>
      <p:sp>
        <p:nvSpPr>
          <p:cNvPr id="20" name="Rectangle 27"/>
          <p:cNvSpPr txBox="1">
            <a:spLocks noChangeArrowheads="1"/>
          </p:cNvSpPr>
          <p:nvPr/>
        </p:nvSpPr>
        <p:spPr bwMode="auto">
          <a:xfrm>
            <a:off x="0" y="0"/>
            <a:ext cx="12192000" cy="5715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GB" sz="3500" kern="0" dirty="0" smtClean="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Is Jimmy Correct?</a:t>
            </a:r>
            <a:endParaRPr lang="en-GB" sz="3500" kern="0" dirty="0">
              <a:solidFill>
                <a:schemeClr val="tx2"/>
              </a:solidFill>
              <a:latin typeface="Comic Sans MS" panose="030F0702030302020204" pitchFamily="66" charset="0"/>
              <a:ea typeface="+mj-ea"/>
              <a:cs typeface="+mj-cs"/>
            </a:endParaRPr>
          </a:p>
        </p:txBody>
      </p:sp>
      <p:sp>
        <p:nvSpPr>
          <p:cNvPr id="12293" name="TextBox 20"/>
          <p:cNvSpPr txBox="1">
            <a:spLocks noChangeArrowheads="1"/>
          </p:cNvSpPr>
          <p:nvPr/>
        </p:nvSpPr>
        <p:spPr bwMode="auto">
          <a:xfrm>
            <a:off x="1276351" y="3875089"/>
            <a:ext cx="5091113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0" dirty="0" smtClean="0">
                <a:solidFill>
                  <a:srgbClr val="7030A0"/>
                </a:solidFill>
              </a:rPr>
              <a:t>TRUE</a:t>
            </a:r>
            <a:endParaRPr lang="en-GB" altLang="en-US" sz="5000" dirty="0">
              <a:solidFill>
                <a:srgbClr val="7030A0"/>
              </a:solidFill>
            </a:endParaRPr>
          </a:p>
        </p:txBody>
      </p:sp>
      <p:sp>
        <p:nvSpPr>
          <p:cNvPr id="12294" name="TextBox 21"/>
          <p:cNvSpPr txBox="1">
            <a:spLocks noChangeArrowheads="1"/>
          </p:cNvSpPr>
          <p:nvPr/>
        </p:nvSpPr>
        <p:spPr bwMode="auto">
          <a:xfrm>
            <a:off x="5935664" y="3862388"/>
            <a:ext cx="44958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500" dirty="0" smtClean="0">
                <a:solidFill>
                  <a:srgbClr val="FF0000"/>
                </a:solidFill>
              </a:rPr>
              <a:t>FALSE</a:t>
            </a:r>
            <a:endParaRPr lang="en-GB" altLang="en-US" sz="4500" dirty="0">
              <a:solidFill>
                <a:srgbClr val="FF0000"/>
              </a:solidFill>
            </a:endParaRPr>
          </a:p>
        </p:txBody>
      </p:sp>
      <p:sp>
        <p:nvSpPr>
          <p:cNvPr id="12295" name="TextBox 22"/>
          <p:cNvSpPr txBox="1">
            <a:spLocks noChangeArrowheads="1"/>
          </p:cNvSpPr>
          <p:nvPr/>
        </p:nvSpPr>
        <p:spPr bwMode="auto">
          <a:xfrm>
            <a:off x="2535238" y="4929189"/>
            <a:ext cx="272891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500">
                <a:solidFill>
                  <a:srgbClr val="7030A0"/>
                </a:solidFill>
              </a:rPr>
              <a:t>LEFT HAND</a:t>
            </a:r>
          </a:p>
        </p:txBody>
      </p:sp>
      <p:sp>
        <p:nvSpPr>
          <p:cNvPr id="12296" name="TextBox 23"/>
          <p:cNvSpPr txBox="1">
            <a:spLocks noChangeArrowheads="1"/>
          </p:cNvSpPr>
          <p:nvPr/>
        </p:nvSpPr>
        <p:spPr bwMode="auto">
          <a:xfrm>
            <a:off x="6883401" y="4929188"/>
            <a:ext cx="2728913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500">
                <a:solidFill>
                  <a:srgbClr val="FF0000"/>
                </a:solidFill>
              </a:rPr>
              <a:t>RIGHT HAND</a:t>
            </a:r>
          </a:p>
        </p:txBody>
      </p:sp>
      <p:sp>
        <p:nvSpPr>
          <p:cNvPr id="26" name="Rectangle 27"/>
          <p:cNvSpPr txBox="1">
            <a:spLocks noChangeArrowheads="1"/>
          </p:cNvSpPr>
          <p:nvPr/>
        </p:nvSpPr>
        <p:spPr bwMode="auto">
          <a:xfrm>
            <a:off x="0" y="1474"/>
            <a:ext cx="12192000" cy="57150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GB" sz="3500" kern="0" dirty="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Solution</a:t>
            </a:r>
          </a:p>
        </p:txBody>
      </p:sp>
      <p:sp>
        <p:nvSpPr>
          <p:cNvPr id="4" name="5-Point Star 3"/>
          <p:cNvSpPr/>
          <p:nvPr/>
        </p:nvSpPr>
        <p:spPr bwMode="auto">
          <a:xfrm>
            <a:off x="8859839" y="4735514"/>
            <a:ext cx="1604962" cy="1400175"/>
          </a:xfrm>
          <a:prstGeom prst="star5">
            <a:avLst/>
          </a:prstGeom>
          <a:solidFill>
            <a:srgbClr val="FF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3468" y="855277"/>
            <a:ext cx="9204392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5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sum below can be done in any order:</a:t>
            </a:r>
          </a:p>
          <a:p>
            <a:pPr algn="ctr">
              <a:defRPr/>
            </a:pPr>
            <a:r>
              <a:rPr lang="en-GB" sz="5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6 ÷ 3 x 2</a:t>
            </a:r>
          </a:p>
          <a:p>
            <a:pPr algn="ctr">
              <a:defRPr/>
            </a:pPr>
            <a:endParaRPr lang="en-GB" sz="5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505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 bwMode="auto">
          <a:xfrm>
            <a:off x="7885112" y="4088131"/>
            <a:ext cx="4151313" cy="258603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3533775" y="4073842"/>
            <a:ext cx="4162425" cy="2586038"/>
          </a:xfrm>
          <a:prstGeom prst="rect">
            <a:avLst/>
          </a:prstGeom>
          <a:solidFill>
            <a:srgbClr val="66FF66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>
              <a:solidFill>
                <a:srgbClr val="7030A0"/>
              </a:solidFill>
            </a:endParaRPr>
          </a:p>
        </p:txBody>
      </p:sp>
      <p:sp>
        <p:nvSpPr>
          <p:cNvPr id="20" name="Rectangle 27"/>
          <p:cNvSpPr txBox="1">
            <a:spLocks noChangeArrowheads="1"/>
          </p:cNvSpPr>
          <p:nvPr/>
        </p:nvSpPr>
        <p:spPr bwMode="auto">
          <a:xfrm>
            <a:off x="0" y="0"/>
            <a:ext cx="12192000" cy="5715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GB" sz="3500" kern="0" dirty="0" smtClean="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Is Jimmy Correct?</a:t>
            </a:r>
            <a:endParaRPr lang="en-GB" sz="3500" kern="0" dirty="0">
              <a:solidFill>
                <a:schemeClr val="tx2"/>
              </a:solidFill>
              <a:latin typeface="Comic Sans MS" panose="030F0702030302020204" pitchFamily="66" charset="0"/>
              <a:ea typeface="+mj-ea"/>
              <a:cs typeface="+mj-cs"/>
            </a:endParaRPr>
          </a:p>
        </p:txBody>
      </p:sp>
      <p:sp>
        <p:nvSpPr>
          <p:cNvPr id="12293" name="TextBox 20"/>
          <p:cNvSpPr txBox="1">
            <a:spLocks noChangeArrowheads="1"/>
          </p:cNvSpPr>
          <p:nvPr/>
        </p:nvSpPr>
        <p:spPr bwMode="auto">
          <a:xfrm>
            <a:off x="3036887" y="4129406"/>
            <a:ext cx="5091113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0" dirty="0" smtClean="0">
                <a:solidFill>
                  <a:srgbClr val="7030A0"/>
                </a:solidFill>
              </a:rPr>
              <a:t>TRUE</a:t>
            </a:r>
            <a:endParaRPr lang="en-GB" altLang="en-US" sz="5000" dirty="0">
              <a:solidFill>
                <a:srgbClr val="7030A0"/>
              </a:solidFill>
            </a:endParaRPr>
          </a:p>
        </p:txBody>
      </p:sp>
      <p:sp>
        <p:nvSpPr>
          <p:cNvPr id="12294" name="TextBox 21"/>
          <p:cNvSpPr txBox="1">
            <a:spLocks noChangeArrowheads="1"/>
          </p:cNvSpPr>
          <p:nvPr/>
        </p:nvSpPr>
        <p:spPr bwMode="auto">
          <a:xfrm>
            <a:off x="7696200" y="4116705"/>
            <a:ext cx="44958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500" dirty="0" smtClean="0">
                <a:solidFill>
                  <a:srgbClr val="FF0000"/>
                </a:solidFill>
              </a:rPr>
              <a:t>FALSE</a:t>
            </a:r>
            <a:endParaRPr lang="en-GB" altLang="en-US" sz="4500" dirty="0">
              <a:solidFill>
                <a:srgbClr val="FF0000"/>
              </a:solidFill>
            </a:endParaRPr>
          </a:p>
        </p:txBody>
      </p:sp>
      <p:sp>
        <p:nvSpPr>
          <p:cNvPr id="12295" name="TextBox 22"/>
          <p:cNvSpPr txBox="1">
            <a:spLocks noChangeArrowheads="1"/>
          </p:cNvSpPr>
          <p:nvPr/>
        </p:nvSpPr>
        <p:spPr bwMode="auto">
          <a:xfrm>
            <a:off x="4295774" y="5183506"/>
            <a:ext cx="272891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500">
                <a:solidFill>
                  <a:srgbClr val="7030A0"/>
                </a:solidFill>
              </a:rPr>
              <a:t>LEFT HAND</a:t>
            </a:r>
          </a:p>
        </p:txBody>
      </p:sp>
      <p:sp>
        <p:nvSpPr>
          <p:cNvPr id="12296" name="TextBox 23"/>
          <p:cNvSpPr txBox="1">
            <a:spLocks noChangeArrowheads="1"/>
          </p:cNvSpPr>
          <p:nvPr/>
        </p:nvSpPr>
        <p:spPr bwMode="auto">
          <a:xfrm>
            <a:off x="8643937" y="5183505"/>
            <a:ext cx="2728913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500">
                <a:solidFill>
                  <a:srgbClr val="FF0000"/>
                </a:solidFill>
              </a:rPr>
              <a:t>RIGHT HAND</a:t>
            </a:r>
          </a:p>
        </p:txBody>
      </p:sp>
      <p:sp>
        <p:nvSpPr>
          <p:cNvPr id="26" name="Rectangle 27"/>
          <p:cNvSpPr txBox="1">
            <a:spLocks noChangeArrowheads="1"/>
          </p:cNvSpPr>
          <p:nvPr/>
        </p:nvSpPr>
        <p:spPr bwMode="auto">
          <a:xfrm>
            <a:off x="0" y="571500"/>
            <a:ext cx="12192000" cy="57150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GB" sz="3500" kern="0" dirty="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Solution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09" y="571500"/>
            <a:ext cx="3155951" cy="610266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36023" y="1476103"/>
            <a:ext cx="2324645" cy="9013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836023" y="1476103"/>
            <a:ext cx="156754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-5</a:t>
            </a:r>
            <a:r>
              <a:rPr lang="en-GB" sz="2500" baseline="3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endParaRPr lang="en-GB" sz="25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432909" y="1982303"/>
            <a:ext cx="156754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-25</a:t>
            </a:r>
            <a:endParaRPr lang="en-GB" sz="25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27862" y="1555266"/>
            <a:ext cx="76678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Calculators don’t know how to square negative numbers?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7" name="5-Point Star 16"/>
          <p:cNvSpPr/>
          <p:nvPr/>
        </p:nvSpPr>
        <p:spPr bwMode="auto">
          <a:xfrm>
            <a:off x="9205912" y="5183505"/>
            <a:ext cx="1604962" cy="1400175"/>
          </a:xfrm>
          <a:prstGeom prst="star5">
            <a:avLst/>
          </a:prstGeom>
          <a:solidFill>
            <a:srgbClr val="FF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395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2351584" y="1196753"/>
            <a:ext cx="3240360" cy="1841723"/>
          </a:xfrm>
          <a:prstGeom prst="rect">
            <a:avLst/>
          </a:prstGeom>
          <a:solidFill>
            <a:srgbClr val="66FF66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0" name="Rectangle 27"/>
          <p:cNvSpPr txBox="1">
            <a:spLocks noChangeArrowheads="1"/>
          </p:cNvSpPr>
          <p:nvPr/>
        </p:nvSpPr>
        <p:spPr bwMode="auto">
          <a:xfrm>
            <a:off x="0" y="-5912"/>
            <a:ext cx="12192000" cy="5715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GB" sz="3500" kern="0" dirty="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Which is the odd one out? Why?</a:t>
            </a:r>
          </a:p>
        </p:txBody>
      </p:sp>
      <p:sp>
        <p:nvSpPr>
          <p:cNvPr id="9222" name="TextBox 20"/>
          <p:cNvSpPr txBox="1">
            <a:spLocks noChangeArrowheads="1"/>
          </p:cNvSpPr>
          <p:nvPr/>
        </p:nvSpPr>
        <p:spPr bwMode="auto">
          <a:xfrm>
            <a:off x="1415481" y="1603918"/>
            <a:ext cx="5091113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(2 + 2 x 2)</a:t>
            </a:r>
            <a:r>
              <a:rPr lang="en-GB" altLang="en-US" sz="5000" baseline="300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2</a:t>
            </a:r>
            <a:endParaRPr lang="en-GB" altLang="en-US" sz="5000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6528048" y="1196753"/>
            <a:ext cx="3045123" cy="1841723"/>
          </a:xfrm>
          <a:prstGeom prst="rect">
            <a:avLst/>
          </a:prstGeom>
          <a:solidFill>
            <a:srgbClr val="66FF66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2351585" y="3953003"/>
            <a:ext cx="3240359" cy="1841723"/>
          </a:xfrm>
          <a:prstGeom prst="rect">
            <a:avLst/>
          </a:prstGeom>
          <a:solidFill>
            <a:srgbClr val="66FF66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6528048" y="3953003"/>
            <a:ext cx="3045123" cy="1841723"/>
          </a:xfrm>
          <a:prstGeom prst="rect">
            <a:avLst/>
          </a:prstGeom>
          <a:solidFill>
            <a:srgbClr val="66FF66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280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7" name="TextBox 20"/>
          <p:cNvSpPr txBox="1">
            <a:spLocks noChangeArrowheads="1"/>
          </p:cNvSpPr>
          <p:nvPr/>
        </p:nvSpPr>
        <p:spPr bwMode="auto">
          <a:xfrm>
            <a:off x="5505052" y="4478685"/>
            <a:ext cx="509111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4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-36</a:t>
            </a:r>
            <a:endParaRPr lang="en-GB" altLang="en-US" sz="5400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8" name="TextBox 20"/>
          <p:cNvSpPr txBox="1">
            <a:spLocks noChangeArrowheads="1"/>
          </p:cNvSpPr>
          <p:nvPr/>
        </p:nvSpPr>
        <p:spPr bwMode="auto">
          <a:xfrm>
            <a:off x="1415480" y="4510139"/>
            <a:ext cx="5091113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0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(-72 ÷ -2)</a:t>
            </a:r>
            <a:endParaRPr lang="en-GB" altLang="en-US" sz="5000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9" name="TextBox 20"/>
          <p:cNvSpPr txBox="1">
            <a:spLocks noChangeArrowheads="1"/>
          </p:cNvSpPr>
          <p:nvPr/>
        </p:nvSpPr>
        <p:spPr bwMode="auto">
          <a:xfrm>
            <a:off x="5505051" y="1761541"/>
            <a:ext cx="5091113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sz="50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(-6)</a:t>
            </a:r>
            <a:r>
              <a:rPr lang="en-GB" altLang="en-US" sz="5000" baseline="300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2</a:t>
            </a:r>
            <a:endParaRPr lang="en-GB" altLang="en-US" sz="5000" dirty="0">
              <a:solidFill>
                <a:srgbClr val="7030A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" name="Rectangle 27"/>
          <p:cNvSpPr txBox="1">
            <a:spLocks noChangeArrowheads="1"/>
          </p:cNvSpPr>
          <p:nvPr/>
        </p:nvSpPr>
        <p:spPr bwMode="auto">
          <a:xfrm>
            <a:off x="0" y="-23394"/>
            <a:ext cx="12192000" cy="57150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en-GB" sz="3500" kern="0" dirty="0">
                <a:solidFill>
                  <a:schemeClr val="tx2"/>
                </a:solidFill>
                <a:latin typeface="Comic Sans MS" panose="030F0702030302020204" pitchFamily="66" charset="0"/>
                <a:ea typeface="+mj-ea"/>
                <a:cs typeface="+mj-cs"/>
              </a:rPr>
              <a:t>Solution</a:t>
            </a:r>
          </a:p>
        </p:txBody>
      </p:sp>
      <p:sp>
        <p:nvSpPr>
          <p:cNvPr id="2" name="5-Point Star 1"/>
          <p:cNvSpPr/>
          <p:nvPr/>
        </p:nvSpPr>
        <p:spPr>
          <a:xfrm>
            <a:off x="7777464" y="3930305"/>
            <a:ext cx="2448271" cy="1944216"/>
          </a:xfrm>
          <a:prstGeom prst="star5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018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-304" t="20880" r="1298" b="6163"/>
          <a:stretch/>
        </p:blipFill>
        <p:spPr>
          <a:xfrm>
            <a:off x="1268232" y="212083"/>
            <a:ext cx="8377516" cy="40454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5816" y="4246022"/>
            <a:ext cx="3052483" cy="12809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3589" y="4301689"/>
            <a:ext cx="3214576" cy="13535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5816" y="5928340"/>
            <a:ext cx="6782349" cy="69562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268232" y="77146"/>
            <a:ext cx="8377516" cy="4180396"/>
          </a:xfrm>
          <a:prstGeom prst="rect">
            <a:avLst/>
          </a:prstGeom>
          <a:noFill/>
          <a:ln w="63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268232" y="4258740"/>
            <a:ext cx="8377516" cy="1396455"/>
          </a:xfrm>
          <a:prstGeom prst="rect">
            <a:avLst/>
          </a:prstGeom>
          <a:noFill/>
          <a:ln w="63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268232" y="5655195"/>
            <a:ext cx="8377516" cy="1202805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59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5816" y="4246022"/>
            <a:ext cx="3052483" cy="12809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3589" y="4289904"/>
            <a:ext cx="2958868" cy="12458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5816" y="5928340"/>
            <a:ext cx="6782349" cy="69562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268232" y="77146"/>
            <a:ext cx="8377516" cy="4180396"/>
          </a:xfrm>
          <a:prstGeom prst="rect">
            <a:avLst/>
          </a:prstGeom>
          <a:noFill/>
          <a:ln w="63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268232" y="4258740"/>
            <a:ext cx="8377516" cy="1396455"/>
          </a:xfrm>
          <a:prstGeom prst="rect">
            <a:avLst/>
          </a:prstGeom>
          <a:noFill/>
          <a:ln w="63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268232" y="5655195"/>
            <a:ext cx="8377516" cy="1202805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t="21097"/>
          <a:stretch/>
        </p:blipFill>
        <p:spPr>
          <a:xfrm>
            <a:off x="1578327" y="173881"/>
            <a:ext cx="7656900" cy="394391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03715" y="4385763"/>
            <a:ext cx="6244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0000"/>
                </a:solidFill>
              </a:rPr>
              <a:t>x    ÷                           ÷      x                           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42798" y="4940147"/>
            <a:ext cx="6244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+</a:t>
            </a:r>
            <a:r>
              <a:rPr lang="en-GB" sz="2800" dirty="0" smtClean="0">
                <a:solidFill>
                  <a:srgbClr val="FF0000"/>
                </a:solidFill>
              </a:rPr>
              <a:t>     x                         -      -                           </a:t>
            </a:r>
            <a:endParaRPr lang="en-GB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55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0514" y="862013"/>
            <a:ext cx="7079943" cy="462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968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8484" y="0"/>
            <a:ext cx="8733608" cy="660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64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909" y="0"/>
            <a:ext cx="9129440" cy="6874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474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3541</TotalTime>
  <Words>365</Words>
  <Application>Microsoft Office PowerPoint</Application>
  <PresentationFormat>Widescreen</PresentationFormat>
  <Paragraphs>138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Arial Rounded MT Bold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Cheltenham Bournside School</dc:creator>
  <cp:lastModifiedBy>Brockenhurst Local User</cp:lastModifiedBy>
  <cp:revision>26</cp:revision>
  <dcterms:created xsi:type="dcterms:W3CDTF">2017-10-09T15:28:22Z</dcterms:created>
  <dcterms:modified xsi:type="dcterms:W3CDTF">2020-04-23T07:43:34Z</dcterms:modified>
</cp:coreProperties>
</file>