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92" r:id="rId5"/>
    <p:sldId id="256" r:id="rId6"/>
    <p:sldId id="391" r:id="rId7"/>
    <p:sldId id="390" r:id="rId8"/>
    <p:sldId id="361" r:id="rId9"/>
    <p:sldId id="407" r:id="rId10"/>
    <p:sldId id="360" r:id="rId11"/>
    <p:sldId id="408" r:id="rId12"/>
    <p:sldId id="409" r:id="rId13"/>
    <p:sldId id="410" r:id="rId14"/>
    <p:sldId id="411" r:id="rId15"/>
    <p:sldId id="412" r:id="rId16"/>
    <p:sldId id="413" r:id="rId17"/>
    <p:sldId id="414" r:id="rId18"/>
    <p:sldId id="402" r:id="rId19"/>
    <p:sldId id="415" r:id="rId20"/>
    <p:sldId id="417" r:id="rId21"/>
    <p:sldId id="416" r:id="rId22"/>
    <p:sldId id="422" r:id="rId23"/>
    <p:sldId id="421" r:id="rId24"/>
    <p:sldId id="420"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D9FF"/>
    <a:srgbClr val="9900CC"/>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5C4031-2C01-4E13-B3AE-00B5F0FC388D}" v="365" dt="2019-05-22T16:56:42.254"/>
    <p1510:client id="{81087B75-10D0-4810-8B4F-9587A32A4F47}" v="23" dt="2019-05-23T14:06:23.8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44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Worthington" userId="3602fdab-493b-4fe0-87da-353562330a36" providerId="ADAL" clId="{81087B75-10D0-4810-8B4F-9587A32A4F47}"/>
    <pc:docChg chg="custSel modSld">
      <pc:chgData name="Victoria Worthington" userId="3602fdab-493b-4fe0-87da-353562330a36" providerId="ADAL" clId="{81087B75-10D0-4810-8B4F-9587A32A4F47}" dt="2019-05-23T14:06:23.883" v="198"/>
      <pc:docMkLst>
        <pc:docMk/>
      </pc:docMkLst>
      <pc:sldChg chg="modSp">
        <pc:chgData name="Victoria Worthington" userId="3602fdab-493b-4fe0-87da-353562330a36" providerId="ADAL" clId="{81087B75-10D0-4810-8B4F-9587A32A4F47}" dt="2019-05-23T13:58:06.395" v="24" actId="20577"/>
        <pc:sldMkLst>
          <pc:docMk/>
          <pc:sldMk cId="2637481266" sldId="256"/>
        </pc:sldMkLst>
        <pc:spChg chg="mod">
          <ac:chgData name="Victoria Worthington" userId="3602fdab-493b-4fe0-87da-353562330a36" providerId="ADAL" clId="{81087B75-10D0-4810-8B4F-9587A32A4F47}" dt="2019-05-23T13:58:06.395" v="24" actId="20577"/>
          <ac:spMkLst>
            <pc:docMk/>
            <pc:sldMk cId="2637481266" sldId="256"/>
            <ac:spMk id="19" creationId="{5252A847-DE45-4FA3-A1F8-EEBEB845FF8E}"/>
          </ac:spMkLst>
        </pc:spChg>
      </pc:sldChg>
      <pc:sldChg chg="modSp">
        <pc:chgData name="Victoria Worthington" userId="3602fdab-493b-4fe0-87da-353562330a36" providerId="ADAL" clId="{81087B75-10D0-4810-8B4F-9587A32A4F47}" dt="2019-05-23T14:04:26.196" v="164" actId="6549"/>
        <pc:sldMkLst>
          <pc:docMk/>
          <pc:sldMk cId="36917022" sldId="360"/>
        </pc:sldMkLst>
        <pc:spChg chg="mod">
          <ac:chgData name="Victoria Worthington" userId="3602fdab-493b-4fe0-87da-353562330a36" providerId="ADAL" clId="{81087B75-10D0-4810-8B4F-9587A32A4F47}" dt="2019-05-23T14:04:26.196" v="164" actId="6549"/>
          <ac:spMkLst>
            <pc:docMk/>
            <pc:sldMk cId="36917022" sldId="360"/>
            <ac:spMk id="6" creationId="{ECC4F705-B382-439E-8C50-5EEEB340AEE4}"/>
          </ac:spMkLst>
        </pc:spChg>
      </pc:sldChg>
      <pc:sldChg chg="modSp">
        <pc:chgData name="Victoria Worthington" userId="3602fdab-493b-4fe0-87da-353562330a36" providerId="ADAL" clId="{81087B75-10D0-4810-8B4F-9587A32A4F47}" dt="2019-05-23T13:58:16.901" v="26" actId="20577"/>
        <pc:sldMkLst>
          <pc:docMk/>
          <pc:sldMk cId="3401100034" sldId="390"/>
        </pc:sldMkLst>
        <pc:spChg chg="mod">
          <ac:chgData name="Victoria Worthington" userId="3602fdab-493b-4fe0-87da-353562330a36" providerId="ADAL" clId="{81087B75-10D0-4810-8B4F-9587A32A4F47}" dt="2019-05-23T13:58:16.901" v="26" actId="20577"/>
          <ac:spMkLst>
            <pc:docMk/>
            <pc:sldMk cId="3401100034" sldId="390"/>
            <ac:spMk id="7" creationId="{C0CD6503-388C-4F9E-9FB0-9053D8579D01}"/>
          </ac:spMkLst>
        </pc:spChg>
      </pc:sldChg>
      <pc:sldChg chg="modSp">
        <pc:chgData name="Victoria Worthington" userId="3602fdab-493b-4fe0-87da-353562330a36" providerId="ADAL" clId="{81087B75-10D0-4810-8B4F-9587A32A4F47}" dt="2019-05-23T13:58:00.638" v="16" actId="255"/>
        <pc:sldMkLst>
          <pc:docMk/>
          <pc:sldMk cId="2075266808" sldId="391"/>
        </pc:sldMkLst>
        <pc:spChg chg="mod">
          <ac:chgData name="Victoria Worthington" userId="3602fdab-493b-4fe0-87da-353562330a36" providerId="ADAL" clId="{81087B75-10D0-4810-8B4F-9587A32A4F47}" dt="2019-05-23T13:58:00.638" v="16" actId="255"/>
          <ac:spMkLst>
            <pc:docMk/>
            <pc:sldMk cId="2075266808" sldId="391"/>
            <ac:spMk id="19" creationId="{5252A847-DE45-4FA3-A1F8-EEBEB845FF8E}"/>
          </ac:spMkLst>
        </pc:spChg>
      </pc:sldChg>
      <pc:sldChg chg="modSp">
        <pc:chgData name="Victoria Worthington" userId="3602fdab-493b-4fe0-87da-353562330a36" providerId="ADAL" clId="{81087B75-10D0-4810-8B4F-9587A32A4F47}" dt="2019-05-23T14:06:13.719" v="192" actId="20577"/>
        <pc:sldMkLst>
          <pc:docMk/>
          <pc:sldMk cId="1522433459" sldId="402"/>
        </pc:sldMkLst>
        <pc:spChg chg="mod">
          <ac:chgData name="Victoria Worthington" userId="3602fdab-493b-4fe0-87da-353562330a36" providerId="ADAL" clId="{81087B75-10D0-4810-8B4F-9587A32A4F47}" dt="2019-05-23T14:06:13.719" v="192" actId="20577"/>
          <ac:spMkLst>
            <pc:docMk/>
            <pc:sldMk cId="1522433459" sldId="402"/>
            <ac:spMk id="6" creationId="{5D50B021-2A75-4441-A516-738567FC85BA}"/>
          </ac:spMkLst>
        </pc:spChg>
      </pc:sldChg>
      <pc:sldChg chg="modSp">
        <pc:chgData name="Victoria Worthington" userId="3602fdab-493b-4fe0-87da-353562330a36" providerId="ADAL" clId="{81087B75-10D0-4810-8B4F-9587A32A4F47}" dt="2019-05-23T14:04:40.722" v="171" actId="20577"/>
        <pc:sldMkLst>
          <pc:docMk/>
          <pc:sldMk cId="4124082910" sldId="408"/>
        </pc:sldMkLst>
        <pc:spChg chg="mod">
          <ac:chgData name="Victoria Worthington" userId="3602fdab-493b-4fe0-87da-353562330a36" providerId="ADAL" clId="{81087B75-10D0-4810-8B4F-9587A32A4F47}" dt="2019-05-23T14:04:40.722" v="171" actId="20577"/>
          <ac:spMkLst>
            <pc:docMk/>
            <pc:sldMk cId="4124082910" sldId="408"/>
            <ac:spMk id="6" creationId="{ECC4F705-B382-439E-8C50-5EEEB340AEE4}"/>
          </ac:spMkLst>
        </pc:spChg>
        <pc:spChg chg="mod">
          <ac:chgData name="Victoria Worthington" userId="3602fdab-493b-4fe0-87da-353562330a36" providerId="ADAL" clId="{81087B75-10D0-4810-8B4F-9587A32A4F47}" dt="2019-05-23T13:59:50.566" v="69"/>
          <ac:spMkLst>
            <pc:docMk/>
            <pc:sldMk cId="4124082910" sldId="408"/>
            <ac:spMk id="19" creationId="{5252A847-DE45-4FA3-A1F8-EEBEB845FF8E}"/>
          </ac:spMkLst>
        </pc:spChg>
      </pc:sldChg>
      <pc:sldChg chg="addSp delSp modSp">
        <pc:chgData name="Victoria Worthington" userId="3602fdab-493b-4fe0-87da-353562330a36" providerId="ADAL" clId="{81087B75-10D0-4810-8B4F-9587A32A4F47}" dt="2019-05-23T14:04:34.757" v="166"/>
        <pc:sldMkLst>
          <pc:docMk/>
          <pc:sldMk cId="1230058788" sldId="409"/>
        </pc:sldMkLst>
        <pc:spChg chg="del">
          <ac:chgData name="Victoria Worthington" userId="3602fdab-493b-4fe0-87da-353562330a36" providerId="ADAL" clId="{81087B75-10D0-4810-8B4F-9587A32A4F47}" dt="2019-05-23T14:04:33.906" v="165" actId="478"/>
          <ac:spMkLst>
            <pc:docMk/>
            <pc:sldMk cId="1230058788" sldId="409"/>
            <ac:spMk id="6" creationId="{ECC4F705-B382-439E-8C50-5EEEB340AEE4}"/>
          </ac:spMkLst>
        </pc:spChg>
        <pc:spChg chg="add">
          <ac:chgData name="Victoria Worthington" userId="3602fdab-493b-4fe0-87da-353562330a36" providerId="ADAL" clId="{81087B75-10D0-4810-8B4F-9587A32A4F47}" dt="2019-05-23T14:04:34.757" v="166"/>
          <ac:spMkLst>
            <pc:docMk/>
            <pc:sldMk cId="1230058788" sldId="409"/>
            <ac:spMk id="7" creationId="{B52CA097-88D9-4F03-AE5F-446CC2C1DF6E}"/>
          </ac:spMkLst>
        </pc:spChg>
        <pc:spChg chg="mod">
          <ac:chgData name="Victoria Worthington" userId="3602fdab-493b-4fe0-87da-353562330a36" providerId="ADAL" clId="{81087B75-10D0-4810-8B4F-9587A32A4F47}" dt="2019-05-23T14:02:48.123" v="152" actId="20577"/>
          <ac:spMkLst>
            <pc:docMk/>
            <pc:sldMk cId="1230058788" sldId="409"/>
            <ac:spMk id="19" creationId="{5252A847-DE45-4FA3-A1F8-EEBEB845FF8E}"/>
          </ac:spMkLst>
        </pc:spChg>
      </pc:sldChg>
      <pc:sldChg chg="modSp">
        <pc:chgData name="Victoria Worthington" userId="3602fdab-493b-4fe0-87da-353562330a36" providerId="ADAL" clId="{81087B75-10D0-4810-8B4F-9587A32A4F47}" dt="2019-05-23T14:04:57.867" v="174" actId="6549"/>
        <pc:sldMkLst>
          <pc:docMk/>
          <pc:sldMk cId="3690750434" sldId="410"/>
        </pc:sldMkLst>
        <pc:spChg chg="mod">
          <ac:chgData name="Victoria Worthington" userId="3602fdab-493b-4fe0-87da-353562330a36" providerId="ADAL" clId="{81087B75-10D0-4810-8B4F-9587A32A4F47}" dt="2019-05-23T14:04:57.867" v="174" actId="6549"/>
          <ac:spMkLst>
            <pc:docMk/>
            <pc:sldMk cId="3690750434" sldId="410"/>
            <ac:spMk id="6" creationId="{ECC4F705-B382-439E-8C50-5EEEB340AEE4}"/>
          </ac:spMkLst>
        </pc:spChg>
        <pc:spChg chg="mod">
          <ac:chgData name="Victoria Worthington" userId="3602fdab-493b-4fe0-87da-353562330a36" providerId="ADAL" clId="{81087B75-10D0-4810-8B4F-9587A32A4F47}" dt="2019-05-23T14:02:54.475" v="153"/>
          <ac:spMkLst>
            <pc:docMk/>
            <pc:sldMk cId="3690750434" sldId="410"/>
            <ac:spMk id="19" creationId="{5252A847-DE45-4FA3-A1F8-EEBEB845FF8E}"/>
          </ac:spMkLst>
        </pc:spChg>
      </pc:sldChg>
      <pc:sldChg chg="addSp delSp modSp">
        <pc:chgData name="Victoria Worthington" userId="3602fdab-493b-4fe0-87da-353562330a36" providerId="ADAL" clId="{81087B75-10D0-4810-8B4F-9587A32A4F47}" dt="2019-05-23T14:05:01.241" v="176"/>
        <pc:sldMkLst>
          <pc:docMk/>
          <pc:sldMk cId="950266379" sldId="411"/>
        </pc:sldMkLst>
        <pc:spChg chg="del">
          <ac:chgData name="Victoria Worthington" userId="3602fdab-493b-4fe0-87da-353562330a36" providerId="ADAL" clId="{81087B75-10D0-4810-8B4F-9587A32A4F47}" dt="2019-05-23T14:05:00.441" v="175" actId="478"/>
          <ac:spMkLst>
            <pc:docMk/>
            <pc:sldMk cId="950266379" sldId="411"/>
            <ac:spMk id="6" creationId="{ECC4F705-B382-439E-8C50-5EEEB340AEE4}"/>
          </ac:spMkLst>
        </pc:spChg>
        <pc:spChg chg="add">
          <ac:chgData name="Victoria Worthington" userId="3602fdab-493b-4fe0-87da-353562330a36" providerId="ADAL" clId="{81087B75-10D0-4810-8B4F-9587A32A4F47}" dt="2019-05-23T14:05:01.241" v="176"/>
          <ac:spMkLst>
            <pc:docMk/>
            <pc:sldMk cId="950266379" sldId="411"/>
            <ac:spMk id="7" creationId="{CD26F27E-08C4-46DA-89A1-E25E6DB46481}"/>
          </ac:spMkLst>
        </pc:spChg>
        <pc:spChg chg="mod">
          <ac:chgData name="Victoria Worthington" userId="3602fdab-493b-4fe0-87da-353562330a36" providerId="ADAL" clId="{81087B75-10D0-4810-8B4F-9587A32A4F47}" dt="2019-05-23T14:00:08.292" v="86" actId="20577"/>
          <ac:spMkLst>
            <pc:docMk/>
            <pc:sldMk cId="950266379" sldId="411"/>
            <ac:spMk id="19" creationId="{5252A847-DE45-4FA3-A1F8-EEBEB845FF8E}"/>
          </ac:spMkLst>
        </pc:spChg>
      </pc:sldChg>
      <pc:sldChg chg="addSp delSp modSp">
        <pc:chgData name="Victoria Worthington" userId="3602fdab-493b-4fe0-87da-353562330a36" providerId="ADAL" clId="{81087B75-10D0-4810-8B4F-9587A32A4F47}" dt="2019-05-23T14:05:04.696" v="178"/>
        <pc:sldMkLst>
          <pc:docMk/>
          <pc:sldMk cId="3085387576" sldId="412"/>
        </pc:sldMkLst>
        <pc:spChg chg="del">
          <ac:chgData name="Victoria Worthington" userId="3602fdab-493b-4fe0-87da-353562330a36" providerId="ADAL" clId="{81087B75-10D0-4810-8B4F-9587A32A4F47}" dt="2019-05-23T14:05:03.794" v="177" actId="478"/>
          <ac:spMkLst>
            <pc:docMk/>
            <pc:sldMk cId="3085387576" sldId="412"/>
            <ac:spMk id="6" creationId="{ECC4F705-B382-439E-8C50-5EEEB340AEE4}"/>
          </ac:spMkLst>
        </pc:spChg>
        <pc:spChg chg="add">
          <ac:chgData name="Victoria Worthington" userId="3602fdab-493b-4fe0-87da-353562330a36" providerId="ADAL" clId="{81087B75-10D0-4810-8B4F-9587A32A4F47}" dt="2019-05-23T14:05:04.696" v="178"/>
          <ac:spMkLst>
            <pc:docMk/>
            <pc:sldMk cId="3085387576" sldId="412"/>
            <ac:spMk id="7" creationId="{BEE0A0BC-A295-4F82-BD94-4502A018FF2B}"/>
          </ac:spMkLst>
        </pc:spChg>
        <pc:spChg chg="mod">
          <ac:chgData name="Victoria Worthington" userId="3602fdab-493b-4fe0-87da-353562330a36" providerId="ADAL" clId="{81087B75-10D0-4810-8B4F-9587A32A4F47}" dt="2019-05-23T14:00:14.566" v="105" actId="20577"/>
          <ac:spMkLst>
            <pc:docMk/>
            <pc:sldMk cId="3085387576" sldId="412"/>
            <ac:spMk id="19" creationId="{5252A847-DE45-4FA3-A1F8-EEBEB845FF8E}"/>
          </ac:spMkLst>
        </pc:spChg>
      </pc:sldChg>
      <pc:sldChg chg="addSp delSp">
        <pc:chgData name="Victoria Worthington" userId="3602fdab-493b-4fe0-87da-353562330a36" providerId="ADAL" clId="{81087B75-10D0-4810-8B4F-9587A32A4F47}" dt="2019-05-23T14:05:09.224" v="180"/>
        <pc:sldMkLst>
          <pc:docMk/>
          <pc:sldMk cId="3210698634" sldId="413"/>
        </pc:sldMkLst>
        <pc:spChg chg="del">
          <ac:chgData name="Victoria Worthington" userId="3602fdab-493b-4fe0-87da-353562330a36" providerId="ADAL" clId="{81087B75-10D0-4810-8B4F-9587A32A4F47}" dt="2019-05-23T14:05:08.444" v="179" actId="478"/>
          <ac:spMkLst>
            <pc:docMk/>
            <pc:sldMk cId="3210698634" sldId="413"/>
            <ac:spMk id="6" creationId="{ECC4F705-B382-439E-8C50-5EEEB340AEE4}"/>
          </ac:spMkLst>
        </pc:spChg>
        <pc:spChg chg="add">
          <ac:chgData name="Victoria Worthington" userId="3602fdab-493b-4fe0-87da-353562330a36" providerId="ADAL" clId="{81087B75-10D0-4810-8B4F-9587A32A4F47}" dt="2019-05-23T14:05:09.224" v="180"/>
          <ac:spMkLst>
            <pc:docMk/>
            <pc:sldMk cId="3210698634" sldId="413"/>
            <ac:spMk id="8" creationId="{8FCA3527-E6C6-4AEA-98B1-9FCFADAB035D}"/>
          </ac:spMkLst>
        </pc:spChg>
      </pc:sldChg>
      <pc:sldChg chg="addSp delSp modSp">
        <pc:chgData name="Victoria Worthington" userId="3602fdab-493b-4fe0-87da-353562330a36" providerId="ADAL" clId="{81087B75-10D0-4810-8B4F-9587A32A4F47}" dt="2019-05-23T14:05:13.060" v="182"/>
        <pc:sldMkLst>
          <pc:docMk/>
          <pc:sldMk cId="2910918751" sldId="414"/>
        </pc:sldMkLst>
        <pc:spChg chg="del">
          <ac:chgData name="Victoria Worthington" userId="3602fdab-493b-4fe0-87da-353562330a36" providerId="ADAL" clId="{81087B75-10D0-4810-8B4F-9587A32A4F47}" dt="2019-05-23T14:05:11.843" v="181" actId="478"/>
          <ac:spMkLst>
            <pc:docMk/>
            <pc:sldMk cId="2910918751" sldId="414"/>
            <ac:spMk id="6" creationId="{ECC4F705-B382-439E-8C50-5EEEB340AEE4}"/>
          </ac:spMkLst>
        </pc:spChg>
        <pc:spChg chg="add">
          <ac:chgData name="Victoria Worthington" userId="3602fdab-493b-4fe0-87da-353562330a36" providerId="ADAL" clId="{81087B75-10D0-4810-8B4F-9587A32A4F47}" dt="2019-05-23T14:05:13.060" v="182"/>
          <ac:spMkLst>
            <pc:docMk/>
            <pc:sldMk cId="2910918751" sldId="414"/>
            <ac:spMk id="8" creationId="{2CCA84E8-1B74-4322-8AEC-603EE9AECF88}"/>
          </ac:spMkLst>
        </pc:spChg>
        <pc:graphicFrameChg chg="mod modGraphic">
          <ac:chgData name="Victoria Worthington" userId="3602fdab-493b-4fe0-87da-353562330a36" providerId="ADAL" clId="{81087B75-10D0-4810-8B4F-9587A32A4F47}" dt="2019-05-23T14:02:00.448" v="118" actId="572"/>
          <ac:graphicFrameMkLst>
            <pc:docMk/>
            <pc:sldMk cId="2910918751" sldId="414"/>
            <ac:graphicFrameMk id="7" creationId="{4EAD4072-3C0C-412A-9E0D-EC57FB3EA6EE}"/>
          </ac:graphicFrameMkLst>
        </pc:graphicFrameChg>
      </pc:sldChg>
      <pc:sldChg chg="addSp delSp modSp">
        <pc:chgData name="Victoria Worthington" userId="3602fdab-493b-4fe0-87da-353562330a36" providerId="ADAL" clId="{81087B75-10D0-4810-8B4F-9587A32A4F47}" dt="2019-05-23T14:06:18.333" v="194"/>
        <pc:sldMkLst>
          <pc:docMk/>
          <pc:sldMk cId="2040698433" sldId="415"/>
        </pc:sldMkLst>
        <pc:spChg chg="del">
          <ac:chgData name="Victoria Worthington" userId="3602fdab-493b-4fe0-87da-353562330a36" providerId="ADAL" clId="{81087B75-10D0-4810-8B4F-9587A32A4F47}" dt="2019-05-23T14:06:17.590" v="193" actId="478"/>
          <ac:spMkLst>
            <pc:docMk/>
            <pc:sldMk cId="2040698433" sldId="415"/>
            <ac:spMk id="6" creationId="{5D50B021-2A75-4441-A516-738567FC85BA}"/>
          </ac:spMkLst>
        </pc:spChg>
        <pc:spChg chg="add">
          <ac:chgData name="Victoria Worthington" userId="3602fdab-493b-4fe0-87da-353562330a36" providerId="ADAL" clId="{81087B75-10D0-4810-8B4F-9587A32A4F47}" dt="2019-05-23T14:06:18.333" v="194"/>
          <ac:spMkLst>
            <pc:docMk/>
            <pc:sldMk cId="2040698433" sldId="415"/>
            <ac:spMk id="7" creationId="{948D74A7-6E40-4AAE-84EE-E3BDA99564E9}"/>
          </ac:spMkLst>
        </pc:spChg>
        <pc:spChg chg="mod">
          <ac:chgData name="Victoria Worthington" userId="3602fdab-493b-4fe0-87da-353562330a36" providerId="ADAL" clId="{81087B75-10D0-4810-8B4F-9587A32A4F47}" dt="2019-05-23T14:02:17.906" v="119" actId="20577"/>
          <ac:spMkLst>
            <pc:docMk/>
            <pc:sldMk cId="2040698433" sldId="415"/>
            <ac:spMk id="19" creationId="{5252A847-DE45-4FA3-A1F8-EEBEB845FF8E}"/>
          </ac:spMkLst>
        </pc:spChg>
      </pc:sldChg>
      <pc:sldChg chg="addSp delSp modSp">
        <pc:chgData name="Victoria Worthington" userId="3602fdab-493b-4fe0-87da-353562330a36" providerId="ADAL" clId="{81087B75-10D0-4810-8B4F-9587A32A4F47}" dt="2019-05-23T14:06:23.883" v="198"/>
        <pc:sldMkLst>
          <pc:docMk/>
          <pc:sldMk cId="620184216" sldId="416"/>
        </pc:sldMkLst>
        <pc:spChg chg="del">
          <ac:chgData name="Victoria Worthington" userId="3602fdab-493b-4fe0-87da-353562330a36" providerId="ADAL" clId="{81087B75-10D0-4810-8B4F-9587A32A4F47}" dt="2019-05-23T14:06:23.066" v="197" actId="478"/>
          <ac:spMkLst>
            <pc:docMk/>
            <pc:sldMk cId="620184216" sldId="416"/>
            <ac:spMk id="6" creationId="{5D50B021-2A75-4441-A516-738567FC85BA}"/>
          </ac:spMkLst>
        </pc:spChg>
        <pc:spChg chg="add">
          <ac:chgData name="Victoria Worthington" userId="3602fdab-493b-4fe0-87da-353562330a36" providerId="ADAL" clId="{81087B75-10D0-4810-8B4F-9587A32A4F47}" dt="2019-05-23T14:06:23.883" v="198"/>
          <ac:spMkLst>
            <pc:docMk/>
            <pc:sldMk cId="620184216" sldId="416"/>
            <ac:spMk id="8" creationId="{F86C202D-64B1-43DC-BD41-5EDA81A406C0}"/>
          </ac:spMkLst>
        </pc:spChg>
        <pc:spChg chg="mod">
          <ac:chgData name="Victoria Worthington" userId="3602fdab-493b-4fe0-87da-353562330a36" providerId="ADAL" clId="{81087B75-10D0-4810-8B4F-9587A32A4F47}" dt="2019-05-23T14:02:30.691" v="122" actId="20577"/>
          <ac:spMkLst>
            <pc:docMk/>
            <pc:sldMk cId="620184216" sldId="416"/>
            <ac:spMk id="19" creationId="{5252A847-DE45-4FA3-A1F8-EEBEB845FF8E}"/>
          </ac:spMkLst>
        </pc:spChg>
      </pc:sldChg>
      <pc:sldChg chg="addSp delSp">
        <pc:chgData name="Victoria Worthington" userId="3602fdab-493b-4fe0-87da-353562330a36" providerId="ADAL" clId="{81087B75-10D0-4810-8B4F-9587A32A4F47}" dt="2019-05-23T14:06:21.447" v="196"/>
        <pc:sldMkLst>
          <pc:docMk/>
          <pc:sldMk cId="2437283974" sldId="417"/>
        </pc:sldMkLst>
        <pc:spChg chg="del">
          <ac:chgData name="Victoria Worthington" userId="3602fdab-493b-4fe0-87da-353562330a36" providerId="ADAL" clId="{81087B75-10D0-4810-8B4F-9587A32A4F47}" dt="2019-05-23T14:06:20.582" v="195" actId="478"/>
          <ac:spMkLst>
            <pc:docMk/>
            <pc:sldMk cId="2437283974" sldId="417"/>
            <ac:spMk id="6" creationId="{5D50B021-2A75-4441-A516-738567FC85BA}"/>
          </ac:spMkLst>
        </pc:spChg>
        <pc:spChg chg="add">
          <ac:chgData name="Victoria Worthington" userId="3602fdab-493b-4fe0-87da-353562330a36" providerId="ADAL" clId="{81087B75-10D0-4810-8B4F-9587A32A4F47}" dt="2019-05-23T14:06:21.447" v="196"/>
          <ac:spMkLst>
            <pc:docMk/>
            <pc:sldMk cId="2437283974" sldId="417"/>
            <ac:spMk id="8" creationId="{36F3050D-EB2F-4173-AF4D-B645E728A9A3}"/>
          </ac:spMkLst>
        </pc:spChg>
      </pc:sldChg>
      <pc:sldChg chg="modSp">
        <pc:chgData name="Victoria Worthington" userId="3602fdab-493b-4fe0-87da-353562330a36" providerId="ADAL" clId="{81087B75-10D0-4810-8B4F-9587A32A4F47}" dt="2019-05-23T14:03:46.142" v="161" actId="20577"/>
        <pc:sldMkLst>
          <pc:docMk/>
          <pc:sldMk cId="2707341125" sldId="420"/>
        </pc:sldMkLst>
        <pc:spChg chg="mod">
          <ac:chgData name="Victoria Worthington" userId="3602fdab-493b-4fe0-87da-353562330a36" providerId="ADAL" clId="{81087B75-10D0-4810-8B4F-9587A32A4F47}" dt="2019-05-23T14:03:46.142" v="161" actId="20577"/>
          <ac:spMkLst>
            <pc:docMk/>
            <pc:sldMk cId="2707341125" sldId="420"/>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23/05/2019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23/05/2019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23/05/2019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23/05/2019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23/05/2019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23/05/2019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23/05/2019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hyperlink" Target="https://classroomsecrets.co.uk/organising-sentences-within-paragraphs-year-6-cohesion-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9" name="Picture 8">
            <a:extLst>
              <a:ext uri="{FF2B5EF4-FFF2-40B4-BE49-F238E27FC236}">
                <a16:creationId xmlns:a16="http://schemas.microsoft.com/office/drawing/2014/main" id="{BE10E778-FB36-475C-BE47-58C3ADAC70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1395369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Organising Sentences within Paragraphs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lvl="0" fontAlgn="base">
              <a:lnSpc>
                <a:spcPct val="100000"/>
              </a:lnSpc>
              <a:spcAft>
                <a:spcPts val="0"/>
              </a:spcAft>
              <a:buClrTx/>
              <a:buSzTx/>
              <a:tabLst/>
            </a:pPr>
            <a:r>
              <a:rPr lang="en-GB" sz="1200" b="1" dirty="0">
                <a:solidFill>
                  <a:schemeClr val="tx1"/>
                </a:solidFill>
                <a:latin typeface="Century Gothic" panose="020B0502020202020204" pitchFamily="34" charset="0"/>
              </a:rPr>
              <a:t>English Year 6: </a:t>
            </a:r>
            <a:r>
              <a:rPr lang="en-US" sz="1200" b="1" dirty="0">
                <a:solidFill>
                  <a:prstClr val="black"/>
                </a:solidFill>
                <a:latin typeface="Century Gothic" panose="020B0502020202020204" pitchFamily="34" charset="0"/>
              </a:rPr>
              <a:t>Linking ideas across paragraphs using a wider range of cohesive devices: repetition of a word or phrase, grammatical connections [for example, the use of adverbials such as on the other hand, in contrast, or as a consequence], and ellipsis</a:t>
            </a:r>
          </a:p>
          <a:p>
            <a:pPr lvl="0" fontAlgn="base">
              <a:lnSpc>
                <a:spcPct val="100000"/>
              </a:lnSpc>
              <a:spcAft>
                <a:spcPts val="0"/>
              </a:spcAft>
              <a:buClrTx/>
              <a:buSzTx/>
              <a:tabLst/>
            </a:pPr>
            <a:r>
              <a:rPr lang="en-US" sz="1200" b="1" dirty="0">
                <a:solidFill>
                  <a:prstClr val="black"/>
                </a:solidFill>
                <a:latin typeface="Century Gothic" panose="020B0502020202020204" pitchFamily="34" charset="0"/>
              </a:rPr>
              <a:t>English Year 6: Layout devices [for example, headings, sub-headings, columns, bullets, or tables, to structure text]</a:t>
            </a:r>
          </a:p>
          <a:p>
            <a:pPr lvl="0" fontAlgn="base">
              <a:lnSpc>
                <a:spcPct val="100000"/>
              </a:lnSpc>
              <a:spcAft>
                <a:spcPts val="0"/>
              </a:spcAft>
              <a:buClr>
                <a:prstClr val="black"/>
              </a:buClr>
              <a:buSzTx/>
              <a:tabLst/>
              <a:defRPr/>
            </a:pPr>
            <a:r>
              <a:rPr lang="en-US" sz="1200" b="1" dirty="0">
                <a:solidFill>
                  <a:prstClr val="black"/>
                </a:solidFill>
                <a:latin typeface="Century Gothic" panose="020B0502020202020204" pitchFamily="34" charset="0"/>
              </a:rPr>
              <a:t>Terminology for pupils:</a:t>
            </a:r>
          </a:p>
          <a:p>
            <a:pPr marL="628650" lvl="1" indent="-171450" fontAlgn="base">
              <a:lnSpc>
                <a:spcPct val="100000"/>
              </a:lnSpc>
              <a:spcAft>
                <a:spcPts val="0"/>
              </a:spcAft>
              <a:buClr>
                <a:prstClr val="black"/>
              </a:buClr>
              <a:buSzTx/>
              <a:buFont typeface="Arial" panose="020B0604020202020204" pitchFamily="34" charset="0"/>
              <a:buChar char="•"/>
              <a:tabLst/>
              <a:defRPr/>
            </a:pPr>
            <a:r>
              <a:rPr lang="en-GB" sz="1200" b="1" dirty="0">
                <a:solidFill>
                  <a:prstClr val="black"/>
                </a:solidFill>
                <a:latin typeface="Century Gothic" panose="020B0502020202020204" pitchFamily="34" charset="0"/>
              </a:rPr>
              <a:t>Ellipsis</a:t>
            </a: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Organising Sentences within Paragraphs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fontAlgn="base"/>
            <a:endParaRPr lang="en-US" sz="1200" b="1" dirty="0">
              <a:solidFill>
                <a:prstClr val="black"/>
              </a:solidFill>
              <a:latin typeface="Century Gothic" panose="020B0502020202020204" pitchFamily="34" charset="0"/>
            </a:endParaRP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In this step, children will look at how sentences are </a:t>
            </a:r>
            <a:r>
              <a:rPr lang="en-US" sz="1200" b="1" dirty="0" err="1">
                <a:solidFill>
                  <a:prstClr val="black"/>
                </a:solidFill>
                <a:latin typeface="Century Gothic" panose="020B0502020202020204" pitchFamily="34" charset="0"/>
              </a:rPr>
              <a:t>organised</a:t>
            </a:r>
            <a:r>
              <a:rPr lang="en-US" sz="1200" b="1" dirty="0">
                <a:solidFill>
                  <a:prstClr val="black"/>
                </a:solidFill>
                <a:latin typeface="Century Gothic" panose="020B0502020202020204" pitchFamily="34" charset="0"/>
              </a:rPr>
              <a:t> within paragraphs, for both fiction and non-fiction writing.</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In fiction texts, sentences should follow a logical sequence which will be different depending on the intended outcome of the writing. For example: To build suspense, whatever is being described may not be revealed until the end of the paragraph. Whereas, if the focus of the paragraph is to introduce a character, they will be named and described straight away.</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For non-fiction writing, sentences should also follow a logical sequence. They may begin with an opening sentence which introduces a new point and links back to the previous. They may contain explanation or information about the topic being discussed, followed by a closing sentence which links to the next paragraph.</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Sentences should be linked using connecting words and phrases to contrast ideas, to give reasoning, to develop ideas and to sequence.</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To contrast ideas, words or phrases can be used. For example: </a:t>
            </a:r>
            <a:r>
              <a:rPr lang="en-US" sz="1200" b="1" i="1" dirty="0">
                <a:solidFill>
                  <a:prstClr val="black"/>
                </a:solidFill>
                <a:latin typeface="Century Gothic" panose="020B0502020202020204" pitchFamily="34" charset="0"/>
              </a:rPr>
              <a:t>nevertheless, in contrast, however, on the other hand</a:t>
            </a:r>
            <a:r>
              <a:rPr lang="en-US" sz="1200" b="1" dirty="0">
                <a:solidFill>
                  <a:prstClr val="black"/>
                </a:solidFill>
                <a:latin typeface="Century Gothic" panose="020B0502020202020204" pitchFamily="34" charset="0"/>
              </a:rPr>
              <a:t> etc.</a:t>
            </a:r>
          </a:p>
          <a:p>
            <a:pPr marL="171450" lvl="0" indent="-171450" fontAlgn="base">
              <a:buFont typeface="Arial" panose="020B0604020202020204" pitchFamily="34" charset="0"/>
              <a:buChar char="•"/>
            </a:pPr>
            <a:r>
              <a:rPr lang="en-US" sz="1200" b="1" i="1" dirty="0">
                <a:solidFill>
                  <a:prstClr val="black"/>
                </a:solidFill>
                <a:latin typeface="Century Gothic" panose="020B0502020202020204" pitchFamily="34" charset="0"/>
              </a:rPr>
              <a:t>Therefore, accordingly, I’m sure you will agree that and as a result of </a:t>
            </a:r>
            <a:r>
              <a:rPr lang="en-US" sz="1200" b="1" dirty="0">
                <a:solidFill>
                  <a:prstClr val="black"/>
                </a:solidFill>
                <a:latin typeface="Century Gothic" panose="020B0502020202020204" pitchFamily="34" charset="0"/>
              </a:rPr>
              <a:t>may be used to reason an idea.</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To develop an idea, language can be used such as: </a:t>
            </a:r>
            <a:r>
              <a:rPr lang="en-US" sz="1200" b="1" i="1" dirty="0">
                <a:solidFill>
                  <a:prstClr val="black"/>
                </a:solidFill>
                <a:latin typeface="Century Gothic" panose="020B0502020202020204" pitchFamily="34" charset="0"/>
              </a:rPr>
              <a:t>in addition to, moreover, also </a:t>
            </a:r>
            <a:r>
              <a:rPr lang="en-US" sz="1200" b="1" dirty="0">
                <a:solidFill>
                  <a:prstClr val="black"/>
                </a:solidFill>
                <a:latin typeface="Century Gothic" panose="020B0502020202020204" pitchFamily="34" charset="0"/>
              </a:rPr>
              <a:t>etc.</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Sequencing ideas involves the use of adverbials of time. For example: </a:t>
            </a:r>
            <a:r>
              <a:rPr lang="en-US" sz="1200" b="1" i="1" dirty="0">
                <a:solidFill>
                  <a:prstClr val="black"/>
                </a:solidFill>
                <a:latin typeface="Century Gothic" panose="020B0502020202020204" pitchFamily="34" charset="0"/>
              </a:rPr>
              <a:t>firstly, secondly, next, finally </a:t>
            </a:r>
            <a:r>
              <a:rPr lang="en-US" sz="1200" b="1" dirty="0">
                <a:solidFill>
                  <a:prstClr val="black"/>
                </a:solidFill>
                <a:latin typeface="Century Gothic" panose="020B0502020202020204" pitchFamily="34" charset="0"/>
              </a:rPr>
              <a:t>etc.</a:t>
            </a:r>
          </a:p>
          <a:p>
            <a:pPr lvl="0" fontAlgn="base"/>
            <a:endParaRPr lang="en-US" sz="1200" b="1" dirty="0">
              <a:solidFill>
                <a:prstClr val="black"/>
              </a:solidFill>
              <a:latin typeface="Century Gothic" panose="020B0502020202020204" pitchFamily="34" charset="0"/>
            </a:endParaRPr>
          </a:p>
          <a:p>
            <a:pPr lvl="0" fontAlgn="base"/>
            <a:endParaRPr lang="en-US" sz="1200" b="1" dirty="0">
              <a:solidFill>
                <a:prstClr val="black"/>
              </a:solidFill>
              <a:latin typeface="Century Gothic" panose="020B0502020202020204" pitchFamily="34" charset="0"/>
            </a:endParaRPr>
          </a:p>
          <a:p>
            <a:pPr marL="452438" lvl="0" indent="-452438" fontAlgn="base"/>
            <a:r>
              <a:rPr lang="en-US" sz="1600" b="1" dirty="0">
                <a:solidFill>
                  <a:prstClr val="black"/>
                </a:solidFill>
                <a:latin typeface="Century Gothic" panose="020B0502020202020204" pitchFamily="34" charset="0"/>
              </a:rPr>
              <a:t>Focused Questions</a:t>
            </a:r>
          </a:p>
          <a:p>
            <a:pPr lvl="0" fontAlgn="base"/>
            <a:endParaRPr lang="en-US" sz="1200" b="1" dirty="0">
              <a:solidFill>
                <a:prstClr val="black"/>
              </a:solidFill>
              <a:latin typeface="Century Gothic" panose="020B0502020202020204" pitchFamily="34" charset="0"/>
            </a:endParaRPr>
          </a:p>
          <a:p>
            <a:pPr marL="179388" lvl="0" indent="-179388" fontAlgn="base">
              <a:buFont typeface="Arial" panose="020B0604020202020204" pitchFamily="34" charset="0"/>
              <a:buChar char="•"/>
            </a:pPr>
            <a:r>
              <a:rPr lang="en-US" sz="1200" b="1" dirty="0" err="1">
                <a:solidFill>
                  <a:prstClr val="black"/>
                </a:solidFill>
                <a:latin typeface="Century Gothic" panose="020B0502020202020204" pitchFamily="34" charset="0"/>
              </a:rPr>
              <a:t>Organise</a:t>
            </a:r>
            <a:r>
              <a:rPr lang="en-US" sz="1200" b="1" dirty="0">
                <a:solidFill>
                  <a:prstClr val="black"/>
                </a:solidFill>
                <a:latin typeface="Century Gothic" panose="020B0502020202020204" pitchFamily="34" charset="0"/>
              </a:rPr>
              <a:t> these sentences into a logical order. Does it work if they are in a different order?</a:t>
            </a:r>
          </a:p>
          <a:p>
            <a:pPr marL="179388" lvl="0" indent="-179388" fontAlgn="base">
              <a:buFont typeface="Arial" panose="020B0604020202020204" pitchFamily="34" charset="0"/>
              <a:buChar char="•"/>
            </a:pPr>
            <a:r>
              <a:rPr lang="en-US" sz="1200" b="1" dirty="0">
                <a:solidFill>
                  <a:prstClr val="black"/>
                </a:solidFill>
                <a:latin typeface="Century Gothic" panose="020B0502020202020204" pitchFamily="34" charset="0"/>
              </a:rPr>
              <a:t>Are these sentences sequenced correctly? How do you know?</a:t>
            </a:r>
          </a:p>
          <a:p>
            <a:pPr lvl="0" defTabSz="457200">
              <a:defRPr/>
            </a:pPr>
            <a:endParaRPr lang="en-GB" sz="1600" b="1" i="1" dirty="0">
              <a:solidFill>
                <a:srgbClr val="FF0000"/>
              </a:solidFill>
              <a:latin typeface="Century Gothic" panose="020B0502020202020204" pitchFamily="34" charset="0"/>
            </a:endParaRP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Summer Block 1 – Cohesion</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algn="ct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4: Organising Sentences within Paragraphs</a:t>
            </a: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Sort the adverbials below into the correct place on the table. </a:t>
            </a:r>
          </a:p>
          <a:p>
            <a:pPr algn="ctr"/>
            <a:endParaRPr lang="en-GB" sz="2000" b="1" u="sng" dirty="0">
              <a:solidFill>
                <a:schemeClr val="bg2">
                  <a:lumMod val="50000"/>
                </a:scheme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2" name="Table 1">
            <a:extLst>
              <a:ext uri="{FF2B5EF4-FFF2-40B4-BE49-F238E27FC236}">
                <a16:creationId xmlns:a16="http://schemas.microsoft.com/office/drawing/2014/main" id="{46B3B5BB-34F9-4D16-8FAF-84087E0A76F3}"/>
              </a:ext>
            </a:extLst>
          </p:cNvPr>
          <p:cNvGraphicFramePr>
            <a:graphicFrameLocks noGrp="1"/>
          </p:cNvGraphicFramePr>
          <p:nvPr>
            <p:extLst>
              <p:ext uri="{D42A27DB-BD31-4B8C-83A1-F6EECF244321}">
                <p14:modId xmlns:p14="http://schemas.microsoft.com/office/powerpoint/2010/main" val="1408268700"/>
              </p:ext>
            </p:extLst>
          </p:nvPr>
        </p:nvGraphicFramePr>
        <p:xfrm>
          <a:off x="1241684" y="1382010"/>
          <a:ext cx="6660632" cy="2412240"/>
        </p:xfrm>
        <a:graphic>
          <a:graphicData uri="http://schemas.openxmlformats.org/drawingml/2006/table">
            <a:tbl>
              <a:tblPr firstRow="1" bandRow="1">
                <a:tableStyleId>{5940675A-B579-460E-94D1-54222C63F5DA}</a:tableStyleId>
              </a:tblPr>
              <a:tblGrid>
                <a:gridCol w="1665158">
                  <a:extLst>
                    <a:ext uri="{9D8B030D-6E8A-4147-A177-3AD203B41FA5}">
                      <a16:colId xmlns:a16="http://schemas.microsoft.com/office/drawing/2014/main" val="1133215808"/>
                    </a:ext>
                  </a:extLst>
                </a:gridCol>
                <a:gridCol w="1665158">
                  <a:extLst>
                    <a:ext uri="{9D8B030D-6E8A-4147-A177-3AD203B41FA5}">
                      <a16:colId xmlns:a16="http://schemas.microsoft.com/office/drawing/2014/main" val="2409050981"/>
                    </a:ext>
                  </a:extLst>
                </a:gridCol>
                <a:gridCol w="1665158">
                  <a:extLst>
                    <a:ext uri="{9D8B030D-6E8A-4147-A177-3AD203B41FA5}">
                      <a16:colId xmlns:a16="http://schemas.microsoft.com/office/drawing/2014/main" val="3800967196"/>
                    </a:ext>
                  </a:extLst>
                </a:gridCol>
                <a:gridCol w="1665158">
                  <a:extLst>
                    <a:ext uri="{9D8B030D-6E8A-4147-A177-3AD203B41FA5}">
                      <a16:colId xmlns:a16="http://schemas.microsoft.com/office/drawing/2014/main" val="2122680460"/>
                    </a:ext>
                  </a:extLst>
                </a:gridCol>
              </a:tblGrid>
              <a:tr h="370840">
                <a:tc>
                  <a:txBody>
                    <a:bodyPr/>
                    <a:lstStyle/>
                    <a:p>
                      <a:pPr algn="ctr"/>
                      <a:r>
                        <a:rPr lang="en-GB" sz="2000" b="1" dirty="0">
                          <a:latin typeface="Century Gothic" panose="020B0502020202020204" pitchFamily="34" charset="0"/>
                        </a:rPr>
                        <a:t>Time</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tc>
                  <a:txBody>
                    <a:bodyPr/>
                    <a:lstStyle/>
                    <a:p>
                      <a:pPr algn="ctr"/>
                      <a:r>
                        <a:rPr lang="en-GB" sz="2000" b="1" dirty="0">
                          <a:latin typeface="Century Gothic" panose="020B0502020202020204" pitchFamily="34" charset="0"/>
                        </a:rPr>
                        <a:t>Place</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tc>
                  <a:txBody>
                    <a:bodyPr/>
                    <a:lstStyle/>
                    <a:p>
                      <a:pPr algn="ctr"/>
                      <a:r>
                        <a:rPr lang="en-GB" sz="2000" b="1" dirty="0">
                          <a:latin typeface="Century Gothic" panose="020B0502020202020204" pitchFamily="34" charset="0"/>
                        </a:rPr>
                        <a:t>Manner</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tc>
                  <a:txBody>
                    <a:bodyPr/>
                    <a:lstStyle/>
                    <a:p>
                      <a:pPr algn="ctr"/>
                      <a:r>
                        <a:rPr lang="en-GB" sz="2000" b="1" dirty="0">
                          <a:latin typeface="Century Gothic" panose="020B0502020202020204" pitchFamily="34" charset="0"/>
                        </a:rPr>
                        <a:t>Frequency</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extLst>
                  <a:ext uri="{0D108BD9-81ED-4DB2-BD59-A6C34878D82A}">
                    <a16:rowId xmlns:a16="http://schemas.microsoft.com/office/drawing/2014/main" val="1177427177"/>
                  </a:ext>
                </a:extLst>
              </a:tr>
              <a:tr h="2016000">
                <a:tc>
                  <a:txBody>
                    <a:bodyPr/>
                    <a:lstStyle/>
                    <a:p>
                      <a:pPr algn="ctr"/>
                      <a:endParaRPr lang="en-GB" sz="2000"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endParaRPr lang="en-GB" sz="2000"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endParaRPr lang="en-GB" sz="2000"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endParaRPr lang="en-GB" sz="2000"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484026188"/>
                  </a:ext>
                </a:extLst>
              </a:tr>
            </a:tbl>
          </a:graphicData>
        </a:graphic>
      </p:graphicFrame>
      <p:graphicFrame>
        <p:nvGraphicFramePr>
          <p:cNvPr id="8" name="Table 7">
            <a:extLst>
              <a:ext uri="{FF2B5EF4-FFF2-40B4-BE49-F238E27FC236}">
                <a16:creationId xmlns:a16="http://schemas.microsoft.com/office/drawing/2014/main" id="{C1E0F83D-CCC6-4BC7-AE1A-8A0A304D3349}"/>
              </a:ext>
            </a:extLst>
          </p:cNvPr>
          <p:cNvGraphicFramePr>
            <a:graphicFrameLocks noGrp="1"/>
          </p:cNvGraphicFramePr>
          <p:nvPr>
            <p:extLst>
              <p:ext uri="{D42A27DB-BD31-4B8C-83A1-F6EECF244321}">
                <p14:modId xmlns:p14="http://schemas.microsoft.com/office/powerpoint/2010/main" val="2376540588"/>
              </p:ext>
            </p:extLst>
          </p:nvPr>
        </p:nvGraphicFramePr>
        <p:xfrm>
          <a:off x="792000" y="4107581"/>
          <a:ext cx="7560000" cy="1908720"/>
        </p:xfrm>
        <a:graphic>
          <a:graphicData uri="http://schemas.openxmlformats.org/drawingml/2006/table">
            <a:tbl>
              <a:tblPr firstRow="1" bandRow="1">
                <a:tableStyleId>{5940675A-B579-460E-94D1-54222C63F5DA}</a:tableStyleId>
              </a:tblPr>
              <a:tblGrid>
                <a:gridCol w="1620000">
                  <a:extLst>
                    <a:ext uri="{9D8B030D-6E8A-4147-A177-3AD203B41FA5}">
                      <a16:colId xmlns:a16="http://schemas.microsoft.com/office/drawing/2014/main" val="422520371"/>
                    </a:ext>
                  </a:extLst>
                </a:gridCol>
                <a:gridCol w="360000">
                  <a:extLst>
                    <a:ext uri="{9D8B030D-6E8A-4147-A177-3AD203B41FA5}">
                      <a16:colId xmlns:a16="http://schemas.microsoft.com/office/drawing/2014/main" val="3969334736"/>
                    </a:ext>
                  </a:extLst>
                </a:gridCol>
                <a:gridCol w="1620000">
                  <a:extLst>
                    <a:ext uri="{9D8B030D-6E8A-4147-A177-3AD203B41FA5}">
                      <a16:colId xmlns:a16="http://schemas.microsoft.com/office/drawing/2014/main" val="870564900"/>
                    </a:ext>
                  </a:extLst>
                </a:gridCol>
                <a:gridCol w="360000">
                  <a:extLst>
                    <a:ext uri="{9D8B030D-6E8A-4147-A177-3AD203B41FA5}">
                      <a16:colId xmlns:a16="http://schemas.microsoft.com/office/drawing/2014/main" val="2982403857"/>
                    </a:ext>
                  </a:extLst>
                </a:gridCol>
                <a:gridCol w="1620000">
                  <a:extLst>
                    <a:ext uri="{9D8B030D-6E8A-4147-A177-3AD203B41FA5}">
                      <a16:colId xmlns:a16="http://schemas.microsoft.com/office/drawing/2014/main" val="941008549"/>
                    </a:ext>
                  </a:extLst>
                </a:gridCol>
                <a:gridCol w="360000">
                  <a:extLst>
                    <a:ext uri="{9D8B030D-6E8A-4147-A177-3AD203B41FA5}">
                      <a16:colId xmlns:a16="http://schemas.microsoft.com/office/drawing/2014/main" val="378376972"/>
                    </a:ext>
                  </a:extLst>
                </a:gridCol>
                <a:gridCol w="1620000">
                  <a:extLst>
                    <a:ext uri="{9D8B030D-6E8A-4147-A177-3AD203B41FA5}">
                      <a16:colId xmlns:a16="http://schemas.microsoft.com/office/drawing/2014/main" val="1699076163"/>
                    </a:ext>
                  </a:extLst>
                </a:gridCol>
              </a:tblGrid>
              <a:tr h="370840">
                <a:tc>
                  <a:txBody>
                    <a:bodyPr/>
                    <a:lstStyle/>
                    <a:p>
                      <a:pPr algn="ctr"/>
                      <a:r>
                        <a:rPr lang="en-GB" sz="2000" b="1" dirty="0">
                          <a:latin typeface="Century Gothic" panose="020B0502020202020204" pitchFamily="34" charset="0"/>
                        </a:rPr>
                        <a:t>happily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yesterday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carefully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outside</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46838160"/>
                  </a:ext>
                </a:extLst>
              </a:tr>
              <a:tr h="360000">
                <a:tc>
                  <a:txBody>
                    <a:bodyPr/>
                    <a:lstStyle/>
                    <a:p>
                      <a:pPr algn="ctr"/>
                      <a:endParaRPr lang="en-GB" sz="1000" b="1">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b="1">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33908807"/>
                  </a:ext>
                </a:extLst>
              </a:tr>
              <a:tr h="370840">
                <a:tc>
                  <a:txBody>
                    <a:bodyPr/>
                    <a:lstStyle/>
                    <a:p>
                      <a:pPr algn="ctr"/>
                      <a:r>
                        <a:rPr lang="en-GB" sz="2000" b="1" dirty="0">
                          <a:latin typeface="Century Gothic" panose="020B0502020202020204" pitchFamily="34" charset="0"/>
                        </a:rPr>
                        <a:t>afterwards</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nearby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often</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sometimes</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76763456"/>
                  </a:ext>
                </a:extLst>
              </a:tr>
              <a:tr h="360000">
                <a:tc>
                  <a:txBody>
                    <a:bodyPr/>
                    <a:lstStyle/>
                    <a:p>
                      <a:pPr algn="ctr"/>
                      <a:endParaRPr lang="en-GB" sz="900" b="1">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59615448"/>
                  </a:ext>
                </a:extLst>
              </a:tr>
              <a:tr h="370840">
                <a:tc>
                  <a:txBody>
                    <a:bodyPr/>
                    <a:lstStyle/>
                    <a:p>
                      <a:pPr algn="ctr"/>
                      <a:r>
                        <a:rPr lang="en-GB" sz="2000" b="1" dirty="0">
                          <a:latin typeface="Century Gothic" panose="020B0502020202020204" pitchFamily="34" charset="0"/>
                        </a:rPr>
                        <a:t>far away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daily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earlier</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hastily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50752678"/>
                  </a:ext>
                </a:extLst>
              </a:tr>
            </a:tbl>
          </a:graphicData>
        </a:graphic>
      </p:graphicFrame>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Sort the adverbials below into the correct place on the table. </a:t>
            </a:r>
          </a:p>
          <a:p>
            <a:pPr algn="ctr"/>
            <a:endParaRPr lang="en-GB" sz="2000" b="1" u="sng" dirty="0">
              <a:solidFill>
                <a:schemeClr val="bg2">
                  <a:lumMod val="50000"/>
                </a:scheme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2" name="Table 1">
            <a:extLst>
              <a:ext uri="{FF2B5EF4-FFF2-40B4-BE49-F238E27FC236}">
                <a16:creationId xmlns:a16="http://schemas.microsoft.com/office/drawing/2014/main" id="{46B3B5BB-34F9-4D16-8FAF-84087E0A76F3}"/>
              </a:ext>
            </a:extLst>
          </p:cNvPr>
          <p:cNvGraphicFramePr>
            <a:graphicFrameLocks noGrp="1"/>
          </p:cNvGraphicFramePr>
          <p:nvPr>
            <p:extLst>
              <p:ext uri="{D42A27DB-BD31-4B8C-83A1-F6EECF244321}">
                <p14:modId xmlns:p14="http://schemas.microsoft.com/office/powerpoint/2010/main" val="3004417254"/>
              </p:ext>
            </p:extLst>
          </p:nvPr>
        </p:nvGraphicFramePr>
        <p:xfrm>
          <a:off x="1241684" y="1382010"/>
          <a:ext cx="6660632" cy="2412240"/>
        </p:xfrm>
        <a:graphic>
          <a:graphicData uri="http://schemas.openxmlformats.org/drawingml/2006/table">
            <a:tbl>
              <a:tblPr firstRow="1" bandRow="1">
                <a:tableStyleId>{5940675A-B579-460E-94D1-54222C63F5DA}</a:tableStyleId>
              </a:tblPr>
              <a:tblGrid>
                <a:gridCol w="1665158">
                  <a:extLst>
                    <a:ext uri="{9D8B030D-6E8A-4147-A177-3AD203B41FA5}">
                      <a16:colId xmlns:a16="http://schemas.microsoft.com/office/drawing/2014/main" val="1133215808"/>
                    </a:ext>
                  </a:extLst>
                </a:gridCol>
                <a:gridCol w="1665158">
                  <a:extLst>
                    <a:ext uri="{9D8B030D-6E8A-4147-A177-3AD203B41FA5}">
                      <a16:colId xmlns:a16="http://schemas.microsoft.com/office/drawing/2014/main" val="2409050981"/>
                    </a:ext>
                  </a:extLst>
                </a:gridCol>
                <a:gridCol w="1665158">
                  <a:extLst>
                    <a:ext uri="{9D8B030D-6E8A-4147-A177-3AD203B41FA5}">
                      <a16:colId xmlns:a16="http://schemas.microsoft.com/office/drawing/2014/main" val="3800967196"/>
                    </a:ext>
                  </a:extLst>
                </a:gridCol>
                <a:gridCol w="1665158">
                  <a:extLst>
                    <a:ext uri="{9D8B030D-6E8A-4147-A177-3AD203B41FA5}">
                      <a16:colId xmlns:a16="http://schemas.microsoft.com/office/drawing/2014/main" val="2122680460"/>
                    </a:ext>
                  </a:extLst>
                </a:gridCol>
              </a:tblGrid>
              <a:tr h="370840">
                <a:tc>
                  <a:txBody>
                    <a:bodyPr/>
                    <a:lstStyle/>
                    <a:p>
                      <a:pPr algn="ctr"/>
                      <a:r>
                        <a:rPr lang="en-GB" sz="2000" b="1" dirty="0">
                          <a:latin typeface="Century Gothic" panose="020B0502020202020204" pitchFamily="34" charset="0"/>
                        </a:rPr>
                        <a:t>Time</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tc>
                  <a:txBody>
                    <a:bodyPr/>
                    <a:lstStyle/>
                    <a:p>
                      <a:pPr algn="ctr"/>
                      <a:r>
                        <a:rPr lang="en-GB" sz="2000" b="1" dirty="0">
                          <a:latin typeface="Century Gothic" panose="020B0502020202020204" pitchFamily="34" charset="0"/>
                        </a:rPr>
                        <a:t>Place</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tc>
                  <a:txBody>
                    <a:bodyPr/>
                    <a:lstStyle/>
                    <a:p>
                      <a:pPr algn="ctr"/>
                      <a:r>
                        <a:rPr lang="en-GB" sz="2000" b="1" dirty="0">
                          <a:latin typeface="Century Gothic" panose="020B0502020202020204" pitchFamily="34" charset="0"/>
                        </a:rPr>
                        <a:t>Manner</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tc>
                  <a:txBody>
                    <a:bodyPr/>
                    <a:lstStyle/>
                    <a:p>
                      <a:pPr algn="ctr"/>
                      <a:r>
                        <a:rPr lang="en-GB" sz="2000" b="1" dirty="0">
                          <a:latin typeface="Century Gothic" panose="020B0502020202020204" pitchFamily="34" charset="0"/>
                        </a:rPr>
                        <a:t>Frequency</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extLst>
                  <a:ext uri="{0D108BD9-81ED-4DB2-BD59-A6C34878D82A}">
                    <a16:rowId xmlns:a16="http://schemas.microsoft.com/office/drawing/2014/main" val="1177427177"/>
                  </a:ext>
                </a:extLst>
              </a:tr>
              <a:tr h="2016000">
                <a:tc>
                  <a:txBody>
                    <a:bodyPr/>
                    <a:lstStyle/>
                    <a:p>
                      <a:pPr algn="ctr">
                        <a:lnSpc>
                          <a:spcPct val="150000"/>
                        </a:lnSpc>
                      </a:pPr>
                      <a:r>
                        <a:rPr lang="en-GB" sz="2000" b="1" dirty="0">
                          <a:solidFill>
                            <a:srgbClr val="FF0000"/>
                          </a:solidFill>
                          <a:latin typeface="Century Gothic" panose="020B0502020202020204" pitchFamily="34" charset="0"/>
                        </a:rPr>
                        <a:t>yesterday</a:t>
                      </a:r>
                    </a:p>
                    <a:p>
                      <a:pPr algn="ctr">
                        <a:lnSpc>
                          <a:spcPct val="150000"/>
                        </a:lnSpc>
                      </a:pPr>
                      <a:r>
                        <a:rPr lang="en-GB" sz="2000" b="1" dirty="0">
                          <a:solidFill>
                            <a:srgbClr val="FF0000"/>
                          </a:solidFill>
                          <a:latin typeface="Century Gothic" panose="020B0502020202020204" pitchFamily="34" charset="0"/>
                        </a:rPr>
                        <a:t>afterwards</a:t>
                      </a:r>
                    </a:p>
                    <a:p>
                      <a:pPr algn="ctr">
                        <a:lnSpc>
                          <a:spcPct val="150000"/>
                        </a:lnSpc>
                      </a:pPr>
                      <a:r>
                        <a:rPr lang="en-GB" sz="2000" b="1" dirty="0">
                          <a:solidFill>
                            <a:srgbClr val="FF0000"/>
                          </a:solidFill>
                          <a:latin typeface="Century Gothic" panose="020B0502020202020204" pitchFamily="34" charset="0"/>
                        </a:rPr>
                        <a:t>earlier</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lnSpc>
                          <a:spcPct val="150000"/>
                        </a:lnSpc>
                      </a:pPr>
                      <a:r>
                        <a:rPr lang="en-GB" sz="2000" b="1" dirty="0">
                          <a:solidFill>
                            <a:srgbClr val="FF0000"/>
                          </a:solidFill>
                          <a:latin typeface="Century Gothic" panose="020B0502020202020204" pitchFamily="34" charset="0"/>
                        </a:rPr>
                        <a:t>outside</a:t>
                      </a:r>
                    </a:p>
                    <a:p>
                      <a:pPr algn="ctr">
                        <a:lnSpc>
                          <a:spcPct val="150000"/>
                        </a:lnSpc>
                      </a:pPr>
                      <a:r>
                        <a:rPr lang="en-GB" sz="2000" b="1" dirty="0">
                          <a:solidFill>
                            <a:srgbClr val="FF0000"/>
                          </a:solidFill>
                          <a:latin typeface="Century Gothic" panose="020B0502020202020204" pitchFamily="34" charset="0"/>
                        </a:rPr>
                        <a:t>nearby</a:t>
                      </a:r>
                    </a:p>
                    <a:p>
                      <a:pPr algn="ctr">
                        <a:lnSpc>
                          <a:spcPct val="150000"/>
                        </a:lnSpc>
                      </a:pPr>
                      <a:r>
                        <a:rPr lang="en-GB" sz="2000" b="1" dirty="0">
                          <a:solidFill>
                            <a:srgbClr val="FF0000"/>
                          </a:solidFill>
                          <a:latin typeface="Century Gothic" panose="020B0502020202020204" pitchFamily="34" charset="0"/>
                        </a:rPr>
                        <a:t>far away</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lnSpc>
                          <a:spcPct val="150000"/>
                        </a:lnSpc>
                      </a:pPr>
                      <a:r>
                        <a:rPr lang="en-GB" sz="2000" b="1" dirty="0">
                          <a:solidFill>
                            <a:srgbClr val="FF0000"/>
                          </a:solidFill>
                          <a:latin typeface="Century Gothic" panose="020B0502020202020204" pitchFamily="34" charset="0"/>
                        </a:rPr>
                        <a:t>happily</a:t>
                      </a:r>
                    </a:p>
                    <a:p>
                      <a:pPr algn="ctr">
                        <a:lnSpc>
                          <a:spcPct val="150000"/>
                        </a:lnSpc>
                      </a:pPr>
                      <a:r>
                        <a:rPr lang="en-GB" sz="2000" b="1" dirty="0">
                          <a:solidFill>
                            <a:srgbClr val="FF0000"/>
                          </a:solidFill>
                          <a:latin typeface="Century Gothic" panose="020B0502020202020204" pitchFamily="34" charset="0"/>
                        </a:rPr>
                        <a:t>carefully</a:t>
                      </a:r>
                    </a:p>
                    <a:p>
                      <a:pPr algn="ctr">
                        <a:lnSpc>
                          <a:spcPct val="150000"/>
                        </a:lnSpc>
                      </a:pPr>
                      <a:r>
                        <a:rPr lang="en-GB" sz="2000" b="1" dirty="0">
                          <a:solidFill>
                            <a:srgbClr val="FF0000"/>
                          </a:solidFill>
                          <a:latin typeface="Century Gothic" panose="020B0502020202020204" pitchFamily="34" charset="0"/>
                        </a:rPr>
                        <a:t>hastily</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lnSpc>
                          <a:spcPct val="150000"/>
                        </a:lnSpc>
                      </a:pPr>
                      <a:r>
                        <a:rPr lang="en-GB" sz="2000" b="1" dirty="0">
                          <a:solidFill>
                            <a:srgbClr val="FF0000"/>
                          </a:solidFill>
                          <a:latin typeface="Century Gothic" panose="020B0502020202020204" pitchFamily="34" charset="0"/>
                        </a:rPr>
                        <a:t>often</a:t>
                      </a:r>
                    </a:p>
                    <a:p>
                      <a:pPr algn="ctr">
                        <a:lnSpc>
                          <a:spcPct val="150000"/>
                        </a:lnSpc>
                      </a:pPr>
                      <a:r>
                        <a:rPr lang="en-GB" sz="2000" b="1" dirty="0">
                          <a:solidFill>
                            <a:srgbClr val="FF0000"/>
                          </a:solidFill>
                          <a:latin typeface="Century Gothic" panose="020B0502020202020204" pitchFamily="34" charset="0"/>
                        </a:rPr>
                        <a:t>sometimes</a:t>
                      </a:r>
                    </a:p>
                    <a:p>
                      <a:pPr algn="ctr">
                        <a:lnSpc>
                          <a:spcPct val="150000"/>
                        </a:lnSpc>
                      </a:pPr>
                      <a:r>
                        <a:rPr lang="en-GB" sz="2000" b="1" dirty="0">
                          <a:solidFill>
                            <a:srgbClr val="FF0000"/>
                          </a:solidFill>
                          <a:latin typeface="Century Gothic" panose="020B0502020202020204" pitchFamily="34" charset="0"/>
                        </a:rPr>
                        <a:t>daily</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484026188"/>
                  </a:ext>
                </a:extLst>
              </a:tr>
            </a:tbl>
          </a:graphicData>
        </a:graphic>
      </p:graphicFrame>
      <p:graphicFrame>
        <p:nvGraphicFramePr>
          <p:cNvPr id="3" name="Table 2">
            <a:extLst>
              <a:ext uri="{FF2B5EF4-FFF2-40B4-BE49-F238E27FC236}">
                <a16:creationId xmlns:a16="http://schemas.microsoft.com/office/drawing/2014/main" id="{41CF00B3-B612-40EF-8F17-BB9544A32AC7}"/>
              </a:ext>
            </a:extLst>
          </p:cNvPr>
          <p:cNvGraphicFramePr>
            <a:graphicFrameLocks noGrp="1"/>
          </p:cNvGraphicFramePr>
          <p:nvPr>
            <p:extLst>
              <p:ext uri="{D42A27DB-BD31-4B8C-83A1-F6EECF244321}">
                <p14:modId xmlns:p14="http://schemas.microsoft.com/office/powerpoint/2010/main" val="2561139976"/>
              </p:ext>
            </p:extLst>
          </p:nvPr>
        </p:nvGraphicFramePr>
        <p:xfrm>
          <a:off x="792000" y="4107581"/>
          <a:ext cx="7560000" cy="1908720"/>
        </p:xfrm>
        <a:graphic>
          <a:graphicData uri="http://schemas.openxmlformats.org/drawingml/2006/table">
            <a:tbl>
              <a:tblPr firstRow="1" bandRow="1">
                <a:tableStyleId>{5940675A-B579-460E-94D1-54222C63F5DA}</a:tableStyleId>
              </a:tblPr>
              <a:tblGrid>
                <a:gridCol w="1620000">
                  <a:extLst>
                    <a:ext uri="{9D8B030D-6E8A-4147-A177-3AD203B41FA5}">
                      <a16:colId xmlns:a16="http://schemas.microsoft.com/office/drawing/2014/main" val="422520371"/>
                    </a:ext>
                  </a:extLst>
                </a:gridCol>
                <a:gridCol w="360000">
                  <a:extLst>
                    <a:ext uri="{9D8B030D-6E8A-4147-A177-3AD203B41FA5}">
                      <a16:colId xmlns:a16="http://schemas.microsoft.com/office/drawing/2014/main" val="3969334736"/>
                    </a:ext>
                  </a:extLst>
                </a:gridCol>
                <a:gridCol w="1620000">
                  <a:extLst>
                    <a:ext uri="{9D8B030D-6E8A-4147-A177-3AD203B41FA5}">
                      <a16:colId xmlns:a16="http://schemas.microsoft.com/office/drawing/2014/main" val="870564900"/>
                    </a:ext>
                  </a:extLst>
                </a:gridCol>
                <a:gridCol w="360000">
                  <a:extLst>
                    <a:ext uri="{9D8B030D-6E8A-4147-A177-3AD203B41FA5}">
                      <a16:colId xmlns:a16="http://schemas.microsoft.com/office/drawing/2014/main" val="2982403857"/>
                    </a:ext>
                  </a:extLst>
                </a:gridCol>
                <a:gridCol w="1620000">
                  <a:extLst>
                    <a:ext uri="{9D8B030D-6E8A-4147-A177-3AD203B41FA5}">
                      <a16:colId xmlns:a16="http://schemas.microsoft.com/office/drawing/2014/main" val="941008549"/>
                    </a:ext>
                  </a:extLst>
                </a:gridCol>
                <a:gridCol w="360000">
                  <a:extLst>
                    <a:ext uri="{9D8B030D-6E8A-4147-A177-3AD203B41FA5}">
                      <a16:colId xmlns:a16="http://schemas.microsoft.com/office/drawing/2014/main" val="378376972"/>
                    </a:ext>
                  </a:extLst>
                </a:gridCol>
                <a:gridCol w="1620000">
                  <a:extLst>
                    <a:ext uri="{9D8B030D-6E8A-4147-A177-3AD203B41FA5}">
                      <a16:colId xmlns:a16="http://schemas.microsoft.com/office/drawing/2014/main" val="1699076163"/>
                    </a:ext>
                  </a:extLst>
                </a:gridCol>
              </a:tblGrid>
              <a:tr h="370840">
                <a:tc>
                  <a:txBody>
                    <a:bodyPr/>
                    <a:lstStyle/>
                    <a:p>
                      <a:pPr algn="ctr"/>
                      <a:r>
                        <a:rPr lang="en-GB" sz="2000" b="1" dirty="0">
                          <a:latin typeface="Century Gothic" panose="020B0502020202020204" pitchFamily="34" charset="0"/>
                        </a:rPr>
                        <a:t>happily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yesterday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carefully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outside</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46838160"/>
                  </a:ext>
                </a:extLst>
              </a:tr>
              <a:tr h="360000">
                <a:tc>
                  <a:txBody>
                    <a:bodyPr/>
                    <a:lstStyle/>
                    <a:p>
                      <a:pPr algn="ctr"/>
                      <a:endParaRPr lang="en-GB" sz="1000" b="1">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b="1">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33908807"/>
                  </a:ext>
                </a:extLst>
              </a:tr>
              <a:tr h="370840">
                <a:tc>
                  <a:txBody>
                    <a:bodyPr/>
                    <a:lstStyle/>
                    <a:p>
                      <a:pPr algn="ctr"/>
                      <a:r>
                        <a:rPr lang="en-GB" sz="2000" b="1" dirty="0">
                          <a:latin typeface="Century Gothic" panose="020B0502020202020204" pitchFamily="34" charset="0"/>
                        </a:rPr>
                        <a:t>afterwards</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nearby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often</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sometimes</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76763456"/>
                  </a:ext>
                </a:extLst>
              </a:tr>
              <a:tr h="360000">
                <a:tc>
                  <a:txBody>
                    <a:bodyPr/>
                    <a:lstStyle/>
                    <a:p>
                      <a:pPr algn="ctr"/>
                      <a:endParaRPr lang="en-GB" sz="900" b="1">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59615448"/>
                  </a:ext>
                </a:extLst>
              </a:tr>
              <a:tr h="370840">
                <a:tc>
                  <a:txBody>
                    <a:bodyPr/>
                    <a:lstStyle/>
                    <a:p>
                      <a:pPr algn="ctr"/>
                      <a:r>
                        <a:rPr lang="en-GB" sz="2000" b="1" dirty="0">
                          <a:latin typeface="Century Gothic" panose="020B0502020202020204" pitchFamily="34" charset="0"/>
                        </a:rPr>
                        <a:t>far away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daily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earlier</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hastily</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50752678"/>
                  </a:ext>
                </a:extLst>
              </a:tr>
            </a:tbl>
          </a:graphicData>
        </a:graphic>
      </p:graphicFrame>
    </p:spTree>
    <p:extLst>
      <p:ext uri="{BB962C8B-B14F-4D97-AF65-F5344CB8AC3E}">
        <p14:creationId xmlns:p14="http://schemas.microsoft.com/office/powerpoint/2010/main" val="1638695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adverbials of time in paragraph two.</a:t>
            </a:r>
            <a:endParaRPr lang="en-GB" sz="2000" b="1" u="sng"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06410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For as long as she could remember, people had been comparing her to her brother. How was that fair? He had always been the clever one, he’d always been the brave one. Maybe she should have died instead of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Once she’d stopped feeling sorry for herself, she prepared for the task ahead. First, she had to retrieve the serum. Then, she needed to locate Conrad. Finally, she’d have to convince him that injecting himself with the serum would help save this good-for-nothing, lousy population from extinction. No – she was being too harsh. She knew a handful of people who were worth saving.</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Just then, her train of thought was interrupted by a loud bang on the door. Immediately, she slid the plans of the science lab safely between the crack in the wall. It was better to be safe than sorry, especially as she hadn’t been expecting visitors.</a:t>
            </a:r>
          </a:p>
        </p:txBody>
      </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adverbials of time in paragraph two.</a:t>
            </a:r>
          </a:p>
          <a:p>
            <a:endParaRPr lang="en-GB" sz="2000" b="1" u="sng"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first, then, finally</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06410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For as long as she could remember, people had been comparing her to her brother. How was that fair? He had always been the clever one, he’d always been the brave one. Maybe she should have died instead of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Once she’d stopped feeling sorry for herself, she prepared for the task ahead. </a:t>
            </a:r>
            <a:r>
              <a:rPr lang="en-GB" sz="1400" b="1" u="sng" dirty="0">
                <a:solidFill>
                  <a:srgbClr val="FF0000"/>
                </a:solidFill>
                <a:latin typeface="Century Gothic" panose="020B0502020202020204" pitchFamily="34" charset="0"/>
              </a:rPr>
              <a:t>First</a:t>
            </a:r>
            <a:r>
              <a:rPr lang="en-GB" sz="1400" b="1" dirty="0">
                <a:solidFill>
                  <a:schemeClr val="tx1"/>
                </a:solidFill>
                <a:latin typeface="Century Gothic" panose="020B0502020202020204" pitchFamily="34" charset="0"/>
              </a:rPr>
              <a:t>, she had to retrieve the serum. </a:t>
            </a:r>
            <a:r>
              <a:rPr lang="en-GB" sz="1400" b="1" u="sng" dirty="0">
                <a:solidFill>
                  <a:srgbClr val="FF0000"/>
                </a:solidFill>
                <a:latin typeface="Century Gothic" panose="020B0502020202020204" pitchFamily="34" charset="0"/>
              </a:rPr>
              <a:t>Then</a:t>
            </a:r>
            <a:r>
              <a:rPr lang="en-GB" sz="1400" b="1" dirty="0">
                <a:solidFill>
                  <a:schemeClr val="tx1"/>
                </a:solidFill>
                <a:latin typeface="Century Gothic" panose="020B0502020202020204" pitchFamily="34" charset="0"/>
              </a:rPr>
              <a:t>, she needed to locate Conrad. </a:t>
            </a:r>
            <a:r>
              <a:rPr lang="en-GB" sz="1400" b="1" u="sng" dirty="0">
                <a:solidFill>
                  <a:srgbClr val="FF0000"/>
                </a:solidFill>
                <a:latin typeface="Century Gothic" panose="020B0502020202020204" pitchFamily="34" charset="0"/>
              </a:rPr>
              <a:t>Finally</a:t>
            </a:r>
            <a:r>
              <a:rPr lang="en-GB" sz="1400" b="1" dirty="0">
                <a:solidFill>
                  <a:schemeClr val="tx1"/>
                </a:solidFill>
                <a:latin typeface="Century Gothic" panose="020B0502020202020204" pitchFamily="34" charset="0"/>
              </a:rPr>
              <a:t>, she’d have to convince him that injecting himself with the serum would help save this good-for-nothing, lousy population from extinction. No – she was being too harsh. She knew a handful of people who were worth saving.</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Just then, her train of thought was interrupted by a loud bang on the door. Immediately, she slid the plans of the science lab safely between the crack in the wall. It was better to be safe than sorry, especially as she hadn’t been expecting visitors.</a:t>
            </a:r>
          </a:p>
        </p:txBody>
      </p:sp>
    </p:spTree>
    <p:extLst>
      <p:ext uri="{BB962C8B-B14F-4D97-AF65-F5344CB8AC3E}">
        <p14:creationId xmlns:p14="http://schemas.microsoft.com/office/powerpoint/2010/main" val="41240829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In paragraph one, find and copy an example of a word or phrase used to show a contrast.</a:t>
            </a:r>
            <a:endParaRPr lang="en-GB" sz="2000" b="1" u="sng"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B52CA097-88D9-4F03-AE5F-446CC2C1DF6E}"/>
              </a:ext>
            </a:extLst>
          </p:cNvPr>
          <p:cNvSpPr/>
          <p:nvPr/>
        </p:nvSpPr>
        <p:spPr>
          <a:xfrm>
            <a:off x="402020" y="629587"/>
            <a:ext cx="8339959" cy="306410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For as long as she could remember, people had been comparing her to her brother. How was that fair? He had always been the clever one, he’d always been the brave one. Maybe she should have died instead of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Once she’d stopped feeling sorry for herself, she prepared for the task ahead. First, she had to retrieve the serum. Then, she needed to locate Conrad. Finally, she’d have to convince him that injecting himself with the serum would help save this good-for-nothing, lousy population from extinction. No – she was being too harsh. She knew a handful of people who were worth saving.</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Just then, her train of thought was interrupted by a loud bang on the door. Immediately, she slid the plans of the science lab safely between the crack in the wall. It was better to be safe than sorry, especially as she hadn’t been expecting visitors.</a:t>
            </a:r>
          </a:p>
        </p:txBody>
      </p:sp>
    </p:spTree>
    <p:extLst>
      <p:ext uri="{BB962C8B-B14F-4D97-AF65-F5344CB8AC3E}">
        <p14:creationId xmlns:p14="http://schemas.microsoft.com/office/powerpoint/2010/main" val="12300587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In paragraph one, find and copy an example of a word or phrase used to show a contrast.</a:t>
            </a:r>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instead of</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06410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For as long as she could remember, people had been comparing her to her brother. How was that fair? He had always been the clever one, he’d always been the brave one. Maybe she should have died </a:t>
            </a:r>
            <a:r>
              <a:rPr lang="en-GB" sz="1400" b="1" dirty="0">
                <a:solidFill>
                  <a:srgbClr val="FF0000"/>
                </a:solidFill>
                <a:latin typeface="Century Gothic" panose="020B0502020202020204" pitchFamily="34" charset="0"/>
              </a:rPr>
              <a:t>instead of </a:t>
            </a:r>
            <a:r>
              <a:rPr lang="en-GB" sz="1400" b="1" dirty="0">
                <a:solidFill>
                  <a:schemeClr val="tx1"/>
                </a:solidFill>
                <a:latin typeface="Century Gothic" panose="020B0502020202020204" pitchFamily="34" charset="0"/>
              </a:rPr>
              <a:t>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Once she’d stopped feeling sorry for herself, she prepared for the task ahead. First, she had to retrieve the serum. Then, she needed to locate Conrad. Finally, she’d have to convince him that injecting himself with the serum would help save this good-for-nothing, lousy population from extinction. No – she was being too harsh. She knew a handful of people who were worth saving.</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Just then, her train of thought was interrupted by a loud bang on the door. Immediately, she slid the plans of the science lab safely between the crack in the wall. It was better to be safe than sorry, especially as she hadn’t been expecting visitors.</a:t>
            </a:r>
          </a:p>
        </p:txBody>
      </p:sp>
    </p:spTree>
    <p:extLst>
      <p:ext uri="{BB962C8B-B14F-4D97-AF65-F5344CB8AC3E}">
        <p14:creationId xmlns:p14="http://schemas.microsoft.com/office/powerpoint/2010/main" val="3690750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sentences below have been ordered logically.</a:t>
            </a:r>
          </a:p>
          <a:p>
            <a:pPr lvl="0" defTabSz="685800">
              <a:lnSpc>
                <a:spcPct val="50000"/>
              </a:lnSpc>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Eventually, she’d be able to leave this planet and move on with her life. Before any of that could happen though, she needed to complete her mission first.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CD26F27E-08C4-46DA-89A1-E25E6DB46481}"/>
              </a:ext>
            </a:extLst>
          </p:cNvPr>
          <p:cNvSpPr/>
          <p:nvPr/>
        </p:nvSpPr>
        <p:spPr>
          <a:xfrm>
            <a:off x="402020" y="629587"/>
            <a:ext cx="8339959" cy="306410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For as long as she could remember, people had been comparing her to her brother. How was that fair? He had always been the clever one, he’d always been the brave one. Maybe she should have died instead of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Once she’d stopped feeling sorry for herself, she prepared for the task ahead. First, she had to retrieve the serum. Then, she needed to locate Conrad. Finally, she’d have to convince him that injecting himself with the serum would help save this good-for-nothing, lousy population from extinction. No – she was being too harsh. She knew a handful of people who were worth saving.</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Just then, her train of thought was interrupted by a loud bang on the door. Immediately, she slid the plans of the science lab safely between the crack in the wall. It was better to be safe than sorry, especially as she hadn’t been expecting visitors.</a:t>
            </a:r>
          </a:p>
        </p:txBody>
      </p:sp>
    </p:spTree>
    <p:extLst>
      <p:ext uri="{BB962C8B-B14F-4D97-AF65-F5344CB8AC3E}">
        <p14:creationId xmlns:p14="http://schemas.microsoft.com/office/powerpoint/2010/main" val="950266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sentences below have been ordered logically.</a:t>
            </a:r>
          </a:p>
          <a:p>
            <a:pPr lvl="0" defTabSz="685800">
              <a:lnSpc>
                <a:spcPct val="50000"/>
              </a:lnSpc>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Eventually, she’d be able to leave this planet and move on with her life. Before any of that could happen though, she needed to complete her mission first. </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True</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BEE0A0BC-A295-4F82-BD94-4502A018FF2B}"/>
              </a:ext>
            </a:extLst>
          </p:cNvPr>
          <p:cNvSpPr/>
          <p:nvPr/>
        </p:nvSpPr>
        <p:spPr>
          <a:xfrm>
            <a:off x="402020" y="629587"/>
            <a:ext cx="8339959" cy="306410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For as long as she could remember, people had been comparing her to her brother. How was that fair? He had always been the clever one, he’d always been the brave one. Maybe she should have died instead of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Once she’d stopped feeling sorry for herself, she prepared for the task ahead. First, she had to retrieve the serum. Then, she needed to locate Conrad. Finally, she’d have to convince him that injecting himself with the serum would help save this good-for-nothing, lousy population from extinction. No – she was being too harsh. She knew a handful of people who were worth saving.</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Just then, her train of thought was interrupted by a loud bang on the door. Immediately, she slid the plans of the science lab safely between the crack in the wall. It was better to be safe than sorry, especially as she hadn’t been expecting visitors.</a:t>
            </a:r>
          </a:p>
        </p:txBody>
      </p:sp>
    </p:spTree>
    <p:extLst>
      <p:ext uri="{BB962C8B-B14F-4D97-AF65-F5344CB8AC3E}">
        <p14:creationId xmlns:p14="http://schemas.microsoft.com/office/powerpoint/2010/main" val="3085387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What is the main focus of paragraph 3?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4EAD4072-3C0C-412A-9E0D-EC57FB3EA6EE}"/>
              </a:ext>
            </a:extLst>
          </p:cNvPr>
          <p:cNvGraphicFramePr>
            <a:graphicFrameLocks noGrp="1"/>
          </p:cNvGraphicFramePr>
          <p:nvPr>
            <p:extLst>
              <p:ext uri="{D42A27DB-BD31-4B8C-83A1-F6EECF244321}">
                <p14:modId xmlns:p14="http://schemas.microsoft.com/office/powerpoint/2010/main" val="3168426293"/>
              </p:ext>
            </p:extLst>
          </p:nvPr>
        </p:nvGraphicFramePr>
        <p:xfrm>
          <a:off x="1259999" y="4817553"/>
          <a:ext cx="6624000" cy="701040"/>
        </p:xfrm>
        <a:graphic>
          <a:graphicData uri="http://schemas.openxmlformats.org/drawingml/2006/table">
            <a:tbl>
              <a:tblPr firstRow="1" bandRow="1">
                <a:tableStyleId>{5940675A-B579-460E-94D1-54222C63F5DA}</a:tableStyleId>
              </a:tblPr>
              <a:tblGrid>
                <a:gridCol w="1728000">
                  <a:extLst>
                    <a:ext uri="{9D8B030D-6E8A-4147-A177-3AD203B41FA5}">
                      <a16:colId xmlns:a16="http://schemas.microsoft.com/office/drawing/2014/main" val="1828161562"/>
                    </a:ext>
                  </a:extLst>
                </a:gridCol>
                <a:gridCol w="720000">
                  <a:extLst>
                    <a:ext uri="{9D8B030D-6E8A-4147-A177-3AD203B41FA5}">
                      <a16:colId xmlns:a16="http://schemas.microsoft.com/office/drawing/2014/main" val="2666497363"/>
                    </a:ext>
                  </a:extLst>
                </a:gridCol>
                <a:gridCol w="1728000">
                  <a:extLst>
                    <a:ext uri="{9D8B030D-6E8A-4147-A177-3AD203B41FA5}">
                      <a16:colId xmlns:a16="http://schemas.microsoft.com/office/drawing/2014/main" val="3558371738"/>
                    </a:ext>
                  </a:extLst>
                </a:gridCol>
                <a:gridCol w="720000">
                  <a:extLst>
                    <a:ext uri="{9D8B030D-6E8A-4147-A177-3AD203B41FA5}">
                      <a16:colId xmlns:a16="http://schemas.microsoft.com/office/drawing/2014/main" val="2091514260"/>
                    </a:ext>
                  </a:extLst>
                </a:gridCol>
                <a:gridCol w="1728000">
                  <a:extLst>
                    <a:ext uri="{9D8B030D-6E8A-4147-A177-3AD203B41FA5}">
                      <a16:colId xmlns:a16="http://schemas.microsoft.com/office/drawing/2014/main" val="1648353672"/>
                    </a:ext>
                  </a:extLst>
                </a:gridCol>
              </a:tblGrid>
              <a:tr h="360000">
                <a:tc>
                  <a:txBody>
                    <a:bodyPr/>
                    <a:lstStyle/>
                    <a:p>
                      <a:pPr algn="ctr"/>
                      <a:r>
                        <a:rPr lang="en-GB" sz="2000" b="1" dirty="0">
                          <a:latin typeface="Century Gothic" panose="020B0502020202020204" pitchFamily="34" charset="0"/>
                        </a:rPr>
                        <a:t>Thoughts and feelings</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Making plans</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 Reacting to events</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50436920"/>
                  </a:ext>
                </a:extLst>
              </a:tr>
            </a:tbl>
          </a:graphicData>
        </a:graphic>
      </p:graphicFrame>
      <p:sp>
        <p:nvSpPr>
          <p:cNvPr id="8" name="Rectangle 7">
            <a:extLst>
              <a:ext uri="{FF2B5EF4-FFF2-40B4-BE49-F238E27FC236}">
                <a16:creationId xmlns:a16="http://schemas.microsoft.com/office/drawing/2014/main" id="{8FCA3527-E6C6-4AEA-98B1-9FCFADAB035D}"/>
              </a:ext>
            </a:extLst>
          </p:cNvPr>
          <p:cNvSpPr/>
          <p:nvPr/>
        </p:nvSpPr>
        <p:spPr>
          <a:xfrm>
            <a:off x="402020" y="629587"/>
            <a:ext cx="8339959" cy="306410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For as long as she could remember, people had been comparing her to her brother. How was that fair? He had always been the clever one, he’d always been the brave one. Maybe she should have died instead of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Once she’d stopped feeling sorry for herself, she prepared for the task ahead. First, she had to retrieve the serum. Then, she needed to locate Conrad. Finally, she’d have to convince him that injecting himself with the serum would help save this good-for-nothing, lousy population from extinction. No – she was being too harsh. She knew a handful of people who were worth saving.</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Just then, her train of thought was interrupted by a loud bang on the door. Immediately, she slid the plans of the science lab safely between the crack in the wall. It was better to be safe than sorry, especially as she hadn’t been expecting visitors.</a:t>
            </a:r>
          </a:p>
        </p:txBody>
      </p:sp>
    </p:spTree>
    <p:extLst>
      <p:ext uri="{BB962C8B-B14F-4D97-AF65-F5344CB8AC3E}">
        <p14:creationId xmlns:p14="http://schemas.microsoft.com/office/powerpoint/2010/main" val="3210698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What is the main focus of paragraph 3?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4EAD4072-3C0C-412A-9E0D-EC57FB3EA6EE}"/>
              </a:ext>
            </a:extLst>
          </p:cNvPr>
          <p:cNvGraphicFramePr>
            <a:graphicFrameLocks noGrp="1"/>
          </p:cNvGraphicFramePr>
          <p:nvPr>
            <p:extLst>
              <p:ext uri="{D42A27DB-BD31-4B8C-83A1-F6EECF244321}">
                <p14:modId xmlns:p14="http://schemas.microsoft.com/office/powerpoint/2010/main" val="128877065"/>
              </p:ext>
            </p:extLst>
          </p:nvPr>
        </p:nvGraphicFramePr>
        <p:xfrm>
          <a:off x="1259999" y="4817553"/>
          <a:ext cx="6624000" cy="701040"/>
        </p:xfrm>
        <a:graphic>
          <a:graphicData uri="http://schemas.openxmlformats.org/drawingml/2006/table">
            <a:tbl>
              <a:tblPr firstRow="1" bandRow="1">
                <a:tableStyleId>{5940675A-B579-460E-94D1-54222C63F5DA}</a:tableStyleId>
              </a:tblPr>
              <a:tblGrid>
                <a:gridCol w="1728000">
                  <a:extLst>
                    <a:ext uri="{9D8B030D-6E8A-4147-A177-3AD203B41FA5}">
                      <a16:colId xmlns:a16="http://schemas.microsoft.com/office/drawing/2014/main" val="1828161562"/>
                    </a:ext>
                  </a:extLst>
                </a:gridCol>
                <a:gridCol w="720000">
                  <a:extLst>
                    <a:ext uri="{9D8B030D-6E8A-4147-A177-3AD203B41FA5}">
                      <a16:colId xmlns:a16="http://schemas.microsoft.com/office/drawing/2014/main" val="2666497363"/>
                    </a:ext>
                  </a:extLst>
                </a:gridCol>
                <a:gridCol w="1728000">
                  <a:extLst>
                    <a:ext uri="{9D8B030D-6E8A-4147-A177-3AD203B41FA5}">
                      <a16:colId xmlns:a16="http://schemas.microsoft.com/office/drawing/2014/main" val="3558371738"/>
                    </a:ext>
                  </a:extLst>
                </a:gridCol>
                <a:gridCol w="720000">
                  <a:extLst>
                    <a:ext uri="{9D8B030D-6E8A-4147-A177-3AD203B41FA5}">
                      <a16:colId xmlns:a16="http://schemas.microsoft.com/office/drawing/2014/main" val="2091514260"/>
                    </a:ext>
                  </a:extLst>
                </a:gridCol>
                <a:gridCol w="1728000">
                  <a:extLst>
                    <a:ext uri="{9D8B030D-6E8A-4147-A177-3AD203B41FA5}">
                      <a16:colId xmlns:a16="http://schemas.microsoft.com/office/drawing/2014/main" val="1648353672"/>
                    </a:ext>
                  </a:extLst>
                </a:gridCol>
              </a:tblGrid>
              <a:tr h="360000">
                <a:tc>
                  <a:txBody>
                    <a:bodyPr/>
                    <a:lstStyle/>
                    <a:p>
                      <a:pPr algn="ctr"/>
                      <a:r>
                        <a:rPr lang="en-GB" sz="2000" b="1" dirty="0">
                          <a:solidFill>
                            <a:schemeClr val="bg2">
                              <a:lumMod val="50000"/>
                            </a:schemeClr>
                          </a:solidFill>
                          <a:latin typeface="Century Gothic" panose="020B0502020202020204" pitchFamily="34" charset="0"/>
                        </a:rPr>
                        <a:t>Thoughts and feelings</a:t>
                      </a:r>
                    </a:p>
                  </a:txBody>
                  <a:tcPr anchor="ctr">
                    <a:lnL w="28575" cap="flat" cmpd="sng" algn="ctr">
                      <a:solidFill>
                        <a:schemeClr val="bg1">
                          <a:lumMod val="65000"/>
                        </a:schemeClr>
                      </a:solidFill>
                      <a:prstDash val="solid"/>
                      <a:round/>
                      <a:headEnd type="none" w="med" len="med"/>
                      <a:tailEnd type="none" w="med" len="med"/>
                    </a:lnL>
                    <a:lnR w="28575" cap="flat" cmpd="sng" algn="ctr">
                      <a:solidFill>
                        <a:schemeClr val="bg1">
                          <a:lumMod val="65000"/>
                        </a:schemeClr>
                      </a:solidFill>
                      <a:prstDash val="solid"/>
                      <a:round/>
                      <a:headEnd type="none" w="med" len="med"/>
                      <a:tailEnd type="none" w="med" len="med"/>
                    </a:lnR>
                    <a:lnT w="28575" cap="flat" cmpd="sng" algn="ctr">
                      <a:solidFill>
                        <a:schemeClr val="bg1">
                          <a:lumMod val="65000"/>
                        </a:schemeClr>
                      </a:solidFill>
                      <a:prstDash val="solid"/>
                      <a:round/>
                      <a:headEnd type="none" w="med" len="med"/>
                      <a:tailEnd type="none" w="med" len="med"/>
                    </a:lnT>
                    <a:lnB w="285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solidFill>
                          <a:schemeClr val="bg2">
                            <a:lumMod val="50000"/>
                          </a:schemeClr>
                        </a:solidFill>
                        <a:latin typeface="Century Gothic" panose="020B0502020202020204" pitchFamily="34" charset="0"/>
                      </a:endParaRPr>
                    </a:p>
                  </a:txBody>
                  <a:tcPr anchor="ctr">
                    <a:lnL w="28575" cap="flat" cmpd="sng" algn="ctr">
                      <a:solidFill>
                        <a:schemeClr val="bg1">
                          <a:lumMod val="65000"/>
                        </a:schemeClr>
                      </a:solidFill>
                      <a:prstDash val="solid"/>
                      <a:round/>
                      <a:headEnd type="none" w="med" len="med"/>
                      <a:tailEnd type="none" w="med" len="med"/>
                    </a:lnL>
                    <a:lnR w="28575" cap="flat" cmpd="sng" algn="ctr">
                      <a:solidFill>
                        <a:schemeClr val="bg1">
                          <a:lumMod val="6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2">
                              <a:lumMod val="50000"/>
                            </a:schemeClr>
                          </a:solidFill>
                          <a:latin typeface="Century Gothic" panose="020B0502020202020204" pitchFamily="34" charset="0"/>
                        </a:rPr>
                        <a:t>Making plans</a:t>
                      </a:r>
                    </a:p>
                  </a:txBody>
                  <a:tcPr anchor="ctr">
                    <a:lnL w="28575" cap="flat" cmpd="sng" algn="ctr">
                      <a:solidFill>
                        <a:schemeClr val="bg1">
                          <a:lumMod val="65000"/>
                        </a:schemeClr>
                      </a:solidFill>
                      <a:prstDash val="solid"/>
                      <a:round/>
                      <a:headEnd type="none" w="med" len="med"/>
                      <a:tailEnd type="none" w="med" len="med"/>
                    </a:lnL>
                    <a:lnR w="28575" cap="flat" cmpd="sng" algn="ctr">
                      <a:solidFill>
                        <a:schemeClr val="bg1">
                          <a:lumMod val="65000"/>
                        </a:schemeClr>
                      </a:solidFill>
                      <a:prstDash val="solid"/>
                      <a:round/>
                      <a:headEnd type="none" w="med" len="med"/>
                      <a:tailEnd type="none" w="med" len="med"/>
                    </a:lnR>
                    <a:lnT w="28575" cap="flat" cmpd="sng" algn="ctr">
                      <a:solidFill>
                        <a:schemeClr val="bg1">
                          <a:lumMod val="65000"/>
                        </a:schemeClr>
                      </a:solidFill>
                      <a:prstDash val="solid"/>
                      <a:round/>
                      <a:headEnd type="none" w="med" len="med"/>
                      <a:tailEnd type="none" w="med" len="med"/>
                    </a:lnT>
                    <a:lnB w="285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200" b="1" dirty="0">
                        <a:latin typeface="Century Gothic" panose="020B0502020202020204" pitchFamily="34" charset="0"/>
                      </a:endParaRPr>
                    </a:p>
                  </a:txBody>
                  <a:tcPr anchor="ctr">
                    <a:lnL w="28575" cap="flat" cmpd="sng" algn="ctr">
                      <a:solidFill>
                        <a:schemeClr val="bg1">
                          <a:lumMod val="65000"/>
                        </a:schemeClr>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 </a:t>
                      </a:r>
                      <a:r>
                        <a:rPr lang="en-GB" sz="2000" b="1" dirty="0">
                          <a:solidFill>
                            <a:srgbClr val="FF0000"/>
                          </a:solidFill>
                          <a:latin typeface="Century Gothic" panose="020B0502020202020204" pitchFamily="34" charset="0"/>
                        </a:rPr>
                        <a:t>Reacting to events</a:t>
                      </a:r>
                    </a:p>
                  </a:txBody>
                  <a:tcPr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50436920"/>
                  </a:ext>
                </a:extLst>
              </a:tr>
            </a:tbl>
          </a:graphicData>
        </a:graphic>
      </p:graphicFrame>
      <p:sp>
        <p:nvSpPr>
          <p:cNvPr id="8" name="Rectangle 7">
            <a:extLst>
              <a:ext uri="{FF2B5EF4-FFF2-40B4-BE49-F238E27FC236}">
                <a16:creationId xmlns:a16="http://schemas.microsoft.com/office/drawing/2014/main" id="{2CCA84E8-1B74-4322-8AEC-603EE9AECF88}"/>
              </a:ext>
            </a:extLst>
          </p:cNvPr>
          <p:cNvSpPr/>
          <p:nvPr/>
        </p:nvSpPr>
        <p:spPr>
          <a:xfrm>
            <a:off x="402020" y="629587"/>
            <a:ext cx="8339959" cy="3064108"/>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For as long as she could remember, people had been comparing her to her brother. How was that fair? He had always been the clever one, he’d always been the brave one. Maybe she should have died instead of him.</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Once she’d stopped feeling sorry for herself, she prepared for the task ahead. First, she had to retrieve the serum. Then, she needed to locate Conrad. Finally, she’d have to convince him that injecting himself with the serum would help save this good-for-nothing, lousy population from extinction. No – she was being too harsh. She knew a handful of people who were worth saving.</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Just then, her train of thought was interrupted by a loud bang on the door. Immediately, she slid the plans of the science lab safely between the crack in the wall. It was better to be safe than sorry, especially as she hadn’t been expecting visitors.</a:t>
            </a:r>
          </a:p>
        </p:txBody>
      </p:sp>
    </p:spTree>
    <p:extLst>
      <p:ext uri="{BB962C8B-B14F-4D97-AF65-F5344CB8AC3E}">
        <p14:creationId xmlns:p14="http://schemas.microsoft.com/office/powerpoint/2010/main" val="29109187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Rewrite the first sentence in paragraph four and include a different adverbial of time without changing the meaning.</a:t>
            </a: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5D50B021-2A75-4441-A516-738567FC85BA}"/>
              </a:ext>
            </a:extLst>
          </p:cNvPr>
          <p:cNvSpPr/>
          <p:nvPr/>
        </p:nvSpPr>
        <p:spPr>
          <a:xfrm>
            <a:off x="402020" y="629587"/>
            <a:ext cx="8339959" cy="3136297"/>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It was exactly 7 o’clock when Arty screeched to halt in front of Ryan, who had been waiting impatiently on the corner of Marley Road.</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“You took your time. It’s freezing out here this morning,” Ryan moaned as he got into the car. He had just enough time to get his seatbelt on before Arty roared off again. “Whoa, what’s the hurry Arty?”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“Early this morning, I got a tip-off from a trusted source. He said that Leon Mossi was expected to arrive in the country today. It’s thought he’s going to sign for a top English club. If it’s true, I need you to take photographs whilst I try and get the scoop,” explained Arty.</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Just then, Arty’s mobile phone rang. He pulled over and accepted the call. “Yeah...ok...in ten minutes... at the airport...we’ll be there...thanks,” he replied in clipped tones. After ending the call, he turned to Ryan and smiled, “Let’s do this!”</a:t>
            </a:r>
          </a:p>
        </p:txBody>
      </p:sp>
    </p:spTree>
    <p:extLst>
      <p:ext uri="{BB962C8B-B14F-4D97-AF65-F5344CB8AC3E}">
        <p14:creationId xmlns:p14="http://schemas.microsoft.com/office/powerpoint/2010/main" val="15224334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Rewrite the first sentence in paragraph four and include a different adverbial of time without changing the meaning.</a:t>
            </a:r>
          </a:p>
          <a:p>
            <a:pPr lvl="0" defTabSz="685800">
              <a:defRPr/>
            </a:pPr>
            <a:endParaRPr lang="en-GB" sz="2000" b="1" dirty="0">
              <a:solidFill>
                <a:prstClr val="black"/>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Various answers, for example: </a:t>
            </a:r>
            <a:br>
              <a:rPr lang="en-GB" sz="2000" b="1" dirty="0">
                <a:solidFill>
                  <a:srgbClr val="FF0000"/>
                </a:solidFill>
                <a:latin typeface="Century Gothic" panose="020B0502020202020204" pitchFamily="34" charset="0"/>
              </a:rPr>
            </a:br>
            <a:endParaRPr lang="en-GB" sz="2000" b="1" dirty="0">
              <a:solidFill>
                <a:srgbClr val="FF0000"/>
              </a:solidFill>
              <a:latin typeface="Century Gothic" panose="020B0502020202020204" pitchFamily="34" charset="0"/>
            </a:endParaRPr>
          </a:p>
          <a:p>
            <a:pPr lvl="0" defTabSz="685800">
              <a:defRPr/>
            </a:pPr>
            <a:r>
              <a:rPr lang="en-GB" sz="2000" b="1" u="sng" dirty="0">
                <a:solidFill>
                  <a:srgbClr val="FF0000"/>
                </a:solidFill>
                <a:latin typeface="Century Gothic" panose="020B0502020202020204" pitchFamily="34" charset="0"/>
              </a:rPr>
              <a:t>All of a sudden</a:t>
            </a:r>
            <a:r>
              <a:rPr lang="en-GB" sz="2000" b="1" dirty="0">
                <a:solidFill>
                  <a:srgbClr val="FF0000"/>
                </a:solidFill>
                <a:latin typeface="Century Gothic" panose="020B0502020202020204" pitchFamily="34" charset="0"/>
              </a:rPr>
              <a:t>, Arty’s mobile phone rang.</a:t>
            </a: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948D74A7-6E40-4AAE-84EE-E3BDA99564E9}"/>
              </a:ext>
            </a:extLst>
          </p:cNvPr>
          <p:cNvSpPr/>
          <p:nvPr/>
        </p:nvSpPr>
        <p:spPr>
          <a:xfrm>
            <a:off x="402020" y="629587"/>
            <a:ext cx="8339959" cy="3136297"/>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It was exactly 7 o’clock when Arty screeched to halt in front of Ryan, who had been waiting impatiently on the corner of Marley Road.</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“You took your time. It’s freezing out here this morning,” Ryan moaned as he got into the car. He had just enough time to get his seatbelt on before Arty roared off again. “Whoa, what’s the hurry Arty?”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“Early this morning, I got a tip-off from a trusted source. He said that Leon Mossi was expected to arrive in the country today. It’s thought he’s going to sign for a top English club. If it’s true, I need you to take photographs whilst I try and get the scoop,” explained Arty.</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Just then, Arty’s mobile phone rang. He pulled over and accepted the call. “Yeah...ok...in ten minutes... at the airport...we’ll be there...thanks,” he replied in clipped tones. After ending the call, he turned to Ryan and smiled, “Let’s do this!”</a:t>
            </a:r>
          </a:p>
        </p:txBody>
      </p:sp>
    </p:spTree>
    <p:extLst>
      <p:ext uri="{BB962C8B-B14F-4D97-AF65-F5344CB8AC3E}">
        <p14:creationId xmlns:p14="http://schemas.microsoft.com/office/powerpoint/2010/main" val="20406984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Add an extra sentence to paragraph three. Include a word from below to help contrast your idea.</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F2E99839-CEF1-4F70-B738-46CE2AA9ACE7}"/>
              </a:ext>
            </a:extLst>
          </p:cNvPr>
          <p:cNvGraphicFramePr>
            <a:graphicFrameLocks noGrp="1"/>
          </p:cNvGraphicFramePr>
          <p:nvPr>
            <p:extLst/>
          </p:nvPr>
        </p:nvGraphicFramePr>
        <p:xfrm>
          <a:off x="1331999" y="4784611"/>
          <a:ext cx="6480000" cy="540000"/>
        </p:xfrm>
        <a:graphic>
          <a:graphicData uri="http://schemas.openxmlformats.org/drawingml/2006/table">
            <a:tbl>
              <a:tblPr firstRow="1" bandRow="1">
                <a:tableStyleId>{5940675A-B579-460E-94D1-54222C63F5DA}</a:tableStyleId>
              </a:tblPr>
              <a:tblGrid>
                <a:gridCol w="1800000">
                  <a:extLst>
                    <a:ext uri="{9D8B030D-6E8A-4147-A177-3AD203B41FA5}">
                      <a16:colId xmlns:a16="http://schemas.microsoft.com/office/drawing/2014/main" val="1828161562"/>
                    </a:ext>
                  </a:extLst>
                </a:gridCol>
                <a:gridCol w="540000">
                  <a:extLst>
                    <a:ext uri="{9D8B030D-6E8A-4147-A177-3AD203B41FA5}">
                      <a16:colId xmlns:a16="http://schemas.microsoft.com/office/drawing/2014/main" val="2666497363"/>
                    </a:ext>
                  </a:extLst>
                </a:gridCol>
                <a:gridCol w="1800000">
                  <a:extLst>
                    <a:ext uri="{9D8B030D-6E8A-4147-A177-3AD203B41FA5}">
                      <a16:colId xmlns:a16="http://schemas.microsoft.com/office/drawing/2014/main" val="3558371738"/>
                    </a:ext>
                  </a:extLst>
                </a:gridCol>
                <a:gridCol w="540000">
                  <a:extLst>
                    <a:ext uri="{9D8B030D-6E8A-4147-A177-3AD203B41FA5}">
                      <a16:colId xmlns:a16="http://schemas.microsoft.com/office/drawing/2014/main" val="2091514260"/>
                    </a:ext>
                  </a:extLst>
                </a:gridCol>
                <a:gridCol w="1800000">
                  <a:extLst>
                    <a:ext uri="{9D8B030D-6E8A-4147-A177-3AD203B41FA5}">
                      <a16:colId xmlns:a16="http://schemas.microsoft.com/office/drawing/2014/main" val="1648353672"/>
                    </a:ext>
                  </a:extLst>
                </a:gridCol>
              </a:tblGrid>
              <a:tr h="540000">
                <a:tc>
                  <a:txBody>
                    <a:bodyPr/>
                    <a:lstStyle/>
                    <a:p>
                      <a:pPr algn="ctr"/>
                      <a:r>
                        <a:rPr lang="en-GB" sz="2000" b="1" dirty="0">
                          <a:latin typeface="Century Gothic" panose="020B0502020202020204" pitchFamily="34" charset="0"/>
                        </a:rPr>
                        <a:t>despite</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although</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whereas</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50436920"/>
                  </a:ext>
                </a:extLst>
              </a:tr>
            </a:tbl>
          </a:graphicData>
        </a:graphic>
      </p:graphicFrame>
      <p:sp>
        <p:nvSpPr>
          <p:cNvPr id="8" name="Rectangle 7">
            <a:extLst>
              <a:ext uri="{FF2B5EF4-FFF2-40B4-BE49-F238E27FC236}">
                <a16:creationId xmlns:a16="http://schemas.microsoft.com/office/drawing/2014/main" id="{36F3050D-EB2F-4173-AF4D-B645E728A9A3}"/>
              </a:ext>
            </a:extLst>
          </p:cNvPr>
          <p:cNvSpPr/>
          <p:nvPr/>
        </p:nvSpPr>
        <p:spPr>
          <a:xfrm>
            <a:off x="402020" y="629587"/>
            <a:ext cx="8339959" cy="3136297"/>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It was exactly 7 o’clock when Arty screeched to halt in front of Ryan, who had been waiting impatiently on the corner of Marley Road.</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“You took your time. It’s freezing out here this morning,” Ryan moaned as he got into the car. He had just enough time to get his seatbelt on before Arty roared off again. “Whoa, what’s the hurry Arty?”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“Early this morning, I got a tip-off from a trusted source. He said that Leon Mossi was expected to arrive in the country today. It’s thought he’s going to sign for a top English club. If it’s true, I need you to take photographs whilst I try and get the scoop,” explained Arty.</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Just then, Arty’s mobile phone rang. He pulled over and accepted the call. “Yeah...ok...in ten minutes... at the airport...we’ll be there...thanks,” he replied in clipped tones. After ending the call, he turned to Ryan and smiled, “Let’s do this!”</a:t>
            </a:r>
          </a:p>
        </p:txBody>
      </p:sp>
    </p:spTree>
    <p:extLst>
      <p:ext uri="{BB962C8B-B14F-4D97-AF65-F5344CB8AC3E}">
        <p14:creationId xmlns:p14="http://schemas.microsoft.com/office/powerpoint/2010/main" val="24372839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Add an extra sentence to paragraph three. Include a word from below to help contrast your idea.</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Various answers, for example: As we both know, I’m great at writing the stories, </a:t>
            </a:r>
            <a:r>
              <a:rPr lang="en-GB" sz="2000" b="1" u="sng" dirty="0">
                <a:solidFill>
                  <a:srgbClr val="FF0000"/>
                </a:solidFill>
                <a:latin typeface="Century Gothic" panose="020B0502020202020204" pitchFamily="34" charset="0"/>
              </a:rPr>
              <a:t>whereas</a:t>
            </a:r>
            <a:r>
              <a:rPr lang="en-GB" sz="2000" b="1" dirty="0">
                <a:solidFill>
                  <a:srgbClr val="FF0000"/>
                </a:solidFill>
                <a:latin typeface="Century Gothic" panose="020B0502020202020204" pitchFamily="34" charset="0"/>
              </a:rPr>
              <a:t> you’re brilliant at getting the perfect shot.</a:t>
            </a: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F2E99839-CEF1-4F70-B738-46CE2AA9ACE7}"/>
              </a:ext>
            </a:extLst>
          </p:cNvPr>
          <p:cNvGraphicFramePr>
            <a:graphicFrameLocks noGrp="1"/>
          </p:cNvGraphicFramePr>
          <p:nvPr>
            <p:extLst>
              <p:ext uri="{D42A27DB-BD31-4B8C-83A1-F6EECF244321}">
                <p14:modId xmlns:p14="http://schemas.microsoft.com/office/powerpoint/2010/main" val="1553936291"/>
              </p:ext>
            </p:extLst>
          </p:nvPr>
        </p:nvGraphicFramePr>
        <p:xfrm>
          <a:off x="1331999" y="4784611"/>
          <a:ext cx="6480000" cy="540000"/>
        </p:xfrm>
        <a:graphic>
          <a:graphicData uri="http://schemas.openxmlformats.org/drawingml/2006/table">
            <a:tbl>
              <a:tblPr firstRow="1" bandRow="1">
                <a:tableStyleId>{5940675A-B579-460E-94D1-54222C63F5DA}</a:tableStyleId>
              </a:tblPr>
              <a:tblGrid>
                <a:gridCol w="1800000">
                  <a:extLst>
                    <a:ext uri="{9D8B030D-6E8A-4147-A177-3AD203B41FA5}">
                      <a16:colId xmlns:a16="http://schemas.microsoft.com/office/drawing/2014/main" val="1828161562"/>
                    </a:ext>
                  </a:extLst>
                </a:gridCol>
                <a:gridCol w="540000">
                  <a:extLst>
                    <a:ext uri="{9D8B030D-6E8A-4147-A177-3AD203B41FA5}">
                      <a16:colId xmlns:a16="http://schemas.microsoft.com/office/drawing/2014/main" val="2666497363"/>
                    </a:ext>
                  </a:extLst>
                </a:gridCol>
                <a:gridCol w="1800000">
                  <a:extLst>
                    <a:ext uri="{9D8B030D-6E8A-4147-A177-3AD203B41FA5}">
                      <a16:colId xmlns:a16="http://schemas.microsoft.com/office/drawing/2014/main" val="3558371738"/>
                    </a:ext>
                  </a:extLst>
                </a:gridCol>
                <a:gridCol w="540000">
                  <a:extLst>
                    <a:ext uri="{9D8B030D-6E8A-4147-A177-3AD203B41FA5}">
                      <a16:colId xmlns:a16="http://schemas.microsoft.com/office/drawing/2014/main" val="2091514260"/>
                    </a:ext>
                  </a:extLst>
                </a:gridCol>
                <a:gridCol w="1800000">
                  <a:extLst>
                    <a:ext uri="{9D8B030D-6E8A-4147-A177-3AD203B41FA5}">
                      <a16:colId xmlns:a16="http://schemas.microsoft.com/office/drawing/2014/main" val="1648353672"/>
                    </a:ext>
                  </a:extLst>
                </a:gridCol>
              </a:tblGrid>
              <a:tr h="540000">
                <a:tc>
                  <a:txBody>
                    <a:bodyPr/>
                    <a:lstStyle/>
                    <a:p>
                      <a:pPr algn="ctr"/>
                      <a:r>
                        <a:rPr lang="en-GB" sz="2000" b="1" dirty="0">
                          <a:latin typeface="Century Gothic" panose="020B0502020202020204" pitchFamily="34" charset="0"/>
                        </a:rPr>
                        <a:t>despite</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although</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whereas</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50436920"/>
                  </a:ext>
                </a:extLst>
              </a:tr>
            </a:tbl>
          </a:graphicData>
        </a:graphic>
      </p:graphicFrame>
      <p:sp>
        <p:nvSpPr>
          <p:cNvPr id="8" name="Rectangle 7">
            <a:extLst>
              <a:ext uri="{FF2B5EF4-FFF2-40B4-BE49-F238E27FC236}">
                <a16:creationId xmlns:a16="http://schemas.microsoft.com/office/drawing/2014/main" id="{F86C202D-64B1-43DC-BD41-5EDA81A406C0}"/>
              </a:ext>
            </a:extLst>
          </p:cNvPr>
          <p:cNvSpPr/>
          <p:nvPr/>
        </p:nvSpPr>
        <p:spPr>
          <a:xfrm>
            <a:off x="402020" y="629587"/>
            <a:ext cx="8339959" cy="3136297"/>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It was exactly 7 o’clock when Arty screeched to halt in front of Ryan, who had been waiting impatiently on the corner of Marley Road.</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“You took your time. It’s freezing out here this morning,” Ryan moaned as he got into the car. He had just enough time to get his seatbelt on before Arty roared off again. “Whoa, what’s the hurry Arty?” </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“Early this morning, I got a tip-off from a trusted source. He said that Leon Mossi was expected to arrive in the country today. It’s thought he’s going to sign for a top English club. If it’s true, I need you to take photographs whilst I try and get the scoop,” explained Arty.</a:t>
            </a:r>
          </a:p>
          <a:p>
            <a:endParaRPr lang="en-GB" sz="1400" b="1" dirty="0">
              <a:solidFill>
                <a:schemeClr val="tx1"/>
              </a:solidFill>
              <a:latin typeface="Century Gothic" panose="020B0502020202020204" pitchFamily="34" charset="0"/>
            </a:endParaRPr>
          </a:p>
          <a:p>
            <a:r>
              <a:rPr lang="en-GB" sz="1400" b="1" dirty="0">
                <a:solidFill>
                  <a:schemeClr val="tx1"/>
                </a:solidFill>
                <a:latin typeface="Century Gothic" panose="020B0502020202020204" pitchFamily="34" charset="0"/>
              </a:rPr>
              <a:t>Just then, Arty’s mobile phone rang. He pulled over and accepted the call. “Yeah...ok...in ten minutes... at the airport...we’ll be there...thanks,” he replied in clipped tones. After ending the call, he turned to Ryan and smiled, “Let’s do this!”</a:t>
            </a:r>
          </a:p>
        </p:txBody>
      </p:sp>
    </p:spTree>
    <p:extLst>
      <p:ext uri="{BB962C8B-B14F-4D97-AF65-F5344CB8AC3E}">
        <p14:creationId xmlns:p14="http://schemas.microsoft.com/office/powerpoint/2010/main" val="6201842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Dara has written the first sentence of paragraph five to continue the story.</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Hours later, they were back on the road and heading for the airport.</a:t>
            </a:r>
          </a:p>
          <a:p>
            <a:pPr lvl="0" defTabSz="685800">
              <a:defRPr/>
            </a:pPr>
            <a:r>
              <a:rPr lang="en-GB" sz="2000" b="1" dirty="0">
                <a:solidFill>
                  <a:prstClr val="black"/>
                </a:solidFill>
                <a:latin typeface="Century Gothic" panose="020B0502020202020204" pitchFamily="34" charset="0"/>
              </a:rPr>
              <a:t> </a:t>
            </a:r>
          </a:p>
          <a:p>
            <a:pPr lvl="0" defTabSz="685800">
              <a:defRPr/>
            </a:pPr>
            <a:r>
              <a:rPr lang="en-GB" sz="2000" b="1" dirty="0">
                <a:solidFill>
                  <a:prstClr val="black"/>
                </a:solidFill>
                <a:latin typeface="Century Gothic" panose="020B0502020202020204" pitchFamily="34" charset="0"/>
              </a:rPr>
              <a:t>Has he used an appropriate adverbial of time? Explain your answer.</a:t>
            </a:r>
          </a:p>
          <a:p>
            <a:pPr algn="ct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8" name="Rectangle 7">
            <a:extLst>
              <a:ext uri="{FF2B5EF4-FFF2-40B4-BE49-F238E27FC236}">
                <a16:creationId xmlns:a16="http://schemas.microsoft.com/office/drawing/2014/main" id="{4B9CB06B-093A-4DD9-82F8-1CDE99D6451E}"/>
              </a:ext>
            </a:extLst>
          </p:cNvPr>
          <p:cNvSpPr/>
          <p:nvPr/>
        </p:nvSpPr>
        <p:spPr>
          <a:xfrm>
            <a:off x="402020" y="629588"/>
            <a:ext cx="8339959" cy="95858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Just then, Arty’s mobile phone rang. He pulled over and accepted the call. “Yeah...ok...in ten minutes... at the airport...we’ll be there...thanks,” he replied in clipped tones. After ending the call, he turned to Ryan and smiled, “Let’s do this!”</a:t>
            </a:r>
          </a:p>
        </p:txBody>
      </p:sp>
    </p:spTree>
    <p:extLst>
      <p:ext uri="{BB962C8B-B14F-4D97-AF65-F5344CB8AC3E}">
        <p14:creationId xmlns:p14="http://schemas.microsoft.com/office/powerpoint/2010/main" val="3842979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Dara has written the first sentence of paragraph five to continue the story.</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Hours later, they were back on the road and heading for the airport.</a:t>
            </a:r>
          </a:p>
          <a:p>
            <a:pPr lvl="0" defTabSz="685800">
              <a:defRPr/>
            </a:pPr>
            <a:r>
              <a:rPr lang="en-GB" sz="2000" b="1" dirty="0">
                <a:solidFill>
                  <a:prstClr val="black"/>
                </a:solidFill>
                <a:latin typeface="Century Gothic" panose="020B0502020202020204" pitchFamily="34" charset="0"/>
              </a:rPr>
              <a:t> </a:t>
            </a:r>
          </a:p>
          <a:p>
            <a:pPr lvl="0" defTabSz="685800">
              <a:defRPr/>
            </a:pPr>
            <a:r>
              <a:rPr lang="en-GB" sz="2000" b="1" dirty="0">
                <a:solidFill>
                  <a:prstClr val="black"/>
                </a:solidFill>
                <a:latin typeface="Century Gothic" panose="020B0502020202020204" pitchFamily="34" charset="0"/>
              </a:rPr>
              <a:t>Has he used an appropriate adverbial of time? Explain your answer.</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Dara hasn’t used an appropriate adverbial of time because...</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8" name="Rectangle 7">
            <a:extLst>
              <a:ext uri="{FF2B5EF4-FFF2-40B4-BE49-F238E27FC236}">
                <a16:creationId xmlns:a16="http://schemas.microsoft.com/office/drawing/2014/main" id="{4B9CB06B-093A-4DD9-82F8-1CDE99D6451E}"/>
              </a:ext>
            </a:extLst>
          </p:cNvPr>
          <p:cNvSpPr/>
          <p:nvPr/>
        </p:nvSpPr>
        <p:spPr>
          <a:xfrm>
            <a:off x="402020" y="629588"/>
            <a:ext cx="8339959" cy="95858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Just then, Arty’s mobile phone rang. He pulled over and accepted the call. “Yeah...ok...in ten minutes... at the airport...we’ll be there...thanks,” he replied in clipped tones. After ending the call, he turned to Ryan and smiled, “Let’s do this!”</a:t>
            </a:r>
          </a:p>
        </p:txBody>
      </p:sp>
    </p:spTree>
    <p:extLst>
      <p:ext uri="{BB962C8B-B14F-4D97-AF65-F5344CB8AC3E}">
        <p14:creationId xmlns:p14="http://schemas.microsoft.com/office/powerpoint/2010/main" val="20834687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Dara has written the first sentence of paragraph five to continue the story.</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Hours later, they were back on the road and heading for the airport.</a:t>
            </a:r>
          </a:p>
          <a:p>
            <a:pPr lvl="0" defTabSz="685800">
              <a:defRPr/>
            </a:pPr>
            <a:r>
              <a:rPr lang="en-GB" sz="2000" b="1" dirty="0">
                <a:solidFill>
                  <a:prstClr val="black"/>
                </a:solidFill>
                <a:latin typeface="Century Gothic" panose="020B0502020202020204" pitchFamily="34" charset="0"/>
              </a:rPr>
              <a:t> </a:t>
            </a:r>
          </a:p>
          <a:p>
            <a:pPr lvl="0" defTabSz="685800">
              <a:defRPr/>
            </a:pPr>
            <a:r>
              <a:rPr lang="en-GB" sz="2000" b="1" dirty="0">
                <a:solidFill>
                  <a:prstClr val="black"/>
                </a:solidFill>
                <a:latin typeface="Century Gothic" panose="020B0502020202020204" pitchFamily="34" charset="0"/>
              </a:rPr>
              <a:t>Has he used an appropriate adverbial of time? Explain your answer.</a:t>
            </a: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Dara hasn’t used an appropriate adverbial of time because Arty and Ryan need to get to the airport in ten minutes. Phrases such as ‘seconds later’ or ‘minutes later’ might be more appropriate </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8" name="Rectangle 7">
            <a:extLst>
              <a:ext uri="{FF2B5EF4-FFF2-40B4-BE49-F238E27FC236}">
                <a16:creationId xmlns:a16="http://schemas.microsoft.com/office/drawing/2014/main" id="{4B9CB06B-093A-4DD9-82F8-1CDE99D6451E}"/>
              </a:ext>
            </a:extLst>
          </p:cNvPr>
          <p:cNvSpPr/>
          <p:nvPr/>
        </p:nvSpPr>
        <p:spPr>
          <a:xfrm>
            <a:off x="402020" y="629588"/>
            <a:ext cx="8339959" cy="95858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dirty="0">
                <a:solidFill>
                  <a:schemeClr val="tx1"/>
                </a:solidFill>
                <a:latin typeface="Century Gothic" panose="020B0502020202020204" pitchFamily="34" charset="0"/>
              </a:rPr>
              <a:t>Just then, Arty’s mobile phone rang. He pulled over and accepted the call. “Yeah...ok...in ten minutes... at the airport...we’ll be there...thanks,” he replied in clipped tones. After ending the call, he turned to Ryan and smiled, “Let’s do this!”</a:t>
            </a:r>
          </a:p>
        </p:txBody>
      </p:sp>
    </p:spTree>
    <p:extLst>
      <p:ext uri="{BB962C8B-B14F-4D97-AF65-F5344CB8AC3E}">
        <p14:creationId xmlns:p14="http://schemas.microsoft.com/office/powerpoint/2010/main" val="27073411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schemas.microsoft.com/office/2006/documentManagement/types"/>
    <ds:schemaRef ds:uri="http://purl.org/dc/elements/1.1/"/>
    <ds:schemaRef ds:uri="0f0ae0ff-29c4-4766-b250-c1a9bee8d430"/>
    <ds:schemaRef ds:uri="86144f90-c7b6-48d0-aae5-f5e9e48cc3df"/>
    <ds:schemaRef ds:uri="http://schemas.openxmlformats.org/package/2006/metadata/core-properties"/>
    <ds:schemaRef ds:uri="http://schemas.microsoft.com/office/infopath/2007/PartnerControls"/>
    <ds:schemaRef ds:uri="http://schemas.microsoft.com/office/2006/metadata/properties"/>
    <ds:schemaRef ds:uri="http://purl.org/dc/terms/"/>
    <ds:schemaRef ds:uri="http://schemas.microsoft.com/sharepoint/v3"/>
    <ds:schemaRef ds:uri="http://www.w3.org/XML/1998/namespace"/>
    <ds:schemaRef ds:uri="http://purl.org/dc/dcmitype/"/>
  </ds:schemaRefs>
</ds:datastoreItem>
</file>

<file path=customXml/itemProps3.xml><?xml version="1.0" encoding="utf-8"?>
<ds:datastoreItem xmlns:ds="http://schemas.openxmlformats.org/officeDocument/2006/customXml" ds:itemID="{6B8AA2E1-87F9-4714-8564-9753C468E3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597</TotalTime>
  <Words>3485</Words>
  <Application>Microsoft Office PowerPoint</Application>
  <PresentationFormat>On-screen Show (4:3)</PresentationFormat>
  <Paragraphs>427</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2</cp:revision>
  <dcterms:created xsi:type="dcterms:W3CDTF">2018-03-17T10:08:43Z</dcterms:created>
  <dcterms:modified xsi:type="dcterms:W3CDTF">2019-05-23T14:28:50Z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