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56" r:id="rId2"/>
  </p:sldIdLst>
  <p:sldSz cx="6858000" cy="9144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975" autoAdjust="0"/>
    <p:restoredTop sz="94660"/>
  </p:normalViewPr>
  <p:slideViewPr>
    <p:cSldViewPr snapToGrid="0">
      <p:cViewPr varScale="1">
        <p:scale>
          <a:sx n="51" d="100"/>
          <a:sy n="51" d="100"/>
        </p:scale>
        <p:origin x="1368" y="4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14350" y="1496484"/>
            <a:ext cx="5829300" cy="3183467"/>
          </a:xfrm>
        </p:spPr>
        <p:txBody>
          <a:bodyPr anchor="b"/>
          <a:lstStyle>
            <a:lvl1pPr algn="ctr">
              <a:defRPr sz="4500"/>
            </a:lvl1pPr>
          </a:lstStyle>
          <a:p>
            <a:r>
              <a:rPr lang="en-US"/>
              <a:t>Click to edit Master title style</a:t>
            </a:r>
            <a:endParaRPr lang="en-US" dirty="0"/>
          </a:p>
        </p:txBody>
      </p:sp>
      <p:sp>
        <p:nvSpPr>
          <p:cNvPr id="3" name="Subtitle 2"/>
          <p:cNvSpPr>
            <a:spLocks noGrp="1"/>
          </p:cNvSpPr>
          <p:nvPr>
            <p:ph type="subTitle" idx="1"/>
          </p:nvPr>
        </p:nvSpPr>
        <p:spPr>
          <a:xfrm>
            <a:off x="857250" y="4802717"/>
            <a:ext cx="5143500" cy="2207683"/>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761DD862-5037-45F1-822C-1CCDE7C8C60A}" type="datetimeFigureOut">
              <a:rPr lang="en-GB" smtClean="0"/>
              <a:t>28/04/2020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9BA1080-CA2F-4E0B-B7C6-D99D6A31D8D3}" type="slidenum">
              <a:rPr lang="en-GB" smtClean="0"/>
              <a:t>‹#›</a:t>
            </a:fld>
            <a:endParaRPr lang="en-GB"/>
          </a:p>
        </p:txBody>
      </p:sp>
    </p:spTree>
    <p:extLst>
      <p:ext uri="{BB962C8B-B14F-4D97-AF65-F5344CB8AC3E}">
        <p14:creationId xmlns:p14="http://schemas.microsoft.com/office/powerpoint/2010/main" val="159887259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61DD862-5037-45F1-822C-1CCDE7C8C60A}" type="datetimeFigureOut">
              <a:rPr lang="en-GB" smtClean="0"/>
              <a:t>28/04/2020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9BA1080-CA2F-4E0B-B7C6-D99D6A31D8D3}" type="slidenum">
              <a:rPr lang="en-GB" smtClean="0"/>
              <a:t>‹#›</a:t>
            </a:fld>
            <a:endParaRPr lang="en-GB"/>
          </a:p>
        </p:txBody>
      </p:sp>
    </p:spTree>
    <p:extLst>
      <p:ext uri="{BB962C8B-B14F-4D97-AF65-F5344CB8AC3E}">
        <p14:creationId xmlns:p14="http://schemas.microsoft.com/office/powerpoint/2010/main" val="19266087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67916" y="2279653"/>
            <a:ext cx="5915025" cy="3803649"/>
          </a:xfrm>
        </p:spPr>
        <p:txBody>
          <a:bodyPr anchor="b"/>
          <a:lstStyle>
            <a:lvl1pPr>
              <a:defRPr sz="4500"/>
            </a:lvl1pPr>
          </a:lstStyle>
          <a:p>
            <a:r>
              <a:rPr lang="en-US"/>
              <a:t>Click to edit Master title style</a:t>
            </a:r>
            <a:endParaRPr lang="en-US" dirty="0"/>
          </a:p>
        </p:txBody>
      </p:sp>
      <p:sp>
        <p:nvSpPr>
          <p:cNvPr id="3" name="Text Placeholder 2"/>
          <p:cNvSpPr>
            <a:spLocks noGrp="1"/>
          </p:cNvSpPr>
          <p:nvPr>
            <p:ph type="body" idx="1"/>
          </p:nvPr>
        </p:nvSpPr>
        <p:spPr>
          <a:xfrm>
            <a:off x="467916" y="6119286"/>
            <a:ext cx="5915025" cy="2000249"/>
          </a:xfrm>
        </p:spPr>
        <p:txBody>
          <a:bodyPr/>
          <a:lstStyle>
            <a:lvl1pPr marL="0" indent="0">
              <a:buNone/>
              <a:defRPr sz="1800">
                <a:solidFill>
                  <a:schemeClr val="tx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61DD862-5037-45F1-822C-1CCDE7C8C60A}" type="datetimeFigureOut">
              <a:rPr lang="en-GB" smtClean="0"/>
              <a:t>28/04/2020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9BA1080-CA2F-4E0B-B7C6-D99D6A31D8D3}" type="slidenum">
              <a:rPr lang="en-GB" smtClean="0"/>
              <a:t>‹#›</a:t>
            </a:fld>
            <a:endParaRPr lang="en-GB"/>
          </a:p>
        </p:txBody>
      </p:sp>
    </p:spTree>
    <p:extLst>
      <p:ext uri="{BB962C8B-B14F-4D97-AF65-F5344CB8AC3E}">
        <p14:creationId xmlns:p14="http://schemas.microsoft.com/office/powerpoint/2010/main" val="179703561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471488" y="2434167"/>
            <a:ext cx="2914650" cy="580178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3471863" y="2434167"/>
            <a:ext cx="2914650" cy="580178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761DD862-5037-45F1-822C-1CCDE7C8C60A}" type="datetimeFigureOut">
              <a:rPr lang="en-GB" smtClean="0"/>
              <a:t>28/04/2020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9BA1080-CA2F-4E0B-B7C6-D99D6A31D8D3}" type="slidenum">
              <a:rPr lang="en-GB" smtClean="0"/>
              <a:t>‹#›</a:t>
            </a:fld>
            <a:endParaRPr lang="en-GB"/>
          </a:p>
        </p:txBody>
      </p:sp>
    </p:spTree>
    <p:extLst>
      <p:ext uri="{BB962C8B-B14F-4D97-AF65-F5344CB8AC3E}">
        <p14:creationId xmlns:p14="http://schemas.microsoft.com/office/powerpoint/2010/main" val="146572659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72381" y="486836"/>
            <a:ext cx="5915025" cy="1767417"/>
          </a:xfrm>
        </p:spPr>
        <p:txBody>
          <a:bodyPr/>
          <a:lstStyle/>
          <a:p>
            <a:r>
              <a:rPr lang="en-US"/>
              <a:t>Click to edit Master title style</a:t>
            </a:r>
            <a:endParaRPr lang="en-US" dirty="0"/>
          </a:p>
        </p:txBody>
      </p:sp>
      <p:sp>
        <p:nvSpPr>
          <p:cNvPr id="3" name="Text Placeholder 2"/>
          <p:cNvSpPr>
            <a:spLocks noGrp="1"/>
          </p:cNvSpPr>
          <p:nvPr>
            <p:ph type="body" idx="1"/>
          </p:nvPr>
        </p:nvSpPr>
        <p:spPr>
          <a:xfrm>
            <a:off x="472381" y="2241551"/>
            <a:ext cx="2901255" cy="1098549"/>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p:cNvSpPr>
            <a:spLocks noGrp="1"/>
          </p:cNvSpPr>
          <p:nvPr>
            <p:ph sz="half" idx="2"/>
          </p:nvPr>
        </p:nvSpPr>
        <p:spPr>
          <a:xfrm>
            <a:off x="472381" y="3340100"/>
            <a:ext cx="2901255" cy="491278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3471863" y="2241551"/>
            <a:ext cx="2915543" cy="1098549"/>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p:cNvSpPr>
            <a:spLocks noGrp="1"/>
          </p:cNvSpPr>
          <p:nvPr>
            <p:ph sz="quarter" idx="4"/>
          </p:nvPr>
        </p:nvSpPr>
        <p:spPr>
          <a:xfrm>
            <a:off x="3471863" y="3340100"/>
            <a:ext cx="2915543" cy="491278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761DD862-5037-45F1-822C-1CCDE7C8C60A}" type="datetimeFigureOut">
              <a:rPr lang="en-GB" smtClean="0"/>
              <a:t>28/04/2020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F9BA1080-CA2F-4E0B-B7C6-D99D6A31D8D3}" type="slidenum">
              <a:rPr lang="en-GB" smtClean="0"/>
              <a:t>‹#›</a:t>
            </a:fld>
            <a:endParaRPr lang="en-GB"/>
          </a:p>
        </p:txBody>
      </p:sp>
    </p:spTree>
    <p:extLst>
      <p:ext uri="{BB962C8B-B14F-4D97-AF65-F5344CB8AC3E}">
        <p14:creationId xmlns:p14="http://schemas.microsoft.com/office/powerpoint/2010/main" val="297577785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761DD862-5037-45F1-822C-1CCDE7C8C60A}" type="datetimeFigureOut">
              <a:rPr lang="en-GB" smtClean="0"/>
              <a:t>28/04/2020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F9BA1080-CA2F-4E0B-B7C6-D99D6A31D8D3}" type="slidenum">
              <a:rPr lang="en-GB" smtClean="0"/>
              <a:t>‹#›</a:t>
            </a:fld>
            <a:endParaRPr lang="en-GB"/>
          </a:p>
        </p:txBody>
      </p:sp>
    </p:spTree>
    <p:extLst>
      <p:ext uri="{BB962C8B-B14F-4D97-AF65-F5344CB8AC3E}">
        <p14:creationId xmlns:p14="http://schemas.microsoft.com/office/powerpoint/2010/main" val="36727375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61DD862-5037-45F1-822C-1CCDE7C8C60A}" type="datetimeFigureOut">
              <a:rPr lang="en-GB" smtClean="0"/>
              <a:t>28/04/2020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F9BA1080-CA2F-4E0B-B7C6-D99D6A31D8D3}" type="slidenum">
              <a:rPr lang="en-GB" smtClean="0"/>
              <a:t>‹#›</a:t>
            </a:fld>
            <a:endParaRPr lang="en-GB"/>
          </a:p>
        </p:txBody>
      </p:sp>
    </p:spTree>
    <p:extLst>
      <p:ext uri="{BB962C8B-B14F-4D97-AF65-F5344CB8AC3E}">
        <p14:creationId xmlns:p14="http://schemas.microsoft.com/office/powerpoint/2010/main" val="39238965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09600"/>
            <a:ext cx="2211884" cy="2133600"/>
          </a:xfrm>
        </p:spPr>
        <p:txBody>
          <a:bodyPr anchor="b"/>
          <a:lstStyle>
            <a:lvl1pPr>
              <a:defRPr sz="2400"/>
            </a:lvl1pPr>
          </a:lstStyle>
          <a:p>
            <a:r>
              <a:rPr lang="en-US"/>
              <a:t>Click to edit Master title style</a:t>
            </a:r>
            <a:endParaRPr lang="en-US" dirty="0"/>
          </a:p>
        </p:txBody>
      </p:sp>
      <p:sp>
        <p:nvSpPr>
          <p:cNvPr id="3" name="Content Placeholder 2"/>
          <p:cNvSpPr>
            <a:spLocks noGrp="1"/>
          </p:cNvSpPr>
          <p:nvPr>
            <p:ph idx="1"/>
          </p:nvPr>
        </p:nvSpPr>
        <p:spPr>
          <a:xfrm>
            <a:off x="2915543" y="1316569"/>
            <a:ext cx="3471863" cy="6498167"/>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472381" y="2743200"/>
            <a:ext cx="2211884" cy="508211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fld id="{761DD862-5037-45F1-822C-1CCDE7C8C60A}" type="datetimeFigureOut">
              <a:rPr lang="en-GB" smtClean="0"/>
              <a:t>28/04/2020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9BA1080-CA2F-4E0B-B7C6-D99D6A31D8D3}" type="slidenum">
              <a:rPr lang="en-GB" smtClean="0"/>
              <a:t>‹#›</a:t>
            </a:fld>
            <a:endParaRPr lang="en-GB"/>
          </a:p>
        </p:txBody>
      </p:sp>
    </p:spTree>
    <p:extLst>
      <p:ext uri="{BB962C8B-B14F-4D97-AF65-F5344CB8AC3E}">
        <p14:creationId xmlns:p14="http://schemas.microsoft.com/office/powerpoint/2010/main" val="39495272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09600"/>
            <a:ext cx="2211884" cy="2133600"/>
          </a:xfrm>
        </p:spPr>
        <p:txBody>
          <a:bodyPr anchor="b"/>
          <a:lstStyle>
            <a:lvl1pPr>
              <a:defRPr sz="2400"/>
            </a:lvl1pPr>
          </a:lstStyle>
          <a:p>
            <a:r>
              <a:rPr lang="en-US"/>
              <a:t>Click to edit Master title style</a:t>
            </a:r>
            <a:endParaRPr lang="en-US" dirty="0"/>
          </a:p>
        </p:txBody>
      </p:sp>
      <p:sp>
        <p:nvSpPr>
          <p:cNvPr id="3" name="Picture Placeholder 2"/>
          <p:cNvSpPr>
            <a:spLocks noGrp="1" noChangeAspect="1"/>
          </p:cNvSpPr>
          <p:nvPr>
            <p:ph type="pic" idx="1"/>
          </p:nvPr>
        </p:nvSpPr>
        <p:spPr>
          <a:xfrm>
            <a:off x="2915543" y="1316569"/>
            <a:ext cx="3471863" cy="6498167"/>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t>Click icon to add picture</a:t>
            </a:r>
            <a:endParaRPr lang="en-US" dirty="0"/>
          </a:p>
        </p:txBody>
      </p:sp>
      <p:sp>
        <p:nvSpPr>
          <p:cNvPr id="4" name="Text Placeholder 3"/>
          <p:cNvSpPr>
            <a:spLocks noGrp="1"/>
          </p:cNvSpPr>
          <p:nvPr>
            <p:ph type="body" sz="half" idx="2"/>
          </p:nvPr>
        </p:nvSpPr>
        <p:spPr>
          <a:xfrm>
            <a:off x="472381" y="2743200"/>
            <a:ext cx="2211884" cy="508211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fld id="{761DD862-5037-45F1-822C-1CCDE7C8C60A}" type="datetimeFigureOut">
              <a:rPr lang="en-GB" smtClean="0"/>
              <a:t>28/04/2020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9BA1080-CA2F-4E0B-B7C6-D99D6A31D8D3}" type="slidenum">
              <a:rPr lang="en-GB" smtClean="0"/>
              <a:t>‹#›</a:t>
            </a:fld>
            <a:endParaRPr lang="en-GB"/>
          </a:p>
        </p:txBody>
      </p:sp>
    </p:spTree>
    <p:extLst>
      <p:ext uri="{BB962C8B-B14F-4D97-AF65-F5344CB8AC3E}">
        <p14:creationId xmlns:p14="http://schemas.microsoft.com/office/powerpoint/2010/main" val="328902549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61DD862-5037-45F1-822C-1CCDE7C8C60A}" type="datetimeFigureOut">
              <a:rPr lang="en-GB" smtClean="0"/>
              <a:t>28/04/2020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9BA1080-CA2F-4E0B-B7C6-D99D6A31D8D3}" type="slidenum">
              <a:rPr lang="en-GB" smtClean="0"/>
              <a:t>‹#›</a:t>
            </a:fld>
            <a:endParaRPr lang="en-GB"/>
          </a:p>
        </p:txBody>
      </p:sp>
    </p:spTree>
    <p:extLst>
      <p:ext uri="{BB962C8B-B14F-4D97-AF65-F5344CB8AC3E}">
        <p14:creationId xmlns:p14="http://schemas.microsoft.com/office/powerpoint/2010/main" val="187350741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07757" y="486834"/>
            <a:ext cx="1478756" cy="7749117"/>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471488" y="486834"/>
            <a:ext cx="4350544" cy="774911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61DD862-5037-45F1-822C-1CCDE7C8C60A}" type="datetimeFigureOut">
              <a:rPr lang="en-GB" smtClean="0"/>
              <a:t>28/04/2020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9BA1080-CA2F-4E0B-B7C6-D99D6A31D8D3}" type="slidenum">
              <a:rPr lang="en-GB" smtClean="0"/>
              <a:t>‹#›</a:t>
            </a:fld>
            <a:endParaRPr lang="en-GB"/>
          </a:p>
        </p:txBody>
      </p:sp>
    </p:spTree>
    <p:extLst>
      <p:ext uri="{BB962C8B-B14F-4D97-AF65-F5344CB8AC3E}">
        <p14:creationId xmlns:p14="http://schemas.microsoft.com/office/powerpoint/2010/main" val="182926178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71488" y="486836"/>
            <a:ext cx="5915025" cy="1767417"/>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471488" y="2434167"/>
            <a:ext cx="5915025" cy="5801784"/>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471488" y="8475136"/>
            <a:ext cx="1543050" cy="486833"/>
          </a:xfrm>
          <a:prstGeom prst="rect">
            <a:avLst/>
          </a:prstGeom>
        </p:spPr>
        <p:txBody>
          <a:bodyPr vert="horz" lIns="91440" tIns="45720" rIns="91440" bIns="45720" rtlCol="0" anchor="ctr"/>
          <a:lstStyle>
            <a:lvl1pPr algn="l">
              <a:defRPr sz="900">
                <a:solidFill>
                  <a:schemeClr val="tx1">
                    <a:tint val="75000"/>
                  </a:schemeClr>
                </a:solidFill>
              </a:defRPr>
            </a:lvl1pPr>
          </a:lstStyle>
          <a:p>
            <a:fld id="{761DD862-5037-45F1-822C-1CCDE7C8C60A}" type="datetimeFigureOut">
              <a:rPr lang="en-GB" smtClean="0"/>
              <a:t>28/04/2020</a:t>
            </a:fld>
            <a:endParaRPr lang="en-GB"/>
          </a:p>
        </p:txBody>
      </p:sp>
      <p:sp>
        <p:nvSpPr>
          <p:cNvPr id="5" name="Footer Placeholder 4"/>
          <p:cNvSpPr>
            <a:spLocks noGrp="1"/>
          </p:cNvSpPr>
          <p:nvPr>
            <p:ph type="ftr" sz="quarter" idx="3"/>
          </p:nvPr>
        </p:nvSpPr>
        <p:spPr>
          <a:xfrm>
            <a:off x="2271713" y="8475136"/>
            <a:ext cx="2314575" cy="486833"/>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4843463" y="8475136"/>
            <a:ext cx="1543050" cy="486833"/>
          </a:xfrm>
          <a:prstGeom prst="rect">
            <a:avLst/>
          </a:prstGeom>
        </p:spPr>
        <p:txBody>
          <a:bodyPr vert="horz" lIns="91440" tIns="45720" rIns="91440" bIns="45720" rtlCol="0" anchor="ctr"/>
          <a:lstStyle>
            <a:lvl1pPr algn="r">
              <a:defRPr sz="900">
                <a:solidFill>
                  <a:schemeClr val="tx1">
                    <a:tint val="75000"/>
                  </a:schemeClr>
                </a:solidFill>
              </a:defRPr>
            </a:lvl1pPr>
          </a:lstStyle>
          <a:p>
            <a:fld id="{F9BA1080-CA2F-4E0B-B7C6-D99D6A31D8D3}" type="slidenum">
              <a:rPr lang="en-GB" smtClean="0"/>
              <a:t>‹#›</a:t>
            </a:fld>
            <a:endParaRPr lang="en-GB"/>
          </a:p>
        </p:txBody>
      </p:sp>
    </p:spTree>
    <p:extLst>
      <p:ext uri="{BB962C8B-B14F-4D97-AF65-F5344CB8AC3E}">
        <p14:creationId xmlns:p14="http://schemas.microsoft.com/office/powerpoint/2010/main" val="320314078"/>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71000" r="-71000"/>
          </a:stretch>
        </a:blipFill>
        <a:effectLst/>
      </p:bgPr>
    </p:bg>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6CF3E855-2F42-4C69-AAC1-8147CAB77FC0}"/>
              </a:ext>
            </a:extLst>
          </p:cNvPr>
          <p:cNvSpPr/>
          <p:nvPr/>
        </p:nvSpPr>
        <p:spPr>
          <a:xfrm>
            <a:off x="149418" y="295433"/>
            <a:ext cx="6552007" cy="8660677"/>
          </a:xfrm>
          <a:prstGeom prst="roundRect">
            <a:avLst>
              <a:gd name="adj" fmla="val 4735"/>
            </a:avLst>
          </a:prstGeom>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lin ang="2700000" scaled="1"/>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5" name="Rectangle: Rounded Corners 4">
            <a:extLst>
              <a:ext uri="{FF2B5EF4-FFF2-40B4-BE49-F238E27FC236}">
                <a16:creationId xmlns:a16="http://schemas.microsoft.com/office/drawing/2014/main" id="{93AB22BF-4F6A-4A68-8115-F27049D47A39}"/>
              </a:ext>
            </a:extLst>
          </p:cNvPr>
          <p:cNvSpPr/>
          <p:nvPr/>
        </p:nvSpPr>
        <p:spPr>
          <a:xfrm>
            <a:off x="-143691" y="-63788"/>
            <a:ext cx="5855559" cy="914400"/>
          </a:xfrm>
          <a:prstGeom prst="roundRect">
            <a:avLst>
              <a:gd name="adj" fmla="val 38585"/>
            </a:avLst>
          </a:prstGeom>
          <a:gradFill flip="none" rotWithShape="1">
            <a:gsLst>
              <a:gs pos="0">
                <a:srgbClr val="FFFF00">
                  <a:tint val="66000"/>
                  <a:satMod val="160000"/>
                </a:srgbClr>
              </a:gs>
              <a:gs pos="50000">
                <a:srgbClr val="FFFF00">
                  <a:tint val="44500"/>
                  <a:satMod val="160000"/>
                </a:srgbClr>
              </a:gs>
              <a:gs pos="100000">
                <a:srgbClr val="FFFF00">
                  <a:tint val="23500"/>
                  <a:satMod val="160000"/>
                </a:srgbClr>
              </a:gs>
            </a:gsLst>
            <a:lin ang="2700000" scaled="1"/>
            <a:tileRect/>
          </a:grad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6" name="TextBox 5">
            <a:extLst>
              <a:ext uri="{FF2B5EF4-FFF2-40B4-BE49-F238E27FC236}">
                <a16:creationId xmlns:a16="http://schemas.microsoft.com/office/drawing/2014/main" id="{10C2F648-9F9E-4386-BE58-18F527EF6211}"/>
              </a:ext>
            </a:extLst>
          </p:cNvPr>
          <p:cNvSpPr txBox="1"/>
          <p:nvPr/>
        </p:nvSpPr>
        <p:spPr>
          <a:xfrm>
            <a:off x="0" y="-60850"/>
            <a:ext cx="5711868" cy="523220"/>
          </a:xfrm>
          <a:prstGeom prst="rect">
            <a:avLst/>
          </a:prstGeom>
          <a:noFill/>
        </p:spPr>
        <p:txBody>
          <a:bodyPr wrap="square" rtlCol="0">
            <a:spAutoFit/>
          </a:bodyPr>
          <a:lstStyle/>
          <a:p>
            <a:pPr lvl="0" algn="ctr" defTabSz="914400">
              <a:defRPr/>
            </a:pPr>
            <a:r>
              <a:rPr lang="en-GB" sz="2800" b="1" dirty="0">
                <a:solidFill>
                  <a:prstClr val="black"/>
                </a:solidFill>
                <a:latin typeface="Comic Sans MS" panose="030F0702030302020204" pitchFamily="66" charset="0"/>
              </a:rPr>
              <a:t>Lego Challenge</a:t>
            </a:r>
            <a:r>
              <a:rPr lang="en-GB" sz="2800" b="1">
                <a:solidFill>
                  <a:prstClr val="black"/>
                </a:solidFill>
                <a:latin typeface="Comic Sans MS" panose="030F0702030302020204" pitchFamily="66" charset="0"/>
              </a:rPr>
              <a:t>: Boat Building</a:t>
            </a:r>
            <a:endParaRPr kumimoji="0" lang="en-GB" sz="2800" b="1"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p:txBody>
      </p:sp>
      <p:sp>
        <p:nvSpPr>
          <p:cNvPr id="12" name="TextBox 11">
            <a:extLst>
              <a:ext uri="{FF2B5EF4-FFF2-40B4-BE49-F238E27FC236}">
                <a16:creationId xmlns:a16="http://schemas.microsoft.com/office/drawing/2014/main" id="{60DBD437-315A-4269-A8E1-81DBDECEEDBB}"/>
              </a:ext>
            </a:extLst>
          </p:cNvPr>
          <p:cNvSpPr txBox="1"/>
          <p:nvPr/>
        </p:nvSpPr>
        <p:spPr>
          <a:xfrm>
            <a:off x="279858" y="6312073"/>
            <a:ext cx="2634860" cy="307777"/>
          </a:xfrm>
          <a:prstGeom prst="rect">
            <a:avLst/>
          </a:prstGeom>
          <a:gradFill flip="none" rotWithShape="1">
            <a:gsLst>
              <a:gs pos="0">
                <a:srgbClr val="92D050">
                  <a:tint val="66000"/>
                  <a:satMod val="160000"/>
                </a:srgbClr>
              </a:gs>
              <a:gs pos="50000">
                <a:srgbClr val="92D050">
                  <a:tint val="44500"/>
                  <a:satMod val="160000"/>
                </a:srgbClr>
              </a:gs>
              <a:gs pos="100000">
                <a:srgbClr val="92D050">
                  <a:tint val="23500"/>
                  <a:satMod val="160000"/>
                </a:srgbClr>
              </a:gs>
            </a:gsLst>
            <a:lin ang="2700000" scaled="1"/>
            <a:tileRect/>
          </a:gradFill>
          <a:ln w="38100">
            <a:solidFill>
              <a:srgbClr val="7030A0"/>
            </a:solidFill>
          </a:ln>
        </p:spPr>
        <p:txBody>
          <a:bodyPr wrap="square" rtlCol="0">
            <a:spAutoFit/>
          </a:bodyPr>
          <a:lstStyle/>
          <a:p>
            <a:pPr lvl="0" algn="just">
              <a:defRPr/>
            </a:pPr>
            <a:r>
              <a:rPr kumimoji="0" lang="en-US" sz="1400" b="1" i="0" u="none" strike="noStrike" kern="1200" cap="none" spc="0" normalizeH="0" baseline="0" noProof="0" dirty="0">
                <a:ln>
                  <a:noFill/>
                </a:ln>
                <a:solidFill>
                  <a:prstClr val="black"/>
                </a:solidFill>
                <a:effectLst/>
                <a:uLnTx/>
                <a:uFillTx/>
                <a:latin typeface="Calibri" panose="020F0502020204030204"/>
                <a:ea typeface="+mn-ea"/>
                <a:cs typeface="+mn-cs"/>
              </a:rPr>
              <a:t>Reflection Questions</a:t>
            </a:r>
            <a:endParaRPr kumimoji="0" lang="en-GB" sz="14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 name="TextBox 12">
            <a:extLst>
              <a:ext uri="{FF2B5EF4-FFF2-40B4-BE49-F238E27FC236}">
                <a16:creationId xmlns:a16="http://schemas.microsoft.com/office/drawing/2014/main" id="{F6830169-AF07-452D-BEC2-3A7FF1C736A5}"/>
              </a:ext>
            </a:extLst>
          </p:cNvPr>
          <p:cNvSpPr txBox="1"/>
          <p:nvPr/>
        </p:nvSpPr>
        <p:spPr>
          <a:xfrm>
            <a:off x="287014" y="6706740"/>
            <a:ext cx="2634860" cy="307777"/>
          </a:xfrm>
          <a:prstGeom prst="rect">
            <a:avLst/>
          </a:prstGeom>
          <a:gradFill flip="none" rotWithShape="1">
            <a:gsLst>
              <a:gs pos="0">
                <a:srgbClr val="FFFF00">
                  <a:tint val="66000"/>
                  <a:satMod val="160000"/>
                </a:srgbClr>
              </a:gs>
              <a:gs pos="50000">
                <a:srgbClr val="FFFF00">
                  <a:tint val="44500"/>
                  <a:satMod val="160000"/>
                </a:srgbClr>
              </a:gs>
              <a:gs pos="100000">
                <a:srgbClr val="FFFF00">
                  <a:tint val="23500"/>
                  <a:satMod val="160000"/>
                </a:srgbClr>
              </a:gs>
            </a:gsLst>
            <a:lin ang="2700000" scaled="1"/>
            <a:tileRect/>
          </a:gradFill>
          <a:ln w="38100">
            <a:solidFill>
              <a:srgbClr val="FF0000"/>
            </a:solidFill>
          </a:ln>
        </p:spPr>
        <p:txBody>
          <a:bodyPr wrap="square" rtlCol="0">
            <a:spAutoFit/>
          </a:bodyPr>
          <a:lstStyle/>
          <a:p>
            <a:pPr lvl="0" algn="just">
              <a:defRPr/>
            </a:pPr>
            <a:r>
              <a:rPr lang="en-US" sz="1400" b="1" dirty="0"/>
              <a:t>What should I do first?</a:t>
            </a:r>
            <a:endParaRPr kumimoji="0" lang="en-GB" sz="14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4" name="TextBox 13">
            <a:extLst>
              <a:ext uri="{FF2B5EF4-FFF2-40B4-BE49-F238E27FC236}">
                <a16:creationId xmlns:a16="http://schemas.microsoft.com/office/drawing/2014/main" id="{7389B939-5B9C-4E96-8926-FE2D3DE33417}"/>
              </a:ext>
            </a:extLst>
          </p:cNvPr>
          <p:cNvSpPr txBox="1"/>
          <p:nvPr/>
        </p:nvSpPr>
        <p:spPr>
          <a:xfrm>
            <a:off x="279858" y="7110892"/>
            <a:ext cx="2634860" cy="307777"/>
          </a:xfrm>
          <a:prstGeom prst="rect">
            <a:avLst/>
          </a:prstGeom>
          <a:gradFill flip="none" rotWithShape="1">
            <a:gsLst>
              <a:gs pos="0">
                <a:srgbClr val="FFFF00">
                  <a:tint val="66000"/>
                  <a:satMod val="160000"/>
                </a:srgbClr>
              </a:gs>
              <a:gs pos="50000">
                <a:srgbClr val="FFFF00">
                  <a:tint val="44500"/>
                  <a:satMod val="160000"/>
                </a:srgbClr>
              </a:gs>
              <a:gs pos="100000">
                <a:srgbClr val="FFFF00">
                  <a:tint val="23500"/>
                  <a:satMod val="160000"/>
                </a:srgbClr>
              </a:gs>
            </a:gsLst>
            <a:lin ang="2700000" scaled="1"/>
            <a:tileRect/>
          </a:gradFill>
          <a:ln w="38100">
            <a:solidFill>
              <a:srgbClr val="FF0000"/>
            </a:solidFill>
          </a:ln>
        </p:spPr>
        <p:txBody>
          <a:bodyPr wrap="square" rtlCol="0">
            <a:spAutoFit/>
          </a:bodyPr>
          <a:lstStyle/>
          <a:p>
            <a:pPr lvl="0" algn="just">
              <a:defRPr/>
            </a:pPr>
            <a:r>
              <a:rPr lang="en-GB" sz="1400" b="1" dirty="0">
                <a:solidFill>
                  <a:prstClr val="black"/>
                </a:solidFill>
              </a:rPr>
              <a:t>Is something confusing me?</a:t>
            </a:r>
            <a:endParaRPr kumimoji="0" lang="en-GB" sz="14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5" name="TextBox 14">
            <a:extLst>
              <a:ext uri="{FF2B5EF4-FFF2-40B4-BE49-F238E27FC236}">
                <a16:creationId xmlns:a16="http://schemas.microsoft.com/office/drawing/2014/main" id="{057396A8-354A-42A5-A974-D8A245256040}"/>
              </a:ext>
            </a:extLst>
          </p:cNvPr>
          <p:cNvSpPr txBox="1"/>
          <p:nvPr/>
        </p:nvSpPr>
        <p:spPr>
          <a:xfrm>
            <a:off x="279858" y="7503951"/>
            <a:ext cx="2634860" cy="523220"/>
          </a:xfrm>
          <a:prstGeom prst="rect">
            <a:avLst/>
          </a:prstGeom>
          <a:gradFill flip="none" rotWithShape="1">
            <a:gsLst>
              <a:gs pos="0">
                <a:srgbClr val="FFFF00">
                  <a:tint val="66000"/>
                  <a:satMod val="160000"/>
                </a:srgbClr>
              </a:gs>
              <a:gs pos="50000">
                <a:srgbClr val="FFFF00">
                  <a:tint val="44500"/>
                  <a:satMod val="160000"/>
                </a:srgbClr>
              </a:gs>
              <a:gs pos="100000">
                <a:srgbClr val="FFFF00">
                  <a:tint val="23500"/>
                  <a:satMod val="160000"/>
                </a:srgbClr>
              </a:gs>
            </a:gsLst>
            <a:lin ang="2700000" scaled="1"/>
            <a:tileRect/>
          </a:gradFill>
          <a:ln w="38100">
            <a:solidFill>
              <a:srgbClr val="FF0000"/>
            </a:solidFill>
          </a:ln>
        </p:spPr>
        <p:txBody>
          <a:bodyPr wrap="square" rtlCol="0">
            <a:spAutoFit/>
          </a:bodyPr>
          <a:lstStyle/>
          <a:p>
            <a:pPr lvl="0" algn="just">
              <a:defRPr/>
            </a:pPr>
            <a:r>
              <a:rPr lang="en-US" sz="1400" b="1" dirty="0"/>
              <a:t>Could I explain this to someone else?</a:t>
            </a:r>
            <a:endParaRPr kumimoji="0" lang="en-GB" sz="14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6" name="TextBox 15">
            <a:extLst>
              <a:ext uri="{FF2B5EF4-FFF2-40B4-BE49-F238E27FC236}">
                <a16:creationId xmlns:a16="http://schemas.microsoft.com/office/drawing/2014/main" id="{F0119568-BB37-46F5-952A-81697C40F2E3}"/>
              </a:ext>
            </a:extLst>
          </p:cNvPr>
          <p:cNvSpPr txBox="1"/>
          <p:nvPr/>
        </p:nvSpPr>
        <p:spPr>
          <a:xfrm>
            <a:off x="270641" y="8516165"/>
            <a:ext cx="2634860" cy="307777"/>
          </a:xfrm>
          <a:prstGeom prst="rect">
            <a:avLst/>
          </a:prstGeom>
          <a:gradFill flip="none" rotWithShape="1">
            <a:gsLst>
              <a:gs pos="0">
                <a:srgbClr val="FFFF00">
                  <a:tint val="66000"/>
                  <a:satMod val="160000"/>
                </a:srgbClr>
              </a:gs>
              <a:gs pos="50000">
                <a:srgbClr val="FFFF00">
                  <a:tint val="44500"/>
                  <a:satMod val="160000"/>
                </a:srgbClr>
              </a:gs>
              <a:gs pos="100000">
                <a:srgbClr val="FFFF00">
                  <a:tint val="23500"/>
                  <a:satMod val="160000"/>
                </a:srgbClr>
              </a:gs>
            </a:gsLst>
            <a:lin ang="2700000" scaled="1"/>
            <a:tileRect/>
          </a:gradFill>
          <a:ln w="38100">
            <a:solidFill>
              <a:srgbClr val="FF0000"/>
            </a:solidFill>
          </a:ln>
        </p:spPr>
        <p:txBody>
          <a:bodyPr wrap="square" rtlCol="0">
            <a:spAutoFit/>
          </a:bodyPr>
          <a:lstStyle/>
          <a:p>
            <a:pPr lvl="0" algn="just">
              <a:defRPr/>
            </a:pPr>
            <a:r>
              <a:rPr lang="en-US" sz="1400" b="1" dirty="0"/>
              <a:t>How can I do it better?</a:t>
            </a:r>
            <a:endParaRPr kumimoji="0" lang="en-GB" sz="14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7" name="TextBox 16">
            <a:extLst>
              <a:ext uri="{FF2B5EF4-FFF2-40B4-BE49-F238E27FC236}">
                <a16:creationId xmlns:a16="http://schemas.microsoft.com/office/drawing/2014/main" id="{0CFB1D96-A947-40B9-92F7-DA5D3E2EEB76}"/>
              </a:ext>
            </a:extLst>
          </p:cNvPr>
          <p:cNvSpPr txBox="1"/>
          <p:nvPr/>
        </p:nvSpPr>
        <p:spPr>
          <a:xfrm>
            <a:off x="270641" y="8107343"/>
            <a:ext cx="2634860" cy="307777"/>
          </a:xfrm>
          <a:prstGeom prst="rect">
            <a:avLst/>
          </a:prstGeom>
          <a:gradFill flip="none" rotWithShape="1">
            <a:gsLst>
              <a:gs pos="0">
                <a:srgbClr val="FFFF00">
                  <a:tint val="66000"/>
                  <a:satMod val="160000"/>
                </a:srgbClr>
              </a:gs>
              <a:gs pos="50000">
                <a:srgbClr val="FFFF00">
                  <a:tint val="44500"/>
                  <a:satMod val="160000"/>
                </a:srgbClr>
              </a:gs>
              <a:gs pos="100000">
                <a:srgbClr val="FFFF00">
                  <a:tint val="23500"/>
                  <a:satMod val="160000"/>
                </a:srgbClr>
              </a:gs>
            </a:gsLst>
            <a:lin ang="2700000" scaled="1"/>
            <a:tileRect/>
          </a:gradFill>
          <a:ln w="38100">
            <a:solidFill>
              <a:srgbClr val="FF0000"/>
            </a:solidFill>
          </a:ln>
        </p:spPr>
        <p:txBody>
          <a:bodyPr wrap="square" rtlCol="0">
            <a:spAutoFit/>
          </a:bodyPr>
          <a:lstStyle/>
          <a:p>
            <a:pPr lvl="0" algn="just">
              <a:defRPr/>
            </a:pPr>
            <a:r>
              <a:rPr lang="en-US" sz="1400" b="1" dirty="0"/>
              <a:t>Where can I look for help?</a:t>
            </a:r>
            <a:endParaRPr kumimoji="0" lang="en-GB" sz="14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8" name="TextBox 17">
            <a:extLst>
              <a:ext uri="{FF2B5EF4-FFF2-40B4-BE49-F238E27FC236}">
                <a16:creationId xmlns:a16="http://schemas.microsoft.com/office/drawing/2014/main" id="{785BDCDC-0FBE-4A5A-94DE-9F48DC8A21D7}"/>
              </a:ext>
            </a:extLst>
          </p:cNvPr>
          <p:cNvSpPr txBox="1"/>
          <p:nvPr/>
        </p:nvSpPr>
        <p:spPr>
          <a:xfrm>
            <a:off x="329091" y="1482672"/>
            <a:ext cx="2592783" cy="2031325"/>
          </a:xfrm>
          <a:prstGeom prst="rect">
            <a:avLst/>
          </a:prstGeom>
          <a:solidFill>
            <a:schemeClr val="bg1"/>
          </a:solidFill>
          <a:ln w="38100">
            <a:solidFill>
              <a:srgbClr val="7030A0"/>
            </a:solidFill>
            <a:prstDash val="lgDash"/>
          </a:ln>
        </p:spPr>
        <p:txBody>
          <a:bodyPr wrap="square" rtlCol="0">
            <a:spAutoFit/>
          </a:bodyPr>
          <a:lstStyle/>
          <a:p>
            <a:pPr lvl="0" algn="just"/>
            <a:r>
              <a:rPr lang="en-US" sz="1400" b="1" dirty="0">
                <a:solidFill>
                  <a:prstClr val="black"/>
                </a:solidFill>
              </a:rPr>
              <a:t>This challenge is to construct unsinkable ships. Fill a sink with a tub of water, and ask students to create ships that must endure the "ocean" waves and lots of heavy cargo. The students should be given multiple trials to see if their ship kept the passengers in, and water out. </a:t>
            </a:r>
          </a:p>
        </p:txBody>
      </p:sp>
      <p:sp>
        <p:nvSpPr>
          <p:cNvPr id="19" name="TextBox 18">
            <a:extLst>
              <a:ext uri="{FF2B5EF4-FFF2-40B4-BE49-F238E27FC236}">
                <a16:creationId xmlns:a16="http://schemas.microsoft.com/office/drawing/2014/main" id="{BD79CE46-2E55-494C-A0CF-80270ABC35E3}"/>
              </a:ext>
            </a:extLst>
          </p:cNvPr>
          <p:cNvSpPr txBox="1"/>
          <p:nvPr/>
        </p:nvSpPr>
        <p:spPr>
          <a:xfrm>
            <a:off x="287014" y="992071"/>
            <a:ext cx="2634860" cy="400110"/>
          </a:xfrm>
          <a:prstGeom prst="rect">
            <a:avLst/>
          </a:prstGeom>
          <a:gradFill flip="none" rotWithShape="1">
            <a:gsLst>
              <a:gs pos="0">
                <a:schemeClr val="accent2">
                  <a:tint val="66000"/>
                  <a:satMod val="160000"/>
                </a:schemeClr>
              </a:gs>
              <a:gs pos="50000">
                <a:schemeClr val="accent2">
                  <a:tint val="44500"/>
                  <a:satMod val="160000"/>
                </a:schemeClr>
              </a:gs>
              <a:gs pos="100000">
                <a:schemeClr val="accent2">
                  <a:tint val="23500"/>
                  <a:satMod val="160000"/>
                </a:schemeClr>
              </a:gs>
            </a:gsLst>
            <a:lin ang="2700000" scaled="1"/>
            <a:tileRect/>
          </a:gradFill>
          <a:ln w="38100">
            <a:solidFill>
              <a:srgbClr val="FF0000"/>
            </a:solidFill>
          </a:ln>
        </p:spPr>
        <p:txBody>
          <a:bodyPr wrap="square"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black"/>
                </a:solidFill>
                <a:effectLst/>
                <a:uLnTx/>
                <a:uFillTx/>
                <a:latin typeface="Calibri" panose="020F0502020204030204"/>
                <a:ea typeface="+mn-ea"/>
                <a:cs typeface="+mn-cs"/>
              </a:rPr>
              <a:t>Your Challenge!</a:t>
            </a:r>
          </a:p>
        </p:txBody>
      </p:sp>
      <p:sp>
        <p:nvSpPr>
          <p:cNvPr id="20" name="TextBox 19">
            <a:extLst>
              <a:ext uri="{FF2B5EF4-FFF2-40B4-BE49-F238E27FC236}">
                <a16:creationId xmlns:a16="http://schemas.microsoft.com/office/drawing/2014/main" id="{01D128D8-0C82-4BFD-9379-4C9E7DA085A3}"/>
              </a:ext>
            </a:extLst>
          </p:cNvPr>
          <p:cNvSpPr txBox="1"/>
          <p:nvPr/>
        </p:nvSpPr>
        <p:spPr>
          <a:xfrm>
            <a:off x="319874" y="4257705"/>
            <a:ext cx="2602000" cy="1815882"/>
          </a:xfrm>
          <a:prstGeom prst="rect">
            <a:avLst/>
          </a:prstGeom>
          <a:solidFill>
            <a:schemeClr val="bg1"/>
          </a:solidFill>
          <a:ln w="38100">
            <a:solidFill>
              <a:srgbClr val="7030A0"/>
            </a:solidFill>
            <a:prstDash val="lgDash"/>
          </a:ln>
        </p:spPr>
        <p:txBody>
          <a:bodyPr wrap="square" rtlCol="0">
            <a:spAutoFit/>
          </a:bodyPr>
          <a:lstStyle/>
          <a:p>
            <a:pPr marL="342900" lvl="0" indent="-342900" algn="just">
              <a:buFont typeface="Arial" panose="020B0604020202020204" pitchFamily="34" charset="0"/>
              <a:buChar char="•"/>
            </a:pPr>
            <a:r>
              <a:rPr lang="en-US" sz="1400" dirty="0">
                <a:solidFill>
                  <a:prstClr val="black"/>
                </a:solidFill>
              </a:rPr>
              <a:t>Learn about buoyancy and how to design objects that will float</a:t>
            </a:r>
          </a:p>
          <a:p>
            <a:pPr marL="342900" lvl="0" indent="-342900" algn="just">
              <a:buFont typeface="Arial" panose="020B0604020202020204" pitchFamily="34" charset="0"/>
              <a:buChar char="•"/>
            </a:pPr>
            <a:r>
              <a:rPr lang="en-US" sz="1400" dirty="0"/>
              <a:t>Have various weights to add to your boat. Start with the lighter weights, and see how much can be added to each design.</a:t>
            </a:r>
            <a:endParaRPr lang="en-US" sz="1100" dirty="0">
              <a:solidFill>
                <a:prstClr val="black"/>
              </a:solidFill>
            </a:endParaRPr>
          </a:p>
        </p:txBody>
      </p:sp>
      <p:sp>
        <p:nvSpPr>
          <p:cNvPr id="21" name="TextBox 20">
            <a:extLst>
              <a:ext uri="{FF2B5EF4-FFF2-40B4-BE49-F238E27FC236}">
                <a16:creationId xmlns:a16="http://schemas.microsoft.com/office/drawing/2014/main" id="{518A4823-D6BC-472E-BBB9-B22ED9516E3A}"/>
              </a:ext>
            </a:extLst>
          </p:cNvPr>
          <p:cNvSpPr txBox="1"/>
          <p:nvPr/>
        </p:nvSpPr>
        <p:spPr>
          <a:xfrm>
            <a:off x="329091" y="3648688"/>
            <a:ext cx="2602000" cy="370532"/>
          </a:xfrm>
          <a:prstGeom prst="rect">
            <a:avLst/>
          </a:prstGeom>
          <a:gradFill flip="none" rotWithShape="1">
            <a:gsLst>
              <a:gs pos="0">
                <a:schemeClr val="accent2">
                  <a:tint val="66000"/>
                  <a:satMod val="160000"/>
                </a:schemeClr>
              </a:gs>
              <a:gs pos="50000">
                <a:schemeClr val="accent2">
                  <a:tint val="44500"/>
                  <a:satMod val="160000"/>
                </a:schemeClr>
              </a:gs>
              <a:gs pos="100000">
                <a:schemeClr val="accent2">
                  <a:tint val="23500"/>
                  <a:satMod val="160000"/>
                </a:schemeClr>
              </a:gs>
            </a:gsLst>
            <a:lin ang="2700000" scaled="1"/>
            <a:tileRect/>
          </a:gradFill>
          <a:ln w="38100">
            <a:solidFill>
              <a:srgbClr val="FF0000"/>
            </a:solidFill>
          </a:ln>
        </p:spPr>
        <p:txBody>
          <a:bodyPr wrap="square"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dirty="0">
                <a:ln>
                  <a:noFill/>
                </a:ln>
                <a:solidFill>
                  <a:prstClr val="black"/>
                </a:solidFill>
                <a:effectLst/>
                <a:uLnTx/>
                <a:uFillTx/>
                <a:latin typeface="Calibri" panose="020F0502020204030204"/>
                <a:ea typeface="+mn-ea"/>
                <a:cs typeface="+mn-cs"/>
              </a:rPr>
              <a:t>Engineering Goals: </a:t>
            </a:r>
            <a:endParaRPr kumimoji="0" lang="en-GB" sz="20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28" name="Picture 2" descr="How To Make Lego CARGO SHIP - 10664 LEGO® Bricks and More Creative ...">
            <a:extLst>
              <a:ext uri="{FF2B5EF4-FFF2-40B4-BE49-F238E27FC236}">
                <a16:creationId xmlns:a16="http://schemas.microsoft.com/office/drawing/2014/main" id="{2741D5D5-F0A2-4BE3-81ED-ECC5D49114CC}"/>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2635" r="10821"/>
          <a:stretch/>
        </p:blipFill>
        <p:spPr bwMode="auto">
          <a:xfrm>
            <a:off x="3059470" y="992071"/>
            <a:ext cx="3431786" cy="2521926"/>
          </a:xfrm>
          <a:prstGeom prst="rect">
            <a:avLst/>
          </a:prstGeom>
          <a:noFill/>
          <a:extLst>
            <a:ext uri="{909E8E84-426E-40DD-AFC4-6F175D3DCCD1}">
              <a14:hiddenFill xmlns:a14="http://schemas.microsoft.com/office/drawing/2010/main">
                <a:solidFill>
                  <a:srgbClr val="FFFFFF"/>
                </a:solidFill>
              </a14:hiddenFill>
            </a:ext>
          </a:extLst>
        </p:spPr>
      </p:pic>
      <p:sp>
        <p:nvSpPr>
          <p:cNvPr id="22" name="TextBox 21">
            <a:extLst>
              <a:ext uri="{FF2B5EF4-FFF2-40B4-BE49-F238E27FC236}">
                <a16:creationId xmlns:a16="http://schemas.microsoft.com/office/drawing/2014/main" id="{5E892C0B-19D8-4939-8CC6-774622709CDB}"/>
              </a:ext>
            </a:extLst>
          </p:cNvPr>
          <p:cNvSpPr txBox="1"/>
          <p:nvPr/>
        </p:nvSpPr>
        <p:spPr>
          <a:xfrm>
            <a:off x="3145878" y="3629766"/>
            <a:ext cx="3383031" cy="307777"/>
          </a:xfrm>
          <a:prstGeom prst="rect">
            <a:avLst/>
          </a:prstGeom>
          <a:gradFill flip="none" rotWithShape="1">
            <a:gsLst>
              <a:gs pos="0">
                <a:srgbClr val="92D050">
                  <a:tint val="66000"/>
                  <a:satMod val="160000"/>
                </a:srgbClr>
              </a:gs>
              <a:gs pos="50000">
                <a:srgbClr val="92D050">
                  <a:tint val="44500"/>
                  <a:satMod val="160000"/>
                </a:srgbClr>
              </a:gs>
              <a:gs pos="100000">
                <a:srgbClr val="92D050">
                  <a:tint val="23500"/>
                  <a:satMod val="160000"/>
                </a:srgbClr>
              </a:gs>
            </a:gsLst>
            <a:lin ang="2700000" scaled="1"/>
            <a:tileRect/>
          </a:gradFill>
          <a:ln w="38100">
            <a:solidFill>
              <a:srgbClr val="7030A0"/>
            </a:solidFill>
          </a:ln>
        </p:spPr>
        <p:txBody>
          <a:bodyPr wrap="square" rtlCol="0">
            <a:spAutoFit/>
          </a:bodyPr>
          <a:lstStyle/>
          <a:p>
            <a:pPr lvl="0" algn="just">
              <a:defRPr/>
            </a:pPr>
            <a:r>
              <a:rPr lang="en-US" sz="1400" b="1" dirty="0">
                <a:solidFill>
                  <a:prstClr val="black"/>
                </a:solidFill>
                <a:latin typeface="Calibri" panose="020F0502020204030204"/>
              </a:rPr>
              <a:t>Types of boat</a:t>
            </a:r>
            <a:endParaRPr kumimoji="0" lang="en-GB" sz="14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3" name="TextBox 22">
            <a:extLst>
              <a:ext uri="{FF2B5EF4-FFF2-40B4-BE49-F238E27FC236}">
                <a16:creationId xmlns:a16="http://schemas.microsoft.com/office/drawing/2014/main" id="{2E71DEC3-0BF6-4D13-A7B2-05E154EFE61C}"/>
              </a:ext>
            </a:extLst>
          </p:cNvPr>
          <p:cNvSpPr txBox="1"/>
          <p:nvPr/>
        </p:nvSpPr>
        <p:spPr>
          <a:xfrm>
            <a:off x="3145878" y="4044237"/>
            <a:ext cx="3367546" cy="1015663"/>
          </a:xfrm>
          <a:prstGeom prst="rect">
            <a:avLst/>
          </a:prstGeom>
          <a:solidFill>
            <a:schemeClr val="bg1"/>
          </a:solidFill>
          <a:ln w="38100">
            <a:solidFill>
              <a:srgbClr val="FFFF00"/>
            </a:solidFill>
          </a:ln>
        </p:spPr>
        <p:txBody>
          <a:bodyPr wrap="square" rtlCol="0">
            <a:spAutoFit/>
          </a:bodyPr>
          <a:lstStyle/>
          <a:p>
            <a:pPr lvl="0" algn="just">
              <a:defRPr/>
            </a:pPr>
            <a:r>
              <a:rPr lang="en-US" sz="1200" dirty="0">
                <a:solidFill>
                  <a:prstClr val="black"/>
                </a:solidFill>
              </a:rPr>
              <a:t>Fishing boats in different sizes are used on both salt and freshwater bodies. The immediate qualities of these boats include stability, strength, and durability to survive the fishing ventures across various kinds of waterways.</a:t>
            </a:r>
            <a:endParaRPr kumimoji="0" lang="en-GB" sz="120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86263003-6F00-4347-99FF-58AC238D4940}"/>
              </a:ext>
            </a:extLst>
          </p:cNvPr>
          <p:cNvSpPr txBox="1"/>
          <p:nvPr/>
        </p:nvSpPr>
        <p:spPr>
          <a:xfrm>
            <a:off x="3145878" y="5165646"/>
            <a:ext cx="3367546" cy="830997"/>
          </a:xfrm>
          <a:prstGeom prst="rect">
            <a:avLst/>
          </a:prstGeom>
          <a:solidFill>
            <a:schemeClr val="bg1"/>
          </a:solidFill>
          <a:ln w="38100">
            <a:solidFill>
              <a:srgbClr val="FFFF00"/>
            </a:solidFill>
          </a:ln>
        </p:spPr>
        <p:txBody>
          <a:bodyPr wrap="square" rtlCol="0">
            <a:spAutoFit/>
          </a:bodyPr>
          <a:lstStyle/>
          <a:p>
            <a:pPr lvl="0" algn="just">
              <a:defRPr/>
            </a:pPr>
            <a:r>
              <a:rPr lang="en-US" sz="1200" dirty="0">
                <a:solidFill>
                  <a:prstClr val="black"/>
                </a:solidFill>
              </a:rPr>
              <a:t>A dinghy can be a small inflatable boat usually made of rubber and comprises of cross thwarts and rowlocks that act as seats and oars, respectively</a:t>
            </a:r>
            <a:endParaRPr kumimoji="0" lang="en-GB" sz="120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6" name="TextBox 25">
            <a:extLst>
              <a:ext uri="{FF2B5EF4-FFF2-40B4-BE49-F238E27FC236}">
                <a16:creationId xmlns:a16="http://schemas.microsoft.com/office/drawing/2014/main" id="{A8DDE6A4-D806-4439-BC71-380F3B089472}"/>
              </a:ext>
            </a:extLst>
          </p:cNvPr>
          <p:cNvSpPr txBox="1"/>
          <p:nvPr/>
        </p:nvSpPr>
        <p:spPr>
          <a:xfrm>
            <a:off x="3145878" y="6102389"/>
            <a:ext cx="3367546" cy="646331"/>
          </a:xfrm>
          <a:prstGeom prst="rect">
            <a:avLst/>
          </a:prstGeom>
          <a:solidFill>
            <a:schemeClr val="bg1"/>
          </a:solidFill>
          <a:ln w="38100">
            <a:solidFill>
              <a:srgbClr val="FFFF00"/>
            </a:solidFill>
          </a:ln>
        </p:spPr>
        <p:txBody>
          <a:bodyPr wrap="square" rtlCol="0">
            <a:spAutoFit/>
          </a:bodyPr>
          <a:lstStyle/>
          <a:p>
            <a:pPr lvl="0" algn="just">
              <a:defRPr/>
            </a:pPr>
            <a:r>
              <a:rPr lang="en-US" sz="1200" dirty="0">
                <a:solidFill>
                  <a:prstClr val="black"/>
                </a:solidFill>
              </a:rPr>
              <a:t>Deck Boats come with an open deck area that provides plenty of seating arrangements for a small group of people</a:t>
            </a:r>
            <a:endParaRPr kumimoji="0" lang="en-GB" sz="120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7" name="TextBox 26">
            <a:extLst>
              <a:ext uri="{FF2B5EF4-FFF2-40B4-BE49-F238E27FC236}">
                <a16:creationId xmlns:a16="http://schemas.microsoft.com/office/drawing/2014/main" id="{30625C99-D65A-48A0-AFE0-225C8A1DC52A}"/>
              </a:ext>
            </a:extLst>
          </p:cNvPr>
          <p:cNvSpPr txBox="1"/>
          <p:nvPr/>
        </p:nvSpPr>
        <p:spPr>
          <a:xfrm>
            <a:off x="3145878" y="6849992"/>
            <a:ext cx="3367546" cy="1015663"/>
          </a:xfrm>
          <a:prstGeom prst="rect">
            <a:avLst/>
          </a:prstGeom>
          <a:solidFill>
            <a:schemeClr val="bg1"/>
          </a:solidFill>
          <a:ln w="38100">
            <a:solidFill>
              <a:srgbClr val="FFFF00"/>
            </a:solidFill>
          </a:ln>
        </p:spPr>
        <p:txBody>
          <a:bodyPr wrap="square" rtlCol="0">
            <a:spAutoFit/>
          </a:bodyPr>
          <a:lstStyle/>
          <a:p>
            <a:pPr lvl="0" algn="just">
              <a:defRPr/>
            </a:pPr>
            <a:r>
              <a:rPr lang="en-US" sz="1200" dirty="0">
                <a:solidFill>
                  <a:prstClr val="black"/>
                </a:solidFill>
              </a:rPr>
              <a:t>Catamaran is a multi-hulled watercraft that features two parallel hulls of equal size. Compared to vessels with a single hull, Catamaran Boats features less hull volume, shallower draft and higher displacement.</a:t>
            </a:r>
            <a:endParaRPr kumimoji="0" lang="en-GB" sz="120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9" name="TextBox 28">
            <a:extLst>
              <a:ext uri="{FF2B5EF4-FFF2-40B4-BE49-F238E27FC236}">
                <a16:creationId xmlns:a16="http://schemas.microsoft.com/office/drawing/2014/main" id="{7A23975D-CCB6-40D2-A677-BFDDDDFFDB86}"/>
              </a:ext>
            </a:extLst>
          </p:cNvPr>
          <p:cNvSpPr txBox="1"/>
          <p:nvPr/>
        </p:nvSpPr>
        <p:spPr>
          <a:xfrm>
            <a:off x="3135619" y="7968817"/>
            <a:ext cx="3367546" cy="461665"/>
          </a:xfrm>
          <a:prstGeom prst="rect">
            <a:avLst/>
          </a:prstGeom>
          <a:solidFill>
            <a:schemeClr val="bg1"/>
          </a:solidFill>
          <a:ln w="38100">
            <a:solidFill>
              <a:srgbClr val="FFFF00"/>
            </a:solidFill>
          </a:ln>
        </p:spPr>
        <p:txBody>
          <a:bodyPr wrap="square" rtlCol="0">
            <a:spAutoFit/>
          </a:bodyPr>
          <a:lstStyle/>
          <a:p>
            <a:pPr lvl="0" algn="just">
              <a:defRPr/>
            </a:pPr>
            <a:r>
              <a:rPr lang="en-US" sz="1200" dirty="0">
                <a:solidFill>
                  <a:prstClr val="black"/>
                </a:solidFill>
              </a:rPr>
              <a:t>Pontoon boats are flattish in shape and that relies on tubes (pontoons) to float on the water.</a:t>
            </a:r>
            <a:endParaRPr kumimoji="0" lang="en-GB" sz="120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447662027"/>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1179</TotalTime>
  <Words>284</Words>
  <Application>Microsoft Office PowerPoint</Application>
  <PresentationFormat>On-screen Show (4:3)</PresentationFormat>
  <Paragraphs>18</Paragraphs>
  <Slides>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Arial</vt:lpstr>
      <vt:lpstr>Calibri</vt:lpstr>
      <vt:lpstr>Calibri Light</vt:lpstr>
      <vt:lpstr>Comic Sans MS</vt:lpstr>
      <vt:lpstr>Office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Chalky Chalk</dc:creator>
  <cp:lastModifiedBy>Chalky Chalk</cp:lastModifiedBy>
  <cp:revision>14</cp:revision>
  <dcterms:created xsi:type="dcterms:W3CDTF">2020-04-26T23:29:57Z</dcterms:created>
  <dcterms:modified xsi:type="dcterms:W3CDTF">2020-04-28T15:57:12Z</dcterms:modified>
</cp:coreProperties>
</file>