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2" r:id="rId6"/>
    <p:sldId id="270" r:id="rId7"/>
    <p:sldId id="263" r:id="rId8"/>
    <p:sldId id="265" r:id="rId9"/>
    <p:sldId id="266" r:id="rId10"/>
    <p:sldId id="267" r:id="rId11"/>
    <p:sldId id="269" r:id="rId12"/>
    <p:sldId id="268" r:id="rId13"/>
    <p:sldId id="271"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11/6/2019</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11/6/2019</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11/6/2019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11/6/2019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11/6/2019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11/6/2019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11/6/2019</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11/6/2019</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11/6/2019</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ruthmiskin.com/en/find-out-more/parents/#lg=1&amp;slide=1" TargetMode="External"/><Relationship Id="rId1" Type="http://schemas.openxmlformats.org/officeDocument/2006/relationships/slideLayout" Target="../slideLayouts/slideLayout5.xml"/><Relationship Id="rId4" Type="http://schemas.openxmlformats.org/officeDocument/2006/relationships/hyperlink" Target="https://www.ruthmiskin.com/en/find-out-more/parents/#lg=1&amp;slide=2"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800" dirty="0" smtClean="0"/>
              <a:t>EYFS Parent Information Evening</a:t>
            </a:r>
            <a:br>
              <a:rPr lang="en-GB" sz="4800" dirty="0" smtClean="0"/>
            </a:br>
            <a:r>
              <a:rPr lang="en-GB" sz="4800" dirty="0"/>
              <a:t/>
            </a:r>
            <a:br>
              <a:rPr lang="en-GB" sz="4800" dirty="0"/>
            </a:br>
            <a:r>
              <a:rPr lang="en-GB" sz="3600" dirty="0" smtClean="0"/>
              <a:t>How to support your child’s Learning</a:t>
            </a:r>
            <a:endParaRPr lang="en-GB" sz="3600" dirty="0"/>
          </a:p>
        </p:txBody>
      </p:sp>
      <p:sp>
        <p:nvSpPr>
          <p:cNvPr id="3" name="Subtitle 2"/>
          <p:cNvSpPr>
            <a:spLocks noGrp="1"/>
          </p:cNvSpPr>
          <p:nvPr>
            <p:ph type="subTitle" idx="1"/>
          </p:nvPr>
        </p:nvSpPr>
        <p:spPr/>
        <p:txBody>
          <a:bodyPr/>
          <a:lstStyle/>
          <a:p>
            <a:r>
              <a:rPr lang="en-GB" dirty="0" smtClean="0"/>
              <a:t>Brockenhurst Primary School</a:t>
            </a:r>
            <a:endParaRPr lang="en-GB" dirty="0"/>
          </a:p>
        </p:txBody>
      </p:sp>
    </p:spTree>
    <p:extLst>
      <p:ext uri="{BB962C8B-B14F-4D97-AF65-F5344CB8AC3E}">
        <p14:creationId xmlns:p14="http://schemas.microsoft.com/office/powerpoint/2010/main" val="24683211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a:xfrm>
            <a:off x="1251678" y="1874517"/>
            <a:ext cx="10178322" cy="4005075"/>
          </a:xfrm>
        </p:spPr>
        <p:txBody>
          <a:bodyPr/>
          <a:lstStyle/>
          <a:p>
            <a:r>
              <a:rPr lang="en-GB" sz="4000" dirty="0" smtClean="0"/>
              <a:t>To look at teaching and learning in key areas of the EYFS</a:t>
            </a:r>
          </a:p>
          <a:p>
            <a:r>
              <a:rPr lang="en-GB" sz="4000" dirty="0" smtClean="0"/>
              <a:t>To look at how you can support your child’s learning and development at home</a:t>
            </a:r>
          </a:p>
          <a:p>
            <a:r>
              <a:rPr lang="en-GB" sz="4000" dirty="0" smtClean="0"/>
              <a:t>To answer any questions you may have</a:t>
            </a:r>
          </a:p>
          <a:p>
            <a:endParaRPr lang="en-GB" dirty="0" smtClean="0"/>
          </a:p>
          <a:p>
            <a:endParaRPr lang="en-GB" dirty="0"/>
          </a:p>
        </p:txBody>
      </p:sp>
    </p:spTree>
    <p:extLst>
      <p:ext uri="{BB962C8B-B14F-4D97-AF65-F5344CB8AC3E}">
        <p14:creationId xmlns:p14="http://schemas.microsoft.com/office/powerpoint/2010/main" val="34411643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and writing - Phonics</a:t>
            </a:r>
            <a:endParaRPr lang="en-GB" dirty="0"/>
          </a:p>
        </p:txBody>
      </p:sp>
      <p:sp>
        <p:nvSpPr>
          <p:cNvPr id="3" name="Content Placeholder 2"/>
          <p:cNvSpPr>
            <a:spLocks noGrp="1"/>
          </p:cNvSpPr>
          <p:nvPr>
            <p:ph idx="1"/>
          </p:nvPr>
        </p:nvSpPr>
        <p:spPr>
          <a:xfrm>
            <a:off x="1251678" y="1874517"/>
            <a:ext cx="10178322" cy="3593591"/>
          </a:xfrm>
        </p:spPr>
        <p:txBody>
          <a:bodyPr>
            <a:noAutofit/>
          </a:bodyPr>
          <a:lstStyle/>
          <a:p>
            <a:r>
              <a:rPr lang="en-GB" sz="3200" dirty="0" smtClean="0"/>
              <a:t>The teaching of phonics underpins the teaching of reading and writing in EYFS</a:t>
            </a:r>
          </a:p>
          <a:p>
            <a:r>
              <a:rPr lang="en-GB" sz="3200" dirty="0" smtClean="0"/>
              <a:t>Daily adult-led phonics input to learn the 44 sounds that make up all words in the English language</a:t>
            </a:r>
          </a:p>
          <a:p>
            <a:r>
              <a:rPr lang="en-GB" sz="3200" dirty="0" smtClean="0"/>
              <a:t>To develop the children’s ability to blend sounds for reading and segment sounds for writing (spelling)</a:t>
            </a:r>
          </a:p>
          <a:p>
            <a:r>
              <a:rPr lang="en-GB" sz="3200" dirty="0" smtClean="0"/>
              <a:t>A multi-sensory approach, heavily supported by the Read Write Inc. materials </a:t>
            </a:r>
            <a:endParaRPr lang="en-GB" sz="3200" dirty="0"/>
          </a:p>
        </p:txBody>
      </p:sp>
    </p:spTree>
    <p:extLst>
      <p:ext uri="{BB962C8B-B14F-4D97-AF65-F5344CB8AC3E}">
        <p14:creationId xmlns:p14="http://schemas.microsoft.com/office/powerpoint/2010/main" val="14620102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 Write, Inc. Phonics</a:t>
            </a:r>
            <a:endParaRPr lang="en-GB" dirty="0"/>
          </a:p>
        </p:txBody>
      </p:sp>
      <p:pic>
        <p:nvPicPr>
          <p:cNvPr id="1026" name="Picture 2" descr="https://www.ruthmiskin.com/media/filer_public/13/cb/13cb6857-055a-45ce-a1c7-c9a424508323/parents-whatisrwi.png">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1257300" y="3057525"/>
            <a:ext cx="4800600" cy="270033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www.ruthmiskin.com/media/filer_public/13/cb/13cb6857-055a-45ce-a1c7-c9a424508323/parents-whatisrwi.png">
            <a:hlinkClick r:id="rId4"/>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634163" y="3057525"/>
            <a:ext cx="4800600" cy="2700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19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Fred </a:t>
            </a:r>
            <a:r>
              <a:rPr lang="en-GB" dirty="0" smtClean="0"/>
              <a:t>Talk</a:t>
            </a:r>
            <a:endParaRPr lang="en-GB" dirty="0"/>
          </a:p>
        </p:txBody>
      </p:sp>
      <p:sp>
        <p:nvSpPr>
          <p:cNvPr id="6" name="Content Placeholder 5"/>
          <p:cNvSpPr>
            <a:spLocks noGrp="1"/>
          </p:cNvSpPr>
          <p:nvPr>
            <p:ph sz="quarter" idx="4"/>
          </p:nvPr>
        </p:nvSpPr>
        <p:spPr>
          <a:xfrm>
            <a:off x="6633864" y="2168434"/>
            <a:ext cx="4800600" cy="3737066"/>
          </a:xfrm>
        </p:spPr>
        <p:txBody>
          <a:bodyPr/>
          <a:lstStyle/>
          <a:p>
            <a:pPr>
              <a:buNone/>
              <a:defRPr/>
            </a:pPr>
            <a:r>
              <a:rPr lang="en-GB" dirty="0">
                <a:latin typeface="HfW cursive bold" panose="00000500000000000000" pitchFamily="2" charset="0"/>
              </a:rPr>
              <a:t>Say “hello” to Fred. </a:t>
            </a:r>
          </a:p>
          <a:p>
            <a:pPr>
              <a:buNone/>
              <a:defRPr/>
            </a:pPr>
            <a:endParaRPr lang="en-GB" dirty="0">
              <a:latin typeface="HfW cursive bold" panose="00000500000000000000" pitchFamily="2" charset="0"/>
            </a:endParaRPr>
          </a:p>
          <a:p>
            <a:pPr marL="0" indent="0">
              <a:buNone/>
              <a:defRPr/>
            </a:pPr>
            <a:r>
              <a:rPr lang="en-GB" dirty="0">
                <a:solidFill>
                  <a:srgbClr val="0070C0"/>
                </a:solidFill>
                <a:latin typeface="HfW cursive bold" panose="00000500000000000000" pitchFamily="2" charset="0"/>
              </a:rPr>
              <a:t>Fred can </a:t>
            </a:r>
            <a:r>
              <a:rPr lang="en-GB" i="1" dirty="0">
                <a:solidFill>
                  <a:srgbClr val="0070C0"/>
                </a:solidFill>
                <a:latin typeface="HfW cursive bold" panose="00000500000000000000" pitchFamily="2" charset="0"/>
              </a:rPr>
              <a:t>only </a:t>
            </a:r>
            <a:r>
              <a:rPr lang="en-GB" dirty="0">
                <a:solidFill>
                  <a:srgbClr val="0070C0"/>
                </a:solidFill>
                <a:latin typeface="HfW cursive bold" panose="00000500000000000000" pitchFamily="2" charset="0"/>
              </a:rPr>
              <a:t>talk in sounds...</a:t>
            </a:r>
          </a:p>
          <a:p>
            <a:pPr>
              <a:defRPr/>
            </a:pPr>
            <a:endParaRPr lang="en-GB" dirty="0">
              <a:latin typeface="HfW cursive bold" panose="00000500000000000000" pitchFamily="2" charset="0"/>
            </a:endParaRPr>
          </a:p>
          <a:p>
            <a:pPr marL="0" indent="0">
              <a:buNone/>
              <a:defRPr/>
            </a:pPr>
            <a:r>
              <a:rPr lang="en-GB" dirty="0">
                <a:latin typeface="HfW cursive bold" panose="00000500000000000000" pitchFamily="2" charset="0"/>
              </a:rPr>
              <a:t>He says “</a:t>
            </a:r>
            <a:r>
              <a:rPr lang="en-GB" i="1" dirty="0" smtClean="0">
                <a:latin typeface="HfW cursive bold" panose="00000500000000000000" pitchFamily="2" charset="0"/>
              </a:rPr>
              <a:t>c a t</a:t>
            </a:r>
            <a:r>
              <a:rPr lang="en-GB" i="1" dirty="0">
                <a:latin typeface="HfW cursive bold" panose="00000500000000000000" pitchFamily="2" charset="0"/>
              </a:rPr>
              <a:t>.” </a:t>
            </a:r>
            <a:r>
              <a:rPr lang="en-GB" dirty="0">
                <a:latin typeface="HfW cursive bold" panose="00000500000000000000" pitchFamily="2" charset="0"/>
              </a:rPr>
              <a:t>Not </a:t>
            </a:r>
            <a:r>
              <a:rPr lang="en-GB" b="1" dirty="0">
                <a:latin typeface="HfW cursive bold" panose="00000500000000000000" pitchFamily="2" charset="0"/>
              </a:rPr>
              <a:t>cat.</a:t>
            </a:r>
            <a:endParaRPr lang="en-GB" dirty="0">
              <a:latin typeface="HfW cursive bold" panose="00000500000000000000" pitchFamily="2" charset="0"/>
            </a:endParaRPr>
          </a:p>
          <a:p>
            <a:pPr>
              <a:defRPr/>
            </a:pPr>
            <a:endParaRPr lang="en-GB" dirty="0">
              <a:solidFill>
                <a:srgbClr val="0070C0"/>
              </a:solidFill>
              <a:latin typeface="HfW cursive bold" panose="00000500000000000000" pitchFamily="2" charset="0"/>
            </a:endParaRPr>
          </a:p>
          <a:p>
            <a:pPr marL="0" indent="0">
              <a:buNone/>
              <a:defRPr/>
            </a:pPr>
            <a:r>
              <a:rPr lang="en-GB" dirty="0">
                <a:solidFill>
                  <a:srgbClr val="0070C0"/>
                </a:solidFill>
                <a:latin typeface="HfW cursive bold" panose="00000500000000000000" pitchFamily="2" charset="0"/>
              </a:rPr>
              <a:t>We call this </a:t>
            </a:r>
            <a:r>
              <a:rPr lang="en-GB" i="1" dirty="0">
                <a:solidFill>
                  <a:srgbClr val="0070C0"/>
                </a:solidFill>
                <a:latin typeface="HfW cursive bold" panose="00000500000000000000" pitchFamily="2" charset="0"/>
              </a:rPr>
              <a:t>Fred Talk.</a:t>
            </a:r>
            <a:endParaRPr lang="en-GB" dirty="0">
              <a:latin typeface="HfW cursive bold" panose="00000500000000000000" pitchFamily="2" charset="0"/>
            </a:endParaRPr>
          </a:p>
          <a:p>
            <a:pPr marL="0" indent="0">
              <a:buNone/>
            </a:pPr>
            <a:endParaRPr lang="en-GB" dirty="0"/>
          </a:p>
        </p:txBody>
      </p:sp>
      <p:pic>
        <p:nvPicPr>
          <p:cNvPr id="7" name="Picture 4" descr="Screen Shot 2014-08-12 at 16.26.47.png"/>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271631" y="2457900"/>
            <a:ext cx="2992700" cy="269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7971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Fred Fingers</a:t>
            </a:r>
            <a:endParaRPr lang="en-GB" dirty="0"/>
          </a:p>
        </p:txBody>
      </p:sp>
      <p:sp>
        <p:nvSpPr>
          <p:cNvPr id="6" name="Content Placeholder 5"/>
          <p:cNvSpPr>
            <a:spLocks noGrp="1"/>
          </p:cNvSpPr>
          <p:nvPr>
            <p:ph sz="quarter" idx="4"/>
          </p:nvPr>
        </p:nvSpPr>
        <p:spPr>
          <a:xfrm>
            <a:off x="6624828" y="2270714"/>
            <a:ext cx="4800600" cy="2996398"/>
          </a:xfrm>
        </p:spPr>
        <p:txBody>
          <a:bodyPr/>
          <a:lstStyle/>
          <a:p>
            <a:r>
              <a:rPr lang="en-GB" dirty="0" smtClean="0"/>
              <a:t>Say the word</a:t>
            </a:r>
          </a:p>
          <a:p>
            <a:r>
              <a:rPr lang="en-GB" dirty="0" smtClean="0"/>
              <a:t>Say 3 fingers</a:t>
            </a:r>
          </a:p>
          <a:p>
            <a:r>
              <a:rPr lang="en-GB" dirty="0" smtClean="0"/>
              <a:t>Say the word in Fred Talk with the children touching a finger for each sound: c-a-t</a:t>
            </a:r>
          </a:p>
          <a:p>
            <a:r>
              <a:rPr lang="en-GB" dirty="0" smtClean="0"/>
              <a:t>Say the word again swiping across the 3 fingers</a:t>
            </a:r>
            <a:endParaRPr lang="en-GB" dirty="0"/>
          </a:p>
        </p:txBody>
      </p:sp>
      <p:pic>
        <p:nvPicPr>
          <p:cNvPr id="8" name="Picture 4" descr="http://sr.photos3.fotosearch.com/bthumb/CSP/CSP993/k14312849.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174504" y="2057535"/>
            <a:ext cx="2254992" cy="3422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2251034" y="2352787"/>
            <a:ext cx="391886" cy="707886"/>
          </a:xfrm>
          <a:prstGeom prst="rect">
            <a:avLst/>
          </a:prstGeom>
          <a:noFill/>
        </p:spPr>
        <p:txBody>
          <a:bodyPr wrap="square" rtlCol="0">
            <a:spAutoFit/>
          </a:bodyPr>
          <a:lstStyle/>
          <a:p>
            <a:r>
              <a:rPr lang="en-GB" sz="4000" dirty="0">
                <a:latin typeface="HfW cursive bold" panose="00000500000000000000" pitchFamily="2" charset="0"/>
              </a:rPr>
              <a:t>c</a:t>
            </a:r>
          </a:p>
        </p:txBody>
      </p:sp>
      <p:sp>
        <p:nvSpPr>
          <p:cNvPr id="10" name="TextBox 9"/>
          <p:cNvSpPr txBox="1"/>
          <p:nvPr/>
        </p:nvSpPr>
        <p:spPr>
          <a:xfrm>
            <a:off x="3055257" y="2352787"/>
            <a:ext cx="320634" cy="707886"/>
          </a:xfrm>
          <a:prstGeom prst="rect">
            <a:avLst/>
          </a:prstGeom>
          <a:noFill/>
        </p:spPr>
        <p:txBody>
          <a:bodyPr wrap="square" rtlCol="0">
            <a:spAutoFit/>
          </a:bodyPr>
          <a:lstStyle/>
          <a:p>
            <a:r>
              <a:rPr lang="en-GB" sz="4000" dirty="0" smtClean="0">
                <a:latin typeface="HfW cursive bold" panose="00000500000000000000" pitchFamily="2" charset="0"/>
              </a:rPr>
              <a:t>a</a:t>
            </a:r>
            <a:endParaRPr lang="en-GB" sz="4000" dirty="0">
              <a:latin typeface="HfW cursive bold" panose="00000500000000000000" pitchFamily="2" charset="0"/>
            </a:endParaRPr>
          </a:p>
        </p:txBody>
      </p:sp>
      <p:sp>
        <p:nvSpPr>
          <p:cNvPr id="11" name="TextBox 10"/>
          <p:cNvSpPr txBox="1"/>
          <p:nvPr/>
        </p:nvSpPr>
        <p:spPr>
          <a:xfrm>
            <a:off x="4037611" y="2515897"/>
            <a:ext cx="391885" cy="707886"/>
          </a:xfrm>
          <a:prstGeom prst="rect">
            <a:avLst/>
          </a:prstGeom>
          <a:noFill/>
        </p:spPr>
        <p:txBody>
          <a:bodyPr wrap="square" rtlCol="0">
            <a:spAutoFit/>
          </a:bodyPr>
          <a:lstStyle/>
          <a:p>
            <a:r>
              <a:rPr lang="en-GB" sz="4000" dirty="0" smtClean="0">
                <a:latin typeface="HfW cursive bold" panose="00000500000000000000" pitchFamily="2" charset="0"/>
              </a:rPr>
              <a:t>t</a:t>
            </a:r>
            <a:endParaRPr lang="en-GB" sz="4000" dirty="0">
              <a:latin typeface="HfW cursive bold" panose="00000500000000000000" pitchFamily="2" charset="0"/>
            </a:endParaRPr>
          </a:p>
        </p:txBody>
      </p:sp>
    </p:spTree>
    <p:extLst>
      <p:ext uri="{BB962C8B-B14F-4D97-AF65-F5344CB8AC3E}">
        <p14:creationId xmlns:p14="http://schemas.microsoft.com/office/powerpoint/2010/main" val="99888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style.rotation</p:attrName>
                                        </p:attrNameLst>
                                      </p:cBhvr>
                                      <p:tavLst>
                                        <p:tav tm="0">
                                          <p:val>
                                            <p:fltVal val="720"/>
                                          </p:val>
                                        </p:tav>
                                        <p:tav tm="100000">
                                          <p:val>
                                            <p:fltVal val="0"/>
                                          </p:val>
                                        </p:tav>
                                      </p:tavLst>
                                    </p:anim>
                                    <p:anim calcmode="lin" valueType="num">
                                      <p:cBhvr>
                                        <p:cTn id="9" dur="2000" fill="hold"/>
                                        <p:tgtEl>
                                          <p:spTgt spid="8"/>
                                        </p:tgtEl>
                                        <p:attrNameLst>
                                          <p:attrName>ppt_h</p:attrName>
                                        </p:attrNameLst>
                                      </p:cBhvr>
                                      <p:tavLst>
                                        <p:tav tm="0">
                                          <p:val>
                                            <p:fltVal val="0"/>
                                          </p:val>
                                        </p:tav>
                                        <p:tav tm="100000">
                                          <p:val>
                                            <p:strVal val="#ppt_h"/>
                                          </p:val>
                                        </p:tav>
                                      </p:tavLst>
                                    </p:anim>
                                    <p:anim calcmode="lin" valueType="num">
                                      <p:cBhvr>
                                        <p:cTn id="10" dur="2000" fill="hold"/>
                                        <p:tgtEl>
                                          <p:spTgt spid="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Ditty books</a:t>
            </a:r>
            <a:endParaRPr lang="en-GB" dirty="0"/>
          </a:p>
        </p:txBody>
      </p:sp>
      <p:sp>
        <p:nvSpPr>
          <p:cNvPr id="4" name="Content Placeholder 3"/>
          <p:cNvSpPr>
            <a:spLocks noGrp="1"/>
          </p:cNvSpPr>
          <p:nvPr>
            <p:ph sz="half" idx="2"/>
          </p:nvPr>
        </p:nvSpPr>
        <p:spPr>
          <a:xfrm>
            <a:off x="6210795" y="1567543"/>
            <a:ext cx="5237601" cy="4337957"/>
          </a:xfrm>
        </p:spPr>
        <p:txBody>
          <a:bodyPr>
            <a:noAutofit/>
          </a:bodyPr>
          <a:lstStyle/>
          <a:p>
            <a:r>
              <a:rPr lang="en-GB" sz="2400" dirty="0" smtClean="0"/>
              <a:t>Practise reading the speed sounds.</a:t>
            </a:r>
          </a:p>
          <a:p>
            <a:r>
              <a:rPr lang="en-GB" sz="2400" dirty="0" smtClean="0"/>
              <a:t>Read the </a:t>
            </a:r>
            <a:r>
              <a:rPr lang="en-GB" sz="2400" dirty="0" smtClean="0">
                <a:solidFill>
                  <a:srgbClr val="00B050"/>
                </a:solidFill>
              </a:rPr>
              <a:t>green</a:t>
            </a:r>
            <a:r>
              <a:rPr lang="en-GB" sz="2400" dirty="0" smtClean="0"/>
              <a:t> and </a:t>
            </a:r>
            <a:r>
              <a:rPr lang="en-GB" sz="2400" dirty="0" smtClean="0">
                <a:solidFill>
                  <a:srgbClr val="FF0000"/>
                </a:solidFill>
              </a:rPr>
              <a:t>red</a:t>
            </a:r>
            <a:r>
              <a:rPr lang="en-GB" sz="2400" dirty="0" smtClean="0"/>
              <a:t> words</a:t>
            </a:r>
            <a:endParaRPr lang="en-GB" sz="2400" dirty="0" smtClean="0"/>
          </a:p>
          <a:p>
            <a:r>
              <a:rPr lang="en-GB" sz="2400" dirty="0" smtClean="0"/>
              <a:t>Listen to the introduction</a:t>
            </a:r>
          </a:p>
          <a:p>
            <a:r>
              <a:rPr lang="en-GB" sz="2400" dirty="0" smtClean="0"/>
              <a:t>Discuss the vocabulary check</a:t>
            </a:r>
          </a:p>
          <a:p>
            <a:r>
              <a:rPr lang="en-GB" sz="2400" dirty="0" smtClean="0"/>
              <a:t>Read the story</a:t>
            </a:r>
          </a:p>
          <a:p>
            <a:r>
              <a:rPr lang="en-GB" sz="2400" dirty="0" smtClean="0"/>
              <a:t>Re-read the story and discuss ‘questions to talk about’</a:t>
            </a:r>
          </a:p>
          <a:p>
            <a:r>
              <a:rPr lang="en-GB" sz="2400" dirty="0" smtClean="0"/>
              <a:t>Re-read the story with fluency and expression</a:t>
            </a:r>
          </a:p>
          <a:p>
            <a:r>
              <a:rPr lang="en-GB" sz="2400" dirty="0" smtClean="0"/>
              <a:t>Practise reading the speed words</a:t>
            </a:r>
            <a:endParaRPr lang="en-GB" sz="2400" dirty="0"/>
          </a:p>
        </p:txBody>
      </p:sp>
      <p:pic>
        <p:nvPicPr>
          <p:cNvPr id="2050" name="Picture 2" descr="Image result for ditty books"/>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401883" y="2215292"/>
            <a:ext cx="3971710" cy="2794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5949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keywords</a:t>
            </a:r>
            <a:endParaRPr lang="en-GB" dirty="0"/>
          </a:p>
        </p:txBody>
      </p:sp>
      <p:sp>
        <p:nvSpPr>
          <p:cNvPr id="5" name="Content Placeholder 4"/>
          <p:cNvSpPr>
            <a:spLocks noGrp="1"/>
          </p:cNvSpPr>
          <p:nvPr>
            <p:ph idx="1"/>
          </p:nvPr>
        </p:nvSpPr>
        <p:spPr/>
        <p:txBody>
          <a:bodyPr>
            <a:normAutofit/>
          </a:bodyPr>
          <a:lstStyle/>
          <a:p>
            <a:r>
              <a:rPr lang="en-GB" sz="3200" dirty="0" smtClean="0"/>
              <a:t>High frequency words</a:t>
            </a:r>
          </a:p>
          <a:p>
            <a:r>
              <a:rPr lang="en-GB" sz="3200" dirty="0" smtClean="0"/>
              <a:t>Children need to read them as sight vocabulary – not sounding them out</a:t>
            </a:r>
          </a:p>
          <a:p>
            <a:r>
              <a:rPr lang="en-GB" sz="3200" dirty="0" smtClean="0"/>
              <a:t>Increases their reading fluency</a:t>
            </a:r>
          </a:p>
          <a:p>
            <a:r>
              <a:rPr lang="en-GB" sz="3200" dirty="0" smtClean="0"/>
              <a:t>Fun ways to practise</a:t>
            </a:r>
            <a:endParaRPr lang="en-GB" sz="3200" dirty="0"/>
          </a:p>
        </p:txBody>
      </p:sp>
    </p:spTree>
    <p:extLst>
      <p:ext uri="{BB962C8B-B14F-4D97-AF65-F5344CB8AC3E}">
        <p14:creationId xmlns:p14="http://schemas.microsoft.com/office/powerpoint/2010/main" val="25302580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books</a:t>
            </a:r>
            <a:br>
              <a:rPr lang="en-GB" dirty="0" smtClean="0"/>
            </a:br>
            <a:endParaRPr lang="en-GB" dirty="0"/>
          </a:p>
        </p:txBody>
      </p:sp>
      <p:sp>
        <p:nvSpPr>
          <p:cNvPr id="5" name="Content Placeholder 4"/>
          <p:cNvSpPr>
            <a:spLocks noGrp="1"/>
          </p:cNvSpPr>
          <p:nvPr>
            <p:ph idx="1"/>
          </p:nvPr>
        </p:nvSpPr>
        <p:spPr/>
        <p:txBody>
          <a:bodyPr>
            <a:normAutofit/>
          </a:bodyPr>
          <a:lstStyle/>
          <a:p>
            <a:r>
              <a:rPr lang="en-GB" sz="4000" dirty="0" smtClean="0"/>
              <a:t>Practise early reading skills</a:t>
            </a:r>
          </a:p>
          <a:p>
            <a:r>
              <a:rPr lang="en-GB" sz="4000" dirty="0" smtClean="0"/>
              <a:t>Supported reading (by adult)</a:t>
            </a:r>
          </a:p>
          <a:p>
            <a:r>
              <a:rPr lang="en-GB" sz="4000" dirty="0" smtClean="0"/>
              <a:t>Gain fluency during frequent reading of the same books</a:t>
            </a:r>
            <a:endParaRPr lang="en-GB" sz="4000" dirty="0"/>
          </a:p>
        </p:txBody>
      </p:sp>
    </p:spTree>
    <p:extLst>
      <p:ext uri="{BB962C8B-B14F-4D97-AF65-F5344CB8AC3E}">
        <p14:creationId xmlns:p14="http://schemas.microsoft.com/office/powerpoint/2010/main" val="4383691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and handwriting</a:t>
            </a:r>
            <a:endParaRPr lang="en-GB" dirty="0"/>
          </a:p>
        </p:txBody>
      </p:sp>
      <p:sp>
        <p:nvSpPr>
          <p:cNvPr id="4" name="Content Placeholder 3"/>
          <p:cNvSpPr>
            <a:spLocks noGrp="1"/>
          </p:cNvSpPr>
          <p:nvPr>
            <p:ph sz="half" idx="2"/>
          </p:nvPr>
        </p:nvSpPr>
        <p:spPr/>
        <p:txBody>
          <a:bodyPr/>
          <a:lstStyle/>
          <a:p>
            <a:r>
              <a:rPr lang="en-GB" dirty="0"/>
              <a:t>Gross and fine motor skills</a:t>
            </a:r>
          </a:p>
          <a:p>
            <a:r>
              <a:rPr lang="en-GB" dirty="0"/>
              <a:t>Funky fingers</a:t>
            </a:r>
          </a:p>
          <a:p>
            <a:r>
              <a:rPr lang="en-GB" dirty="0"/>
              <a:t>Pencil </a:t>
            </a:r>
            <a:r>
              <a:rPr lang="en-GB" dirty="0" smtClean="0"/>
              <a:t>rhyme for correct pencil grip</a:t>
            </a:r>
            <a:endParaRPr lang="en-GB" dirty="0"/>
          </a:p>
          <a:p>
            <a:r>
              <a:rPr lang="en-GB" dirty="0"/>
              <a:t>Lots of opportunities to mark make, sand, water, paintbrushes, chalks.</a:t>
            </a:r>
          </a:p>
          <a:p>
            <a:r>
              <a:rPr lang="en-GB" dirty="0"/>
              <a:t>Pencil control</a:t>
            </a:r>
          </a:p>
          <a:p>
            <a:r>
              <a:rPr lang="en-GB" dirty="0"/>
              <a:t>Letter formation</a:t>
            </a:r>
          </a:p>
          <a:p>
            <a:endParaRPr lang="en-GB" dirty="0"/>
          </a:p>
        </p:txBody>
      </p:sp>
      <p:pic>
        <p:nvPicPr>
          <p:cNvPr id="4098" name="Picture 2" descr="Related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251678" y="2403565"/>
            <a:ext cx="4771518" cy="3370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1723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 books</a:t>
            </a:r>
            <a:endParaRPr lang="en-GB" dirty="0"/>
          </a:p>
        </p:txBody>
      </p:sp>
      <p:sp>
        <p:nvSpPr>
          <p:cNvPr id="4" name="Content Placeholder 3"/>
          <p:cNvSpPr>
            <a:spLocks noGrp="1"/>
          </p:cNvSpPr>
          <p:nvPr>
            <p:ph sz="half" idx="2"/>
          </p:nvPr>
        </p:nvSpPr>
        <p:spPr/>
        <p:txBody>
          <a:bodyPr>
            <a:normAutofit/>
          </a:bodyPr>
          <a:lstStyle/>
          <a:p>
            <a:r>
              <a:rPr lang="en-GB" sz="3200" dirty="0" smtClean="0"/>
              <a:t>Books to share at home</a:t>
            </a:r>
          </a:p>
          <a:p>
            <a:r>
              <a:rPr lang="en-GB" sz="3200" dirty="0" smtClean="0"/>
              <a:t>Tuesday is library book changing day</a:t>
            </a:r>
            <a:endParaRPr lang="en-GB" sz="3200" dirty="0"/>
          </a:p>
        </p:txBody>
      </p:sp>
      <p:pic>
        <p:nvPicPr>
          <p:cNvPr id="5122" name="Picture 2" descr="Image result for children's library books"/>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257300" y="2323221"/>
            <a:ext cx="4800600" cy="3545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41682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5" name="Content Placeholder 4"/>
          <p:cNvSpPr>
            <a:spLocks noGrp="1"/>
          </p:cNvSpPr>
          <p:nvPr>
            <p:ph idx="1"/>
          </p:nvPr>
        </p:nvSpPr>
        <p:spPr>
          <a:xfrm>
            <a:off x="1251678" y="1525980"/>
            <a:ext cx="10178322" cy="3984170"/>
          </a:xfrm>
        </p:spPr>
        <p:txBody>
          <a:bodyPr>
            <a:noAutofit/>
          </a:bodyPr>
          <a:lstStyle/>
          <a:p>
            <a:pPr marL="0" indent="0">
              <a:buNone/>
            </a:pPr>
            <a:r>
              <a:rPr lang="en-GB" sz="2400" u="sng" dirty="0">
                <a:latin typeface="Gill Sans MT" panose="020B0502020104020203" pitchFamily="34" charset="0"/>
              </a:rPr>
              <a:t>Early Learning Goal for numbers: </a:t>
            </a:r>
          </a:p>
          <a:p>
            <a:pPr marL="0" indent="0">
              <a:buNone/>
            </a:pPr>
            <a:r>
              <a:rPr lang="en-GB" sz="2400" dirty="0">
                <a:latin typeface="Gill Sans MT" panose="020B0502020104020203" pitchFamily="34" charset="0"/>
              </a:rPr>
              <a:t>Children count reliably with numbers from one to 20, place them in order and say which number is one more or one less than a given number. Using quantities and objects, they add and subtract two single-digit numbers and count on or back to find the answer. They solve problems, including doubling, halving and sharing.</a:t>
            </a:r>
          </a:p>
          <a:p>
            <a:pPr marL="0" indent="0">
              <a:buNone/>
            </a:pPr>
            <a:r>
              <a:rPr lang="en-GB" sz="2400" u="sng" dirty="0">
                <a:latin typeface="Gill Sans MT" panose="020B0502020104020203" pitchFamily="34" charset="0"/>
              </a:rPr>
              <a:t>Early Learning Goal for shape, space and measures:</a:t>
            </a:r>
          </a:p>
          <a:p>
            <a:pPr marL="0" indent="0">
              <a:buNone/>
            </a:pPr>
            <a:r>
              <a:rPr lang="en-GB" sz="2400" dirty="0">
                <a:latin typeface="Gill Sans MT" panose="020B0502020104020203" pitchFamily="34" charset="0"/>
              </a:rPr>
              <a:t>Children use everyday language to talk about size, weight, capacity, position, distance, time and money. They compare quantities and objects and solve problems. They recognise, create and describe patterns. They explore characteristics of everyday objects and shapes and use mathematical language to describe </a:t>
            </a:r>
            <a:r>
              <a:rPr lang="en-GB" sz="2400" dirty="0" smtClean="0">
                <a:latin typeface="Gill Sans MT" panose="020B0502020104020203" pitchFamily="34" charset="0"/>
              </a:rPr>
              <a:t>them.</a:t>
            </a:r>
            <a:endParaRPr lang="en-GB" sz="2400" dirty="0">
              <a:latin typeface="Gill Sans MT" panose="020B0502020104020203" pitchFamily="34" charset="0"/>
            </a:endParaRPr>
          </a:p>
        </p:txBody>
      </p:sp>
    </p:spTree>
    <p:extLst>
      <p:ext uri="{BB962C8B-B14F-4D97-AF65-F5344CB8AC3E}">
        <p14:creationId xmlns:p14="http://schemas.microsoft.com/office/powerpoint/2010/main" val="4785225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Number Formation</a:t>
            </a:r>
            <a:endParaRPr lang="en-GB" dirty="0"/>
          </a:p>
        </p:txBody>
      </p:sp>
      <p:pic>
        <p:nvPicPr>
          <p:cNvPr id="4" name="Content Placeholder 8">
            <a:extLst>
              <a:ext uri="{FF2B5EF4-FFF2-40B4-BE49-F238E27FC236}">
                <a16:creationId xmlns:a16="http://schemas.microsoft.com/office/drawing/2014/main" id="{3DC616FA-F0D7-438D-B1D8-2CDDAB19AF72}"/>
              </a:ext>
            </a:extLst>
          </p:cNvPr>
          <p:cNvPicPr>
            <a:picLocks noGrp="1" noChangeAspect="1"/>
          </p:cNvPicPr>
          <p:nvPr>
            <p:ph idx="1"/>
          </p:nvPr>
        </p:nvPicPr>
        <p:blipFill>
          <a:blip r:embed="rId2"/>
          <a:stretch>
            <a:fillRect/>
          </a:stretch>
        </p:blipFill>
        <p:spPr>
          <a:xfrm>
            <a:off x="1787550" y="1736859"/>
            <a:ext cx="8769268" cy="4378933"/>
          </a:xfrm>
          <a:prstGeom prst="rect">
            <a:avLst/>
          </a:prstGeom>
        </p:spPr>
      </p:pic>
    </p:spTree>
    <p:extLst>
      <p:ext uri="{BB962C8B-B14F-4D97-AF65-F5344CB8AC3E}">
        <p14:creationId xmlns:p14="http://schemas.microsoft.com/office/powerpoint/2010/main" val="1316319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at home</a:t>
            </a:r>
            <a:endParaRPr lang="en-GB" dirty="0"/>
          </a:p>
        </p:txBody>
      </p:sp>
      <p:sp>
        <p:nvSpPr>
          <p:cNvPr id="5" name="Content Placeholder 4"/>
          <p:cNvSpPr>
            <a:spLocks noGrp="1"/>
          </p:cNvSpPr>
          <p:nvPr>
            <p:ph sz="half" idx="2"/>
          </p:nvPr>
        </p:nvSpPr>
        <p:spPr>
          <a:xfrm>
            <a:off x="6635930" y="1528143"/>
            <a:ext cx="4800600" cy="3619500"/>
          </a:xfrm>
        </p:spPr>
        <p:txBody>
          <a:bodyPr>
            <a:noAutofit/>
          </a:bodyPr>
          <a:lstStyle/>
          <a:p>
            <a:r>
              <a:rPr lang="en-GB" sz="2400" dirty="0" smtClean="0"/>
              <a:t>Games such as dominoes, snakes and ladders</a:t>
            </a:r>
          </a:p>
          <a:p>
            <a:r>
              <a:rPr lang="en-GB" sz="2400" dirty="0" smtClean="0"/>
              <a:t>Cooking with your child</a:t>
            </a:r>
          </a:p>
          <a:p>
            <a:r>
              <a:rPr lang="en-GB" sz="2400" dirty="0" smtClean="0"/>
              <a:t>Shopping, handling money</a:t>
            </a:r>
          </a:p>
          <a:p>
            <a:r>
              <a:rPr lang="en-GB" sz="2400" dirty="0" smtClean="0"/>
              <a:t>Talking about the time, looking at clocks</a:t>
            </a:r>
          </a:p>
          <a:p>
            <a:r>
              <a:rPr lang="en-GB" sz="2400" dirty="0" smtClean="0"/>
              <a:t>Counting – anything and everything</a:t>
            </a:r>
          </a:p>
          <a:p>
            <a:r>
              <a:rPr lang="en-GB" sz="2400" dirty="0" smtClean="0"/>
              <a:t>Measuring – what’s bigger, smaller, heavier, taller, shorter – comparing things</a:t>
            </a:r>
            <a:endParaRPr lang="en-GB" sz="2400" dirty="0"/>
          </a:p>
        </p:txBody>
      </p:sp>
      <p:pic>
        <p:nvPicPr>
          <p:cNvPr id="6" name="Picture 5">
            <a:extLst>
              <a:ext uri="{FF2B5EF4-FFF2-40B4-BE49-F238E27FC236}">
                <a16:creationId xmlns:a16="http://schemas.microsoft.com/office/drawing/2014/main" id="{097155DE-1F5F-4148-85C5-0654C0314886}"/>
              </a:ext>
            </a:extLst>
          </p:cNvPr>
          <p:cNvPicPr>
            <a:picLocks noChangeAspect="1"/>
          </p:cNvPicPr>
          <p:nvPr/>
        </p:nvPicPr>
        <p:blipFill>
          <a:blip r:embed="rId2"/>
          <a:stretch>
            <a:fillRect/>
          </a:stretch>
        </p:blipFill>
        <p:spPr>
          <a:xfrm>
            <a:off x="1157171" y="1312763"/>
            <a:ext cx="1692908" cy="1125426"/>
          </a:xfrm>
          <a:prstGeom prst="rect">
            <a:avLst/>
          </a:prstGeom>
        </p:spPr>
      </p:pic>
      <p:pic>
        <p:nvPicPr>
          <p:cNvPr id="7" name="Picture 6">
            <a:extLst>
              <a:ext uri="{FF2B5EF4-FFF2-40B4-BE49-F238E27FC236}">
                <a16:creationId xmlns:a16="http://schemas.microsoft.com/office/drawing/2014/main" id="{61A3B33F-BC11-4B74-BC18-160AC8C610C9}"/>
              </a:ext>
            </a:extLst>
          </p:cNvPr>
          <p:cNvPicPr>
            <a:picLocks noChangeAspect="1"/>
          </p:cNvPicPr>
          <p:nvPr/>
        </p:nvPicPr>
        <p:blipFill>
          <a:blip r:embed="rId3"/>
          <a:stretch>
            <a:fillRect/>
          </a:stretch>
        </p:blipFill>
        <p:spPr>
          <a:xfrm>
            <a:off x="3228407" y="1354726"/>
            <a:ext cx="1520530" cy="1520530"/>
          </a:xfrm>
          <a:prstGeom prst="rect">
            <a:avLst/>
          </a:prstGeom>
        </p:spPr>
      </p:pic>
      <p:pic>
        <p:nvPicPr>
          <p:cNvPr id="8" name="Picture 7">
            <a:extLst>
              <a:ext uri="{FF2B5EF4-FFF2-40B4-BE49-F238E27FC236}">
                <a16:creationId xmlns:a16="http://schemas.microsoft.com/office/drawing/2014/main" id="{13850405-66E1-4FE4-83B8-2A49840FCC69}"/>
              </a:ext>
            </a:extLst>
          </p:cNvPr>
          <p:cNvPicPr>
            <a:picLocks noChangeAspect="1"/>
          </p:cNvPicPr>
          <p:nvPr/>
        </p:nvPicPr>
        <p:blipFill>
          <a:blip r:embed="rId4"/>
          <a:stretch>
            <a:fillRect/>
          </a:stretch>
        </p:blipFill>
        <p:spPr>
          <a:xfrm>
            <a:off x="1157171" y="3198454"/>
            <a:ext cx="2053580" cy="1369688"/>
          </a:xfrm>
          <a:prstGeom prst="rect">
            <a:avLst/>
          </a:prstGeom>
        </p:spPr>
      </p:pic>
      <p:pic>
        <p:nvPicPr>
          <p:cNvPr id="9" name="Picture 8">
            <a:extLst>
              <a:ext uri="{FF2B5EF4-FFF2-40B4-BE49-F238E27FC236}">
                <a16:creationId xmlns:a16="http://schemas.microsoft.com/office/drawing/2014/main" id="{27449CE9-4560-4FEB-ABAA-0095547F6B2C}"/>
              </a:ext>
            </a:extLst>
          </p:cNvPr>
          <p:cNvPicPr>
            <a:picLocks noChangeAspect="1"/>
          </p:cNvPicPr>
          <p:nvPr/>
        </p:nvPicPr>
        <p:blipFill>
          <a:blip r:embed="rId5"/>
          <a:stretch>
            <a:fillRect/>
          </a:stretch>
        </p:blipFill>
        <p:spPr>
          <a:xfrm>
            <a:off x="5178980" y="1640101"/>
            <a:ext cx="1296040" cy="1113499"/>
          </a:xfrm>
          <a:prstGeom prst="rect">
            <a:avLst/>
          </a:prstGeom>
        </p:spPr>
      </p:pic>
      <p:pic>
        <p:nvPicPr>
          <p:cNvPr id="10" name="Picture 9">
            <a:extLst>
              <a:ext uri="{FF2B5EF4-FFF2-40B4-BE49-F238E27FC236}">
                <a16:creationId xmlns:a16="http://schemas.microsoft.com/office/drawing/2014/main" id="{5962BB8F-C446-4F54-A691-01BD737D6AD9}"/>
              </a:ext>
            </a:extLst>
          </p:cNvPr>
          <p:cNvPicPr>
            <a:picLocks noChangeAspect="1"/>
          </p:cNvPicPr>
          <p:nvPr/>
        </p:nvPicPr>
        <p:blipFill>
          <a:blip r:embed="rId6"/>
          <a:stretch>
            <a:fillRect/>
          </a:stretch>
        </p:blipFill>
        <p:spPr>
          <a:xfrm>
            <a:off x="1364237" y="5118264"/>
            <a:ext cx="1846514" cy="1231009"/>
          </a:xfrm>
          <a:prstGeom prst="rect">
            <a:avLst/>
          </a:prstGeom>
        </p:spPr>
      </p:pic>
      <p:pic>
        <p:nvPicPr>
          <p:cNvPr id="11" name="Picture 10">
            <a:extLst>
              <a:ext uri="{FF2B5EF4-FFF2-40B4-BE49-F238E27FC236}">
                <a16:creationId xmlns:a16="http://schemas.microsoft.com/office/drawing/2014/main" id="{5C01A998-B99C-4FE5-80A4-0F9CD0D7AD05}"/>
              </a:ext>
            </a:extLst>
          </p:cNvPr>
          <p:cNvPicPr>
            <a:picLocks noChangeAspect="1"/>
          </p:cNvPicPr>
          <p:nvPr/>
        </p:nvPicPr>
        <p:blipFill>
          <a:blip r:embed="rId7"/>
          <a:stretch>
            <a:fillRect/>
          </a:stretch>
        </p:blipFill>
        <p:spPr>
          <a:xfrm>
            <a:off x="3988672" y="5201822"/>
            <a:ext cx="2161574" cy="1407355"/>
          </a:xfrm>
          <a:prstGeom prst="rect">
            <a:avLst/>
          </a:prstGeom>
        </p:spPr>
      </p:pic>
      <p:pic>
        <p:nvPicPr>
          <p:cNvPr id="12" name="Picture 11">
            <a:extLst>
              <a:ext uri="{FF2B5EF4-FFF2-40B4-BE49-F238E27FC236}">
                <a16:creationId xmlns:a16="http://schemas.microsoft.com/office/drawing/2014/main" id="{E5421E4E-E4C9-4CB4-B533-F082F0C84A93}"/>
              </a:ext>
            </a:extLst>
          </p:cNvPr>
          <p:cNvPicPr>
            <a:picLocks noChangeAspect="1"/>
          </p:cNvPicPr>
          <p:nvPr/>
        </p:nvPicPr>
        <p:blipFill>
          <a:blip r:embed="rId8"/>
          <a:stretch>
            <a:fillRect/>
          </a:stretch>
        </p:blipFill>
        <p:spPr>
          <a:xfrm>
            <a:off x="4013332" y="3337893"/>
            <a:ext cx="2192555" cy="1425161"/>
          </a:xfrm>
          <a:prstGeom prst="rect">
            <a:avLst/>
          </a:prstGeom>
        </p:spPr>
      </p:pic>
    </p:spTree>
    <p:extLst>
      <p:ext uri="{BB962C8B-B14F-4D97-AF65-F5344CB8AC3E}">
        <p14:creationId xmlns:p14="http://schemas.microsoft.com/office/powerpoint/2010/main" val="2674090152"/>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TM10001106[[fn=Badge]]</Template>
  <TotalTime>214</TotalTime>
  <Words>509</Words>
  <Application>Microsoft Office PowerPoint</Application>
  <PresentationFormat>Widescreen</PresentationFormat>
  <Paragraphs>69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Gill Sans MT</vt:lpstr>
      <vt:lpstr>HfW cursive bold</vt:lpstr>
      <vt:lpstr>Impact</vt:lpstr>
      <vt:lpstr>Badge</vt:lpstr>
      <vt:lpstr>EYFS Parent Information Evening  How to support your child’s Learning</vt:lpstr>
      <vt:lpstr>Aims:</vt:lpstr>
      <vt:lpstr>Reading and writing - Phonics</vt:lpstr>
      <vt:lpstr>Read, Write, Inc. Phonics</vt:lpstr>
      <vt:lpstr>Fred Talk</vt:lpstr>
      <vt:lpstr>Fred Fingers</vt:lpstr>
      <vt:lpstr>Ditty books</vt:lpstr>
      <vt:lpstr>keywords</vt:lpstr>
      <vt:lpstr>Reading books </vt:lpstr>
      <vt:lpstr>Writing and handwriting</vt:lpstr>
      <vt:lpstr>Library books</vt:lpstr>
      <vt:lpstr>maths</vt:lpstr>
      <vt:lpstr>Number Formation</vt:lpstr>
      <vt:lpstr>Maths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Parent Information Evening  How to support your child’s Learning</dc:title>
  <dc:creator>Brockenhurst Local User</dc:creator>
  <cp:lastModifiedBy>Clare Morris</cp:lastModifiedBy>
  <cp:revision>14</cp:revision>
  <dcterms:created xsi:type="dcterms:W3CDTF">2019-11-04T20:58:08Z</dcterms:created>
  <dcterms:modified xsi:type="dcterms:W3CDTF">2019-11-06T17:31:02Z</dcterms:modified>
</cp:coreProperties>
</file>