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2" r:id="rId5"/>
    <p:sldId id="261" r:id="rId6"/>
    <p:sldId id="263" r:id="rId7"/>
    <p:sldId id="264" r:id="rId8"/>
    <p:sldId id="265" r:id="rId9"/>
    <p:sldId id="266" r:id="rId10"/>
    <p:sldId id="267" r:id="rId11"/>
    <p:sldId id="268" r:id="rId12"/>
    <p:sldId id="269" r:id="rId13"/>
    <p:sldId id="271" r:id="rId14"/>
    <p:sldId id="27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7" d="100"/>
          <a:sy n="57" d="100"/>
        </p:scale>
        <p:origin x="38" y="2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F02B1D7-F36E-4467-8E1A-3561A90F1030}" type="datetimeFigureOut">
              <a:rPr lang="en-GB" smtClean="0"/>
              <a:t>19/06/2023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2126537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02B1D7-F36E-4467-8E1A-3561A90F1030}" type="datetimeFigureOut">
              <a:rPr lang="en-GB" smtClean="0"/>
              <a:t>19/06/2023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2755257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F02B1D7-F36E-4467-8E1A-3561A90F1030}" type="datetimeFigureOut">
              <a:rPr lang="en-GB" smtClean="0"/>
              <a:t>19/06/2023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2473732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F02B1D7-F36E-4467-8E1A-3561A90F1030}" type="datetimeFigureOut">
              <a:rPr lang="en-GB" smtClean="0"/>
              <a:t>19/06/2023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1791900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F02B1D7-F36E-4467-8E1A-3561A90F1030}" type="datetimeFigureOut">
              <a:rPr lang="en-GB" smtClean="0"/>
              <a:t>19/06/2023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577590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F02B1D7-F36E-4467-8E1A-3561A90F1030}" type="datetimeFigureOut">
              <a:rPr lang="en-GB" smtClean="0"/>
              <a:t>19/06/2023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2145133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02B1D7-F36E-4467-8E1A-3561A90F1030}" type="datetimeFigureOut">
              <a:rPr lang="en-GB" smtClean="0"/>
              <a:t>19/06/2023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2827249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F02B1D7-F36E-4467-8E1A-3561A90F1030}" type="datetimeFigureOut">
              <a:rPr lang="en-GB" smtClean="0"/>
              <a:t>19/06/2023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2156927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F02B1D7-F36E-4467-8E1A-3561A90F1030}" type="datetimeFigureOut">
              <a:rPr lang="en-GB" smtClean="0"/>
              <a:t>19/06/2023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3662374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02B1D7-F36E-4467-8E1A-3561A90F1030}" type="datetimeFigureOut">
              <a:rPr lang="en-GB" smtClean="0"/>
              <a:t>19/06/2023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1599785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02B1D7-F36E-4467-8E1A-3561A90F1030}" type="datetimeFigureOut">
              <a:rPr lang="en-GB" smtClean="0"/>
              <a:t>19/06/2023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FC6174-2B81-4630-93B0-075148D7F819}" type="slidenum">
              <a:rPr lang="en-GB" smtClean="0"/>
              <a:t>‹#›</a:t>
            </a:fld>
            <a:endParaRPr lang="en-GB"/>
          </a:p>
        </p:txBody>
      </p:sp>
    </p:spTree>
    <p:extLst>
      <p:ext uri="{BB962C8B-B14F-4D97-AF65-F5344CB8AC3E}">
        <p14:creationId xmlns:p14="http://schemas.microsoft.com/office/powerpoint/2010/main" val="606964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02B1D7-F36E-4467-8E1A-3561A90F1030}" type="datetimeFigureOut">
              <a:rPr lang="en-GB" smtClean="0"/>
              <a:t>19/06/2023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FC6174-2B81-4630-93B0-075148D7F819}" type="slidenum">
              <a:rPr lang="en-GB" smtClean="0"/>
              <a:t>‹#›</a:t>
            </a:fld>
            <a:endParaRPr lang="en-GB"/>
          </a:p>
        </p:txBody>
      </p:sp>
    </p:spTree>
    <p:extLst>
      <p:ext uri="{BB962C8B-B14F-4D97-AF65-F5344CB8AC3E}">
        <p14:creationId xmlns:p14="http://schemas.microsoft.com/office/powerpoint/2010/main" val="2631276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ource Review: Jigsaw PSHE 3-11 – John Dabe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212" y="284276"/>
            <a:ext cx="10887075" cy="6315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1861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5847755"/>
          </a:xfrm>
          <a:prstGeom prst="rect">
            <a:avLst/>
          </a:prstGeom>
          <a:noFill/>
        </p:spPr>
        <p:txBody>
          <a:bodyPr wrap="square" rtlCol="0">
            <a:spAutoFit/>
          </a:bodyPr>
          <a:lstStyle/>
          <a:p>
            <a:r>
              <a:rPr lang="en-GB" sz="2200" b="1" u="sng" dirty="0" smtClean="0">
                <a:latin typeface="HfW cursive" panose="00000500000000000000" pitchFamily="2" charset="0"/>
              </a:rPr>
              <a:t>6 Puzzle Pieces</a:t>
            </a:r>
          </a:p>
          <a:p>
            <a:endParaRPr lang="en-GB" sz="2200" dirty="0">
              <a:latin typeface="HfW cursive" panose="00000500000000000000" pitchFamily="2" charset="0"/>
            </a:endParaRPr>
          </a:p>
          <a:p>
            <a:pPr marL="285750" indent="-285750">
              <a:buFont typeface="Arial" panose="020B0604020202020204" pitchFamily="34" charset="0"/>
              <a:buChar char="•"/>
            </a:pPr>
            <a:r>
              <a:rPr lang="en-GB" sz="2200" dirty="0" smtClean="0">
                <a:latin typeface="HfW cursive" panose="00000500000000000000" pitchFamily="2" charset="0"/>
              </a:rPr>
              <a:t>Being Me in my World</a:t>
            </a:r>
          </a:p>
          <a:p>
            <a:pPr marL="285750" indent="-285750">
              <a:buFont typeface="Arial" panose="020B0604020202020204" pitchFamily="34" charset="0"/>
              <a:buChar char="•"/>
            </a:pPr>
            <a:r>
              <a:rPr lang="en-GB" sz="2200" dirty="0" smtClean="0">
                <a:latin typeface="HfW cursive" panose="00000500000000000000" pitchFamily="2" charset="0"/>
              </a:rPr>
              <a:t>Celebrating Differences</a:t>
            </a:r>
          </a:p>
          <a:p>
            <a:pPr marL="285750" indent="-285750">
              <a:buFont typeface="Arial" panose="020B0604020202020204" pitchFamily="34" charset="0"/>
              <a:buChar char="•"/>
            </a:pPr>
            <a:r>
              <a:rPr lang="en-GB" sz="2200" dirty="0" smtClean="0">
                <a:latin typeface="HfW cursive" panose="00000500000000000000" pitchFamily="2" charset="0"/>
              </a:rPr>
              <a:t>Dreams and Goals</a:t>
            </a:r>
          </a:p>
          <a:p>
            <a:pPr marL="285750" indent="-285750">
              <a:buFont typeface="Arial" panose="020B0604020202020204" pitchFamily="34" charset="0"/>
              <a:buChar char="•"/>
            </a:pPr>
            <a:r>
              <a:rPr lang="en-GB" sz="2200" dirty="0" smtClean="0">
                <a:latin typeface="HfW cursive" panose="00000500000000000000" pitchFamily="2" charset="0"/>
              </a:rPr>
              <a:t>Healthy Me</a:t>
            </a:r>
          </a:p>
          <a:p>
            <a:pPr marL="285750" indent="-285750">
              <a:buFont typeface="Arial" panose="020B0604020202020204" pitchFamily="34" charset="0"/>
              <a:buChar char="•"/>
            </a:pPr>
            <a:r>
              <a:rPr lang="en-GB" sz="2200" dirty="0" smtClean="0">
                <a:latin typeface="HfW cursive" panose="00000500000000000000" pitchFamily="2" charset="0"/>
              </a:rPr>
              <a:t>Relationships</a:t>
            </a:r>
          </a:p>
          <a:p>
            <a:pPr marL="285750" indent="-285750">
              <a:buFont typeface="Arial" panose="020B0604020202020204" pitchFamily="34" charset="0"/>
              <a:buChar char="•"/>
            </a:pPr>
            <a:r>
              <a:rPr lang="en-GB" sz="2200" dirty="0" smtClean="0">
                <a:latin typeface="HfW cursive" panose="00000500000000000000" pitchFamily="2" charset="0"/>
              </a:rPr>
              <a:t>Changing Me</a:t>
            </a:r>
          </a:p>
          <a:p>
            <a:pPr marL="285750" indent="-285750">
              <a:buFont typeface="Arial" panose="020B0604020202020204" pitchFamily="34" charset="0"/>
              <a:buChar char="•"/>
            </a:pPr>
            <a:endParaRPr lang="en-GB" sz="2200" dirty="0">
              <a:latin typeface="HfW cursive" panose="00000500000000000000" pitchFamily="2" charset="0"/>
            </a:endParaRPr>
          </a:p>
          <a:p>
            <a:pPr marL="285750" indent="-285750">
              <a:buFont typeface="Arial" panose="020B0604020202020204" pitchFamily="34" charset="0"/>
              <a:buChar char="•"/>
            </a:pPr>
            <a:endParaRPr lang="en-GB" sz="2200" dirty="0" smtClean="0">
              <a:latin typeface="HfW cursive" panose="00000500000000000000" pitchFamily="2" charset="0"/>
            </a:endParaRPr>
          </a:p>
          <a:p>
            <a:r>
              <a:rPr lang="en-GB" sz="2200" dirty="0" smtClean="0">
                <a:latin typeface="HfW cursive" panose="00000500000000000000" pitchFamily="2" charset="0"/>
              </a:rPr>
              <a:t>Each puzzles has 6 lessons which work towards an end goal for example creating a garden of dreams and goals.</a:t>
            </a:r>
          </a:p>
          <a:p>
            <a:endParaRPr lang="en-GB" sz="2200" dirty="0" smtClean="0">
              <a:latin typeface="HfW cursive" panose="00000500000000000000" pitchFamily="2" charset="0"/>
            </a:endParaRPr>
          </a:p>
          <a:p>
            <a:endParaRPr lang="en-GB" sz="2200" dirty="0">
              <a:latin typeface="HfW cursive" panose="00000500000000000000" pitchFamily="2" charset="0"/>
            </a:endParaRPr>
          </a:p>
          <a:p>
            <a:r>
              <a:rPr lang="en-GB" sz="2200" dirty="0" smtClean="0">
                <a:latin typeface="HfW cursive" panose="00000500000000000000" pitchFamily="2" charset="0"/>
              </a:rPr>
              <a:t>Each lesson has 2 learning intentions: </a:t>
            </a:r>
          </a:p>
          <a:p>
            <a:pPr marL="285750" indent="-285750">
              <a:buFont typeface="Arial" panose="020B0604020202020204" pitchFamily="34" charset="0"/>
              <a:buChar char="•"/>
            </a:pPr>
            <a:r>
              <a:rPr lang="en-GB" sz="2200" dirty="0" smtClean="0">
                <a:latin typeface="HfW cursive" panose="00000500000000000000" pitchFamily="2" charset="0"/>
              </a:rPr>
              <a:t>Specific PSHE LEARNING</a:t>
            </a:r>
          </a:p>
          <a:p>
            <a:pPr marL="285750" indent="-285750">
              <a:buFont typeface="Arial" panose="020B0604020202020204" pitchFamily="34" charset="0"/>
              <a:buChar char="•"/>
            </a:pPr>
            <a:r>
              <a:rPr lang="en-GB" sz="2200" dirty="0" smtClean="0">
                <a:latin typeface="HfW cursive" panose="00000500000000000000" pitchFamily="2" charset="0"/>
              </a:rPr>
              <a:t>Emotional and social skills development </a:t>
            </a:r>
          </a:p>
        </p:txBody>
      </p:sp>
      <p:pic>
        <p:nvPicPr>
          <p:cNvPr id="2050" name="Picture 2" descr="Red Puzzle Piece Clip Art at Clker.com - vector clip art online, royalty  free &amp; public dom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8788" y="352697"/>
            <a:ext cx="2964905" cy="2964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1132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1261884"/>
          </a:xfrm>
          <a:prstGeom prst="rect">
            <a:avLst/>
          </a:prstGeom>
          <a:noFill/>
        </p:spPr>
        <p:txBody>
          <a:bodyPr wrap="square" rtlCol="0">
            <a:spAutoFit/>
          </a:bodyPr>
          <a:lstStyle/>
          <a:p>
            <a:r>
              <a:rPr lang="en-GB" sz="2200" b="1" u="sng" dirty="0" smtClean="0">
                <a:latin typeface="HfW cursive" panose="00000500000000000000" pitchFamily="2" charset="0"/>
              </a:rPr>
              <a:t>Jigsaw Charter</a:t>
            </a:r>
          </a:p>
          <a:p>
            <a:endParaRPr lang="en-GB" dirty="0"/>
          </a:p>
          <a:p>
            <a:endParaRPr lang="en-GB" dirty="0" smtClean="0"/>
          </a:p>
          <a:p>
            <a:endParaRPr lang="en-GB" dirty="0" smtClean="0"/>
          </a:p>
        </p:txBody>
      </p:sp>
      <p:pic>
        <p:nvPicPr>
          <p:cNvPr id="2052" name="Picture 4" descr="St Mary's Church of England Primary School | PS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1734" y="856211"/>
            <a:ext cx="4357975" cy="4771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0361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984885"/>
          </a:xfrm>
          <a:prstGeom prst="rect">
            <a:avLst/>
          </a:prstGeom>
          <a:noFill/>
        </p:spPr>
        <p:txBody>
          <a:bodyPr wrap="square" rtlCol="0">
            <a:spAutoFit/>
          </a:bodyPr>
          <a:lstStyle/>
          <a:p>
            <a:r>
              <a:rPr lang="en-GB" sz="2200" b="1" u="sng" dirty="0" smtClean="0">
                <a:latin typeface="HfW cursive" panose="00000500000000000000" pitchFamily="2" charset="0"/>
              </a:rPr>
              <a:t>Jigsaw Friends to help the Children on their Learning Journey</a:t>
            </a:r>
          </a:p>
          <a:p>
            <a:endParaRPr lang="en-GB" dirty="0"/>
          </a:p>
          <a:p>
            <a:endParaRPr lang="en-GB" dirty="0" smtClean="0"/>
          </a:p>
        </p:txBody>
      </p:sp>
      <p:pic>
        <p:nvPicPr>
          <p:cNvPr id="3074" name="Picture 2" descr="PSHE – Reed First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3186" y="1351192"/>
            <a:ext cx="7342895" cy="4891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370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984885"/>
          </a:xfrm>
          <a:prstGeom prst="rect">
            <a:avLst/>
          </a:prstGeom>
          <a:noFill/>
        </p:spPr>
        <p:txBody>
          <a:bodyPr wrap="square" rtlCol="0">
            <a:spAutoFit/>
          </a:bodyPr>
          <a:lstStyle/>
          <a:p>
            <a:r>
              <a:rPr lang="en-GB" sz="2200" b="1" dirty="0" smtClean="0">
                <a:latin typeface="HfW cursive" panose="00000500000000000000" pitchFamily="2" charset="0"/>
              </a:rPr>
              <a:t>Each lesson contains a mindfulness moment:</a:t>
            </a:r>
          </a:p>
          <a:p>
            <a:endParaRPr lang="en-GB" dirty="0"/>
          </a:p>
          <a:p>
            <a:endParaRPr lang="en-GB" dirty="0" smtClean="0"/>
          </a:p>
        </p:txBody>
      </p:sp>
      <p:pic>
        <p:nvPicPr>
          <p:cNvPr id="4100" name="Picture 4" descr="Jupiter Planetary Energy Bar Chime - Body Soul &amp; Spirit Ltd"/>
          <p:cNvPicPr>
            <a:picLocks noChangeAspect="1" noChangeArrowheads="1"/>
          </p:cNvPicPr>
          <p:nvPr/>
        </p:nvPicPr>
        <p:blipFill rotWithShape="1">
          <a:blip r:embed="rId2">
            <a:extLst>
              <a:ext uri="{28A0092B-C50C-407E-A947-70E740481C1C}">
                <a14:useLocalDpi xmlns:a14="http://schemas.microsoft.com/office/drawing/2010/main" val="0"/>
              </a:ext>
            </a:extLst>
          </a:blip>
          <a:srcRect t="18133" b="14763"/>
          <a:stretch/>
        </p:blipFill>
        <p:spPr bwMode="auto">
          <a:xfrm>
            <a:off x="9813157" y="174567"/>
            <a:ext cx="2143125" cy="143810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13 Calming Pictures to Help You Feel Better - PureWo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10" y="1401010"/>
            <a:ext cx="3164471" cy="229815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Calming Pictures We All Need Right Now | Reader's Dige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0527" y="3931918"/>
            <a:ext cx="3172917" cy="2111433"/>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Microsoft App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9761" y="1523632"/>
            <a:ext cx="3253396" cy="1626698"/>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6 Steps to Calming Anger — Calm Blo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974" y="4455620"/>
            <a:ext cx="261937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100+ Calming Pictures [HD] | Download Free Images on Unsplas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43863" y="1494336"/>
            <a:ext cx="1743075" cy="2619375"/>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Calming wallpapers | Calming stock photo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12262" y="4569659"/>
            <a:ext cx="2705100" cy="1685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977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984885"/>
          </a:xfrm>
          <a:prstGeom prst="rect">
            <a:avLst/>
          </a:prstGeom>
          <a:noFill/>
        </p:spPr>
        <p:txBody>
          <a:bodyPr wrap="square" rtlCol="0">
            <a:spAutoFit/>
          </a:bodyPr>
          <a:lstStyle/>
          <a:p>
            <a:r>
              <a:rPr lang="en-GB" sz="2200" b="1" u="sng" dirty="0" smtClean="0">
                <a:latin typeface="HfW cursive" panose="00000500000000000000" pitchFamily="2" charset="0"/>
              </a:rPr>
              <a:t>Jigsaw Songs</a:t>
            </a:r>
          </a:p>
          <a:p>
            <a:endParaRPr lang="en-GB" dirty="0"/>
          </a:p>
          <a:p>
            <a:endParaRPr lang="en-GB" dirty="0" smtClean="0"/>
          </a:p>
        </p:txBody>
      </p:sp>
      <p:pic>
        <p:nvPicPr>
          <p:cNvPr id="4" name="Picture 3"/>
          <p:cNvPicPr>
            <a:picLocks noChangeAspect="1"/>
          </p:cNvPicPr>
          <p:nvPr/>
        </p:nvPicPr>
        <p:blipFill>
          <a:blip r:embed="rId2"/>
          <a:stretch>
            <a:fillRect/>
          </a:stretch>
        </p:blipFill>
        <p:spPr>
          <a:xfrm>
            <a:off x="5894203" y="1176460"/>
            <a:ext cx="5841288" cy="4426318"/>
          </a:xfrm>
          <a:prstGeom prst="rect">
            <a:avLst/>
          </a:prstGeom>
        </p:spPr>
      </p:pic>
      <p:pic>
        <p:nvPicPr>
          <p:cNvPr id="5122" name="Picture 2" descr="Free Cartoon Pictures Of Music Notes, Download Free Cartoon Pictures Of  Music Notes png images, Free ClipArts on Clip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0123" y="1565147"/>
            <a:ext cx="2990850" cy="153352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artoon group of children singing in the park 5162296 Vector Art at Vecteez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6398" y="3929926"/>
            <a:ext cx="2491813" cy="2490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1252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646331"/>
          </a:xfrm>
          <a:prstGeom prst="rect">
            <a:avLst/>
          </a:prstGeom>
          <a:noFill/>
        </p:spPr>
        <p:txBody>
          <a:bodyPr wrap="square" rtlCol="0">
            <a:spAutoFit/>
          </a:bodyPr>
          <a:lstStyle/>
          <a:p>
            <a:endParaRPr lang="en-GB" dirty="0"/>
          </a:p>
          <a:p>
            <a:endParaRPr lang="en-GB" dirty="0" smtClean="0"/>
          </a:p>
        </p:txBody>
      </p:sp>
      <p:sp>
        <p:nvSpPr>
          <p:cNvPr id="4" name="Rectangle 3"/>
          <p:cNvSpPr/>
          <p:nvPr/>
        </p:nvSpPr>
        <p:spPr>
          <a:xfrm>
            <a:off x="653143" y="509451"/>
            <a:ext cx="10580914" cy="3139321"/>
          </a:xfrm>
          <a:prstGeom prst="rect">
            <a:avLst/>
          </a:prstGeom>
        </p:spPr>
        <p:txBody>
          <a:bodyPr wrap="square">
            <a:spAutoFit/>
          </a:bodyPr>
          <a:lstStyle/>
          <a:p>
            <a:r>
              <a:rPr lang="en-GB" sz="2200" b="1" i="0" dirty="0" smtClean="0">
                <a:solidFill>
                  <a:srgbClr val="212529"/>
                </a:solidFill>
                <a:effectLst/>
                <a:latin typeface="HfW cursive" panose="00000500000000000000" pitchFamily="2" charset="0"/>
              </a:rPr>
              <a:t>Connect Us</a:t>
            </a:r>
            <a:r>
              <a:rPr lang="en-GB" sz="2200" b="0" i="0" dirty="0" smtClean="0">
                <a:solidFill>
                  <a:srgbClr val="212529"/>
                </a:solidFill>
                <a:effectLst/>
                <a:latin typeface="HfW cursive" panose="00000500000000000000" pitchFamily="2" charset="0"/>
              </a:rPr>
              <a:t> - This is a game or activity designed to be fun and inclusive and to build and maximise social skills. </a:t>
            </a:r>
          </a:p>
          <a:p>
            <a:endParaRPr lang="en-GB" sz="2200" dirty="0">
              <a:solidFill>
                <a:srgbClr val="212529"/>
              </a:solidFill>
              <a:latin typeface="HfW cursive" panose="00000500000000000000" pitchFamily="2" charset="0"/>
            </a:endParaRPr>
          </a:p>
          <a:p>
            <a:r>
              <a:rPr lang="en-GB" sz="2200" b="0" i="0" dirty="0" smtClean="0">
                <a:solidFill>
                  <a:srgbClr val="212529"/>
                </a:solidFill>
                <a:effectLst/>
                <a:latin typeface="HfW cursive" panose="00000500000000000000" pitchFamily="2" charset="0"/>
              </a:rPr>
              <a:t>‘Connect us’ engenders positive relationships and enhances collaborative learning. </a:t>
            </a:r>
          </a:p>
          <a:p>
            <a:endParaRPr lang="en-GB" sz="2200" dirty="0">
              <a:solidFill>
                <a:srgbClr val="212529"/>
              </a:solidFill>
              <a:latin typeface="HfW cursive" panose="00000500000000000000" pitchFamily="2" charset="0"/>
            </a:endParaRPr>
          </a:p>
          <a:p>
            <a:r>
              <a:rPr lang="en-GB" sz="2200" b="0" i="0" dirty="0" smtClean="0">
                <a:solidFill>
                  <a:srgbClr val="212529"/>
                </a:solidFill>
                <a:effectLst/>
                <a:latin typeface="HfW cursive" panose="00000500000000000000" pitchFamily="2" charset="0"/>
              </a:rPr>
              <a:t>It sets the atmosphere at the beginning of each Jigsaw Piece and can also be used at the end if appropriate. </a:t>
            </a:r>
            <a:r>
              <a:rPr lang="en-GB" sz="2200" dirty="0" smtClean="0">
                <a:latin typeface="HfW cursive" panose="00000500000000000000" pitchFamily="2" charset="0"/>
              </a:rPr>
              <a:t/>
            </a:r>
            <a:br>
              <a:rPr lang="en-GB" sz="2200" dirty="0" smtClean="0">
                <a:latin typeface="HfW cursive" panose="00000500000000000000" pitchFamily="2" charset="0"/>
              </a:rPr>
            </a:br>
            <a:endParaRPr lang="en-GB" sz="2200" dirty="0">
              <a:latin typeface="HfW cursive" panose="00000500000000000000" pitchFamily="2" charset="0"/>
            </a:endParaRPr>
          </a:p>
        </p:txBody>
      </p:sp>
      <p:pic>
        <p:nvPicPr>
          <p:cNvPr id="3074" name="Picture 2" descr="Premium Vector | Cartoon children holding hands in a circ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4912" y="3417796"/>
            <a:ext cx="2927259" cy="3019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8675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646331"/>
          </a:xfrm>
          <a:prstGeom prst="rect">
            <a:avLst/>
          </a:prstGeom>
          <a:noFill/>
        </p:spPr>
        <p:txBody>
          <a:bodyPr wrap="square" rtlCol="0">
            <a:spAutoFit/>
          </a:bodyPr>
          <a:lstStyle/>
          <a:p>
            <a:endParaRPr lang="en-GB" dirty="0"/>
          </a:p>
          <a:p>
            <a:endParaRPr lang="en-GB" dirty="0" smtClean="0"/>
          </a:p>
        </p:txBody>
      </p:sp>
      <p:sp>
        <p:nvSpPr>
          <p:cNvPr id="3" name="Rectangle 2"/>
          <p:cNvSpPr/>
          <p:nvPr/>
        </p:nvSpPr>
        <p:spPr>
          <a:xfrm>
            <a:off x="261257" y="509451"/>
            <a:ext cx="11586754" cy="2800767"/>
          </a:xfrm>
          <a:prstGeom prst="rect">
            <a:avLst/>
          </a:prstGeom>
        </p:spPr>
        <p:txBody>
          <a:bodyPr wrap="square">
            <a:spAutoFit/>
          </a:bodyPr>
          <a:lstStyle/>
          <a:p>
            <a:r>
              <a:rPr lang="en-GB" sz="2200" b="1" i="0" dirty="0" smtClean="0">
                <a:solidFill>
                  <a:srgbClr val="212529"/>
                </a:solidFill>
                <a:effectLst/>
                <a:latin typeface="HfW cursive" panose="00000500000000000000" pitchFamily="2" charset="0"/>
              </a:rPr>
              <a:t>Calm Me</a:t>
            </a:r>
            <a:r>
              <a:rPr lang="en-GB" sz="2200" b="0" i="0" dirty="0" smtClean="0">
                <a:solidFill>
                  <a:srgbClr val="212529"/>
                </a:solidFill>
                <a:effectLst/>
                <a:latin typeface="HfW cursive" panose="00000500000000000000" pitchFamily="2" charset="0"/>
              </a:rPr>
              <a:t> - This section of the Piece helps children gain awareness of the activity in their minds, relaxing them and quietening their thoughts and emotions to a place of optimum learning capacity. </a:t>
            </a:r>
          </a:p>
          <a:p>
            <a:endParaRPr lang="en-GB" sz="2200" dirty="0">
              <a:solidFill>
                <a:srgbClr val="212529"/>
              </a:solidFill>
              <a:latin typeface="HfW cursive" panose="00000500000000000000" pitchFamily="2" charset="0"/>
            </a:endParaRPr>
          </a:p>
          <a:p>
            <a:r>
              <a:rPr lang="en-GB" sz="2200" b="0" i="0" dirty="0" smtClean="0">
                <a:solidFill>
                  <a:srgbClr val="212529"/>
                </a:solidFill>
                <a:effectLst/>
                <a:latin typeface="HfW cursive" panose="00000500000000000000" pitchFamily="2" charset="0"/>
              </a:rPr>
              <a:t>It creates a peaceful atmosphere within the classroom. </a:t>
            </a:r>
          </a:p>
          <a:p>
            <a:endParaRPr lang="en-GB" sz="2200" dirty="0">
              <a:solidFill>
                <a:srgbClr val="212529"/>
              </a:solidFill>
              <a:latin typeface="HfW cursive" panose="00000500000000000000" pitchFamily="2" charset="0"/>
            </a:endParaRPr>
          </a:p>
          <a:p>
            <a:r>
              <a:rPr lang="en-GB" sz="2200" dirty="0" smtClean="0">
                <a:solidFill>
                  <a:srgbClr val="212529"/>
                </a:solidFill>
                <a:latin typeface="HfW cursive" panose="00000500000000000000" pitchFamily="2" charset="0"/>
              </a:rPr>
              <a:t>This </a:t>
            </a:r>
            <a:r>
              <a:rPr lang="en-GB" sz="2200" b="0" i="0" dirty="0" smtClean="0">
                <a:solidFill>
                  <a:srgbClr val="212529"/>
                </a:solidFill>
                <a:effectLst/>
                <a:latin typeface="HfW cursive" panose="00000500000000000000" pitchFamily="2" charset="0"/>
              </a:rPr>
              <a:t>is an invaluable life skill which enhances reflection and spiritual development. This underpins the mindful approach advocated in Jigsaw</a:t>
            </a:r>
            <a:endParaRPr lang="en-GB" sz="2200" dirty="0">
              <a:latin typeface="HfW cursive" panose="00000500000000000000" pitchFamily="2" charset="0"/>
            </a:endParaRPr>
          </a:p>
        </p:txBody>
      </p:sp>
      <p:pic>
        <p:nvPicPr>
          <p:cNvPr id="5" name="Picture 4"/>
          <p:cNvPicPr>
            <a:picLocks noChangeAspect="1"/>
          </p:cNvPicPr>
          <p:nvPr/>
        </p:nvPicPr>
        <p:blipFill rotWithShape="1">
          <a:blip r:embed="rId2"/>
          <a:srcRect r="4505"/>
          <a:stretch/>
        </p:blipFill>
        <p:spPr>
          <a:xfrm>
            <a:off x="530815" y="3828505"/>
            <a:ext cx="5746524" cy="2193471"/>
          </a:xfrm>
          <a:prstGeom prst="rect">
            <a:avLst/>
          </a:prstGeom>
        </p:spPr>
      </p:pic>
      <p:pic>
        <p:nvPicPr>
          <p:cNvPr id="6" name="Picture 5"/>
          <p:cNvPicPr>
            <a:picLocks noChangeAspect="1"/>
          </p:cNvPicPr>
          <p:nvPr/>
        </p:nvPicPr>
        <p:blipFill rotWithShape="1">
          <a:blip r:embed="rId3"/>
          <a:srcRect r="14288"/>
          <a:stretch/>
        </p:blipFill>
        <p:spPr>
          <a:xfrm>
            <a:off x="6950138" y="3573234"/>
            <a:ext cx="4728056" cy="2704011"/>
          </a:xfrm>
          <a:prstGeom prst="rect">
            <a:avLst/>
          </a:prstGeom>
        </p:spPr>
      </p:pic>
    </p:spTree>
    <p:extLst>
      <p:ext uri="{BB962C8B-B14F-4D97-AF65-F5344CB8AC3E}">
        <p14:creationId xmlns:p14="http://schemas.microsoft.com/office/powerpoint/2010/main" val="1216142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646331"/>
          </a:xfrm>
          <a:prstGeom prst="rect">
            <a:avLst/>
          </a:prstGeom>
          <a:noFill/>
        </p:spPr>
        <p:txBody>
          <a:bodyPr wrap="square" rtlCol="0">
            <a:spAutoFit/>
          </a:bodyPr>
          <a:lstStyle/>
          <a:p>
            <a:endParaRPr lang="en-GB" dirty="0"/>
          </a:p>
          <a:p>
            <a:endParaRPr lang="en-GB" dirty="0" smtClean="0"/>
          </a:p>
        </p:txBody>
      </p:sp>
      <p:sp>
        <p:nvSpPr>
          <p:cNvPr id="4" name="Rectangle 3"/>
          <p:cNvSpPr/>
          <p:nvPr/>
        </p:nvSpPr>
        <p:spPr>
          <a:xfrm>
            <a:off x="391886" y="509451"/>
            <a:ext cx="11456125" cy="5847755"/>
          </a:xfrm>
          <a:prstGeom prst="rect">
            <a:avLst/>
          </a:prstGeom>
        </p:spPr>
        <p:txBody>
          <a:bodyPr wrap="square">
            <a:spAutoFit/>
          </a:bodyPr>
          <a:lstStyle/>
          <a:p>
            <a:r>
              <a:rPr lang="en-GB" sz="2200" b="1" i="0" dirty="0" smtClean="0">
                <a:solidFill>
                  <a:srgbClr val="212529"/>
                </a:solidFill>
                <a:effectLst/>
                <a:latin typeface="HfW cursive" panose="00000500000000000000" pitchFamily="2" charset="0"/>
              </a:rPr>
              <a:t>Open my Mind</a:t>
            </a:r>
            <a:r>
              <a:rPr lang="en-GB" sz="2200" b="0" i="0" dirty="0" smtClean="0">
                <a:solidFill>
                  <a:srgbClr val="212529"/>
                </a:solidFill>
                <a:effectLst/>
                <a:latin typeface="HfW cursive" panose="00000500000000000000" pitchFamily="2" charset="0"/>
              </a:rPr>
              <a:t> - This part of the lesson is focused on allowing in information that is significant</a:t>
            </a:r>
            <a:r>
              <a:rPr lang="en-GB" sz="2200" dirty="0">
                <a:solidFill>
                  <a:srgbClr val="212529"/>
                </a:solidFill>
                <a:latin typeface="HfW cursive" panose="00000500000000000000" pitchFamily="2" charset="0"/>
              </a:rPr>
              <a:t> </a:t>
            </a:r>
            <a:r>
              <a:rPr lang="en-GB" sz="2200" dirty="0" smtClean="0">
                <a:solidFill>
                  <a:srgbClr val="212529"/>
                </a:solidFill>
                <a:latin typeface="HfW cursive" panose="00000500000000000000" pitchFamily="2" charset="0"/>
              </a:rPr>
              <a:t>and therefore focused on the key learning focus of the lesson.</a:t>
            </a:r>
          </a:p>
          <a:p>
            <a:endParaRPr lang="en-US" sz="2200" dirty="0">
              <a:solidFill>
                <a:srgbClr val="212529"/>
              </a:solidFill>
              <a:latin typeface="HfW cursive" panose="00000500000000000000" pitchFamily="2" charset="0"/>
            </a:endParaRPr>
          </a:p>
          <a:p>
            <a:endParaRPr lang="en-US" sz="2200" dirty="0" smtClean="0">
              <a:solidFill>
                <a:srgbClr val="212529"/>
              </a:solidFill>
              <a:latin typeface="HfW cursive" panose="00000500000000000000" pitchFamily="2" charset="0"/>
            </a:endParaRPr>
          </a:p>
          <a:p>
            <a:endParaRPr lang="en-US" sz="2200" dirty="0">
              <a:solidFill>
                <a:srgbClr val="212529"/>
              </a:solidFill>
              <a:latin typeface="HfW cursive" panose="00000500000000000000" pitchFamily="2" charset="0"/>
            </a:endParaRPr>
          </a:p>
          <a:p>
            <a:endParaRPr lang="en-US" sz="2200" dirty="0" smtClean="0">
              <a:solidFill>
                <a:srgbClr val="212529"/>
              </a:solidFill>
              <a:latin typeface="HfW cursive" panose="00000500000000000000" pitchFamily="2" charset="0"/>
            </a:endParaRPr>
          </a:p>
          <a:p>
            <a:endParaRPr lang="en-US" sz="2200" dirty="0">
              <a:solidFill>
                <a:srgbClr val="212529"/>
              </a:solidFill>
              <a:latin typeface="HfW cursive" panose="00000500000000000000" pitchFamily="2" charset="0"/>
            </a:endParaRPr>
          </a:p>
          <a:p>
            <a:endParaRPr lang="en-GB" sz="2200" b="1" dirty="0" smtClean="0">
              <a:solidFill>
                <a:srgbClr val="212529"/>
              </a:solidFill>
              <a:latin typeface="HfW cursive" panose="00000500000000000000" pitchFamily="2" charset="0"/>
            </a:endParaRPr>
          </a:p>
          <a:p>
            <a:endParaRPr lang="en-GB" sz="2200" b="1" dirty="0">
              <a:solidFill>
                <a:srgbClr val="212529"/>
              </a:solidFill>
              <a:latin typeface="HfW cursive" panose="00000500000000000000" pitchFamily="2" charset="0"/>
            </a:endParaRPr>
          </a:p>
          <a:p>
            <a:endParaRPr lang="en-GB" sz="2200" b="1" dirty="0" smtClean="0">
              <a:solidFill>
                <a:srgbClr val="212529"/>
              </a:solidFill>
              <a:latin typeface="HfW cursive" panose="00000500000000000000" pitchFamily="2" charset="0"/>
            </a:endParaRPr>
          </a:p>
          <a:p>
            <a:endParaRPr lang="en-GB" sz="2200" b="1" dirty="0">
              <a:solidFill>
                <a:srgbClr val="212529"/>
              </a:solidFill>
              <a:latin typeface="HfW cursive" panose="00000500000000000000" pitchFamily="2" charset="0"/>
            </a:endParaRPr>
          </a:p>
          <a:p>
            <a:endParaRPr lang="en-GB" sz="2200" b="1" dirty="0" smtClean="0">
              <a:solidFill>
                <a:srgbClr val="212529"/>
              </a:solidFill>
              <a:latin typeface="HfW cursive" panose="00000500000000000000" pitchFamily="2" charset="0"/>
            </a:endParaRPr>
          </a:p>
          <a:p>
            <a:endParaRPr lang="en-GB" sz="2200" b="1" dirty="0">
              <a:solidFill>
                <a:srgbClr val="212529"/>
              </a:solidFill>
              <a:latin typeface="HfW cursive" panose="00000500000000000000" pitchFamily="2" charset="0"/>
            </a:endParaRPr>
          </a:p>
          <a:p>
            <a:r>
              <a:rPr lang="en-GB" sz="2200" b="1" dirty="0" smtClean="0">
                <a:solidFill>
                  <a:srgbClr val="212529"/>
                </a:solidFill>
                <a:latin typeface="HfW cursive" panose="00000500000000000000" pitchFamily="2" charset="0"/>
              </a:rPr>
              <a:t>Tell </a:t>
            </a:r>
            <a:r>
              <a:rPr lang="en-GB" sz="2200" b="1" dirty="0">
                <a:solidFill>
                  <a:srgbClr val="212529"/>
                </a:solidFill>
                <a:latin typeface="HfW cursive" panose="00000500000000000000" pitchFamily="2" charset="0"/>
              </a:rPr>
              <a:t>Me or Show Me</a:t>
            </a:r>
            <a:r>
              <a:rPr lang="en-GB" sz="2200" dirty="0">
                <a:solidFill>
                  <a:srgbClr val="212529"/>
                </a:solidFill>
                <a:latin typeface="HfW cursive" panose="00000500000000000000" pitchFamily="2" charset="0"/>
              </a:rPr>
              <a:t> - This section of the </a:t>
            </a:r>
            <a:r>
              <a:rPr lang="en-GB" sz="2200" dirty="0" smtClean="0">
                <a:solidFill>
                  <a:srgbClr val="212529"/>
                </a:solidFill>
                <a:latin typeface="HfW cursive" panose="00000500000000000000" pitchFamily="2" charset="0"/>
              </a:rPr>
              <a:t>lesson </a:t>
            </a:r>
            <a:r>
              <a:rPr lang="en-GB" sz="2200" dirty="0">
                <a:solidFill>
                  <a:srgbClr val="212529"/>
                </a:solidFill>
                <a:latin typeface="HfW cursive" panose="00000500000000000000" pitchFamily="2" charset="0"/>
              </a:rPr>
              <a:t>is used to introduce new information, concepts and skills, using a range of teaching approaches and activities.</a:t>
            </a:r>
          </a:p>
          <a:p>
            <a:endParaRPr lang="en-GB" sz="2200" dirty="0">
              <a:solidFill>
                <a:srgbClr val="212529"/>
              </a:solidFill>
              <a:latin typeface="HfW cursive" panose="00000500000000000000" pitchFamily="2" charset="0"/>
            </a:endParaRPr>
          </a:p>
        </p:txBody>
      </p:sp>
      <p:pic>
        <p:nvPicPr>
          <p:cNvPr id="3" name="Picture 2"/>
          <p:cNvPicPr>
            <a:picLocks noChangeAspect="1"/>
          </p:cNvPicPr>
          <p:nvPr/>
        </p:nvPicPr>
        <p:blipFill>
          <a:blip r:embed="rId2"/>
          <a:stretch>
            <a:fillRect/>
          </a:stretch>
        </p:blipFill>
        <p:spPr>
          <a:xfrm>
            <a:off x="4177800" y="1529988"/>
            <a:ext cx="3000375" cy="2857500"/>
          </a:xfrm>
          <a:prstGeom prst="rect">
            <a:avLst/>
          </a:prstGeom>
        </p:spPr>
      </p:pic>
    </p:spTree>
    <p:extLst>
      <p:ext uri="{BB962C8B-B14F-4D97-AF65-F5344CB8AC3E}">
        <p14:creationId xmlns:p14="http://schemas.microsoft.com/office/powerpoint/2010/main" val="2180271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257" y="509451"/>
            <a:ext cx="11586754" cy="646331"/>
          </a:xfrm>
          <a:prstGeom prst="rect">
            <a:avLst/>
          </a:prstGeom>
          <a:noFill/>
        </p:spPr>
        <p:txBody>
          <a:bodyPr wrap="square" rtlCol="0">
            <a:spAutoFit/>
          </a:bodyPr>
          <a:lstStyle/>
          <a:p>
            <a:endParaRPr lang="en-GB" dirty="0"/>
          </a:p>
          <a:p>
            <a:endParaRPr lang="en-GB" dirty="0" smtClean="0"/>
          </a:p>
        </p:txBody>
      </p:sp>
      <p:sp>
        <p:nvSpPr>
          <p:cNvPr id="3" name="Rectangle 1"/>
          <p:cNvSpPr>
            <a:spLocks noChangeArrowheads="1"/>
          </p:cNvSpPr>
          <p:nvPr/>
        </p:nvSpPr>
        <p:spPr bwMode="auto">
          <a:xfrm>
            <a:off x="261257" y="621060"/>
            <a:ext cx="11469188"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1" i="0" u="none" strike="noStrike" cap="none" normalizeH="0" baseline="0" dirty="0" smtClean="0">
                <a:ln>
                  <a:noFill/>
                </a:ln>
                <a:solidFill>
                  <a:srgbClr val="212529"/>
                </a:solidFill>
                <a:effectLst/>
                <a:latin typeface="HfW cursive" panose="00000500000000000000" pitchFamily="2" charset="0"/>
              </a:rPr>
              <a:t>Let Me Learn</a:t>
            </a:r>
            <a:r>
              <a:rPr kumimoji="0" lang="en-US" altLang="en-US" sz="2200" b="0" i="0" u="none" strike="noStrike" cap="none" normalizeH="0" baseline="0" dirty="0" smtClean="0">
                <a:ln>
                  <a:noFill/>
                </a:ln>
                <a:solidFill>
                  <a:srgbClr val="212529"/>
                </a:solidFill>
                <a:effectLst/>
                <a:latin typeface="HfW cursive" panose="00000500000000000000" pitchFamily="2" charset="0"/>
              </a:rPr>
              <a:t> - Following Piaget’s learning model, after receiving new information/concepts, children need to manipulate, use, and play with that new information in order for it to make sense to them and for them to ‘accommodate’ it into their existing learning.</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200" dirty="0">
              <a:solidFill>
                <a:srgbClr val="212529"/>
              </a:solidFill>
              <a:latin typeface="HfW cursive" panose="000005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200" b="0" i="0" u="none" strike="noStrike" cap="none" normalizeH="0" baseline="0" dirty="0" smtClean="0">
              <a:ln>
                <a:noFill/>
              </a:ln>
              <a:solidFill>
                <a:srgbClr val="212529"/>
              </a:solidFill>
              <a:effectLst/>
              <a:latin typeface="HfW cursive" panose="000005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200" dirty="0">
              <a:solidFill>
                <a:srgbClr val="212529"/>
              </a:solidFill>
              <a:latin typeface="HfW cursive" panose="000005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200" b="0" i="0" u="none" strike="noStrike" cap="none" normalizeH="0" baseline="0" dirty="0" smtClean="0">
              <a:ln>
                <a:noFill/>
              </a:ln>
              <a:solidFill>
                <a:schemeClr val="tx1"/>
              </a:solidFill>
              <a:effectLst/>
              <a:latin typeface="HfW cursive" panose="000005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200" b="1" i="0" u="none" strike="noStrike" cap="none" normalizeH="0" baseline="0" dirty="0" smtClean="0">
              <a:ln>
                <a:noFill/>
              </a:ln>
              <a:solidFill>
                <a:srgbClr val="212529"/>
              </a:solidFill>
              <a:effectLst/>
              <a:latin typeface="HfW cursive" panose="000005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200" b="1" i="0" u="none" strike="noStrike" cap="none" normalizeH="0" baseline="0" dirty="0" smtClean="0">
              <a:ln>
                <a:noFill/>
              </a:ln>
              <a:solidFill>
                <a:srgbClr val="212529"/>
              </a:solidFill>
              <a:effectLst/>
              <a:latin typeface="HfW cursive" panose="00000500000000000000"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1" i="0" u="none" strike="noStrike" cap="none" normalizeH="0" baseline="0" dirty="0" smtClean="0">
                <a:ln>
                  <a:noFill/>
                </a:ln>
                <a:solidFill>
                  <a:srgbClr val="212529"/>
                </a:solidFill>
                <a:effectLst/>
                <a:latin typeface="HfW cursive" panose="00000500000000000000" pitchFamily="2" charset="0"/>
              </a:rPr>
              <a:t>Help Me Reflect</a:t>
            </a:r>
            <a:r>
              <a:rPr kumimoji="0" lang="en-US" altLang="en-US" sz="2200" b="0" i="0" u="none" strike="noStrike" cap="none" normalizeH="0" baseline="0" dirty="0" smtClean="0">
                <a:ln>
                  <a:noFill/>
                </a:ln>
                <a:solidFill>
                  <a:srgbClr val="212529"/>
                </a:solidFill>
                <a:effectLst/>
                <a:latin typeface="HfW cursive" panose="00000500000000000000" pitchFamily="2" charset="0"/>
              </a:rPr>
              <a:t> -Throughout Jigsaw, children are encouraged to reflect on their learning experiences and their progress. By reflecting, children can process and evaluate what they have learnt, which enables them to consolidate and apply their learning. They are also asked to stop and become aware of their thoughts and feelings in any given moment in Pause Points</a:t>
            </a:r>
            <a:r>
              <a:rPr lang="en-US" altLang="en-US" sz="2200" dirty="0">
                <a:solidFill>
                  <a:srgbClr val="212529"/>
                </a:solidFill>
                <a:latin typeface="HfW cursive" panose="00000500000000000000" pitchFamily="2" charset="0"/>
              </a:rPr>
              <a:t> </a:t>
            </a:r>
            <a:r>
              <a:rPr kumimoji="0" lang="en-US" altLang="en-US" sz="2200" b="0" i="0" u="none" strike="noStrike" cap="none" normalizeH="0" baseline="0" dirty="0" smtClean="0">
                <a:ln>
                  <a:noFill/>
                </a:ln>
                <a:solidFill>
                  <a:srgbClr val="212529"/>
                </a:solidFill>
                <a:effectLst/>
                <a:latin typeface="HfW cursive" panose="00000500000000000000" pitchFamily="2" charset="0"/>
              </a:rPr>
              <a:t>thus developing their mindfulness.</a:t>
            </a:r>
          </a:p>
        </p:txBody>
      </p:sp>
      <p:pic>
        <p:nvPicPr>
          <p:cNvPr id="4" name="Picture 3"/>
          <p:cNvPicPr>
            <a:picLocks noChangeAspect="1"/>
          </p:cNvPicPr>
          <p:nvPr/>
        </p:nvPicPr>
        <p:blipFill>
          <a:blip r:embed="rId2"/>
          <a:stretch>
            <a:fillRect/>
          </a:stretch>
        </p:blipFill>
        <p:spPr>
          <a:xfrm>
            <a:off x="4728754" y="1890421"/>
            <a:ext cx="1847850" cy="1752600"/>
          </a:xfrm>
          <a:prstGeom prst="rect">
            <a:avLst/>
          </a:prstGeom>
        </p:spPr>
      </p:pic>
    </p:spTree>
    <p:extLst>
      <p:ext uri="{BB962C8B-B14F-4D97-AF65-F5344CB8AC3E}">
        <p14:creationId xmlns:p14="http://schemas.microsoft.com/office/powerpoint/2010/main" val="3819770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20240" y="353998"/>
            <a:ext cx="8471827" cy="5903109"/>
          </a:xfrm>
          <a:prstGeom prst="rect">
            <a:avLst/>
          </a:prstGeom>
        </p:spPr>
      </p:pic>
    </p:spTree>
    <p:extLst>
      <p:ext uri="{BB962C8B-B14F-4D97-AF65-F5344CB8AC3E}">
        <p14:creationId xmlns:p14="http://schemas.microsoft.com/office/powerpoint/2010/main" val="582290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13955" y="544557"/>
            <a:ext cx="10711542" cy="5176161"/>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I love the deep breathing </a:t>
            </a:r>
            <a:endParaRPr lang="en-GB" dirty="0" smtClean="0">
              <a:latin typeface="HfW cursive" panose="00000500000000000000" pitchFamily="2"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smtClean="0">
                <a:latin typeface="HfW cursive" panose="00000500000000000000" pitchFamily="2" charset="0"/>
                <a:ea typeface="Calibri" panose="020F0502020204030204" pitchFamily="34" charset="0"/>
                <a:cs typeface="Times New Roman" panose="02020603050405020304" pitchFamily="18" charset="0"/>
              </a:rPr>
              <a:t>It’s </a:t>
            </a:r>
            <a:r>
              <a:rPr lang="en-GB" dirty="0">
                <a:latin typeface="HfW cursive" panose="00000500000000000000" pitchFamily="2" charset="0"/>
                <a:ea typeface="Calibri" panose="020F0502020204030204" pitchFamily="34" charset="0"/>
                <a:cs typeface="Times New Roman" panose="02020603050405020304" pitchFamily="18" charset="0"/>
              </a:rPr>
              <a:t>a really reflective </a:t>
            </a:r>
            <a:r>
              <a:rPr lang="en-GB" dirty="0" smtClean="0">
                <a:latin typeface="HfW cursive" panose="00000500000000000000" pitchFamily="2" charset="0"/>
                <a:ea typeface="Calibri" panose="020F0502020204030204" pitchFamily="34" charset="0"/>
                <a:cs typeface="Times New Roman" panose="02020603050405020304" pitchFamily="18" charset="0"/>
              </a:rPr>
              <a:t>time</a:t>
            </a:r>
          </a:p>
          <a:p>
            <a:pPr marL="285750" indent="-285750">
              <a:lnSpc>
                <a:spcPct val="107000"/>
              </a:lnSpc>
              <a:spcAft>
                <a:spcPts val="800"/>
              </a:spcAft>
              <a:buFont typeface="Arial" panose="020B0604020202020204" pitchFamily="34" charset="0"/>
              <a:buChar char="•"/>
            </a:pPr>
            <a:r>
              <a:rPr lang="en-GB" dirty="0" smtClean="0">
                <a:latin typeface="HfW cursive" panose="00000500000000000000" pitchFamily="2" charset="0"/>
                <a:ea typeface="Calibri" panose="020F0502020204030204" pitchFamily="34" charset="0"/>
                <a:cs typeface="Times New Roman" panose="02020603050405020304" pitchFamily="18" charset="0"/>
              </a:rPr>
              <a:t>It </a:t>
            </a:r>
            <a:r>
              <a:rPr lang="en-GB" dirty="0">
                <a:latin typeface="HfW cursive" panose="00000500000000000000" pitchFamily="2" charset="0"/>
                <a:ea typeface="Calibri" panose="020F0502020204030204" pitchFamily="34" charset="0"/>
                <a:cs typeface="Times New Roman" panose="02020603050405020304" pitchFamily="18" charset="0"/>
              </a:rPr>
              <a:t>makes me feel </a:t>
            </a:r>
            <a:r>
              <a:rPr lang="en-GB" dirty="0" smtClean="0">
                <a:latin typeface="HfW cursive" panose="00000500000000000000" pitchFamily="2" charset="0"/>
                <a:ea typeface="Calibri" panose="020F0502020204030204" pitchFamily="34" charset="0"/>
                <a:cs typeface="Times New Roman" panose="02020603050405020304" pitchFamily="18" charset="0"/>
              </a:rPr>
              <a:t>calm</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It’s calm and </a:t>
            </a:r>
            <a:r>
              <a:rPr lang="en-GB" dirty="0" smtClean="0">
                <a:latin typeface="HfW cursive" panose="00000500000000000000" pitchFamily="2" charset="0"/>
                <a:ea typeface="Calibri" panose="020F0502020204030204" pitchFamily="34" charset="0"/>
                <a:cs typeface="Times New Roman" panose="02020603050405020304" pitchFamily="18" charset="0"/>
              </a:rPr>
              <a:t>peaceful</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The characters are super fun and </a:t>
            </a:r>
            <a:r>
              <a:rPr lang="en-GB" dirty="0" smtClean="0">
                <a:latin typeface="HfW cursive" panose="00000500000000000000" pitchFamily="2" charset="0"/>
                <a:ea typeface="Calibri" panose="020F0502020204030204" pitchFamily="34" charset="0"/>
                <a:cs typeface="Times New Roman" panose="02020603050405020304" pitchFamily="18" charset="0"/>
              </a:rPr>
              <a:t>colourful</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The games are really </a:t>
            </a:r>
            <a:r>
              <a:rPr lang="en-GB" dirty="0" smtClean="0">
                <a:latin typeface="HfW cursive" panose="00000500000000000000" pitchFamily="2" charset="0"/>
                <a:ea typeface="Calibri" panose="020F0502020204030204" pitchFamily="34" charset="0"/>
                <a:cs typeface="Times New Roman" panose="02020603050405020304" pitchFamily="18" charset="0"/>
              </a:rPr>
              <a:t>fun</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Jerry Cat is cute</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PSHE gives me time to </a:t>
            </a:r>
            <a:r>
              <a:rPr lang="en-GB" dirty="0" smtClean="0">
                <a:latin typeface="HfW cursive" panose="00000500000000000000" pitchFamily="2" charset="0"/>
                <a:ea typeface="Calibri" panose="020F0502020204030204" pitchFamily="34" charset="0"/>
                <a:cs typeface="Times New Roman" panose="02020603050405020304" pitchFamily="18" charset="0"/>
              </a:rPr>
              <a:t>reflect</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I enjoy the lessons because they are fun</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I like the lessons because you do lots of things that you don’t normally get to do.</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I am happy because we have 2 new members of the class – Jigsaw Jo and Jerry Cat.</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I like the chime.</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HfW cursive" panose="00000500000000000000" pitchFamily="2" charset="0"/>
                <a:ea typeface="Calibri" panose="020F0502020204030204" pitchFamily="34" charset="0"/>
                <a:cs typeface="Times New Roman" panose="02020603050405020304" pitchFamily="18" charset="0"/>
              </a:rPr>
              <a:t>I am excited to learn how to relax.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122" name="Picture 2" descr="Feedback Free Stock Photo - Public Domain Pictu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7267" y="284434"/>
            <a:ext cx="4514850" cy="3009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812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8346"/>
          <a:stretch/>
        </p:blipFill>
        <p:spPr>
          <a:xfrm>
            <a:off x="1018903" y="671561"/>
            <a:ext cx="10472718" cy="5350415"/>
          </a:xfrm>
          <a:prstGeom prst="rect">
            <a:avLst/>
          </a:prstGeom>
        </p:spPr>
      </p:pic>
    </p:spTree>
    <p:extLst>
      <p:ext uri="{BB962C8B-B14F-4D97-AF65-F5344CB8AC3E}">
        <p14:creationId xmlns:p14="http://schemas.microsoft.com/office/powerpoint/2010/main" val="1957893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165024" y="114164"/>
            <a:ext cx="10080327" cy="6613208"/>
          </a:xfrm>
          <a:prstGeom prst="rect">
            <a:avLst/>
          </a:prstGeom>
        </p:spPr>
      </p:pic>
    </p:spTree>
    <p:extLst>
      <p:ext uri="{BB962C8B-B14F-4D97-AF65-F5344CB8AC3E}">
        <p14:creationId xmlns:p14="http://schemas.microsoft.com/office/powerpoint/2010/main" val="3801278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185</Words>
  <Application>Microsoft Office PowerPoint</Application>
  <PresentationFormat>Widescreen</PresentationFormat>
  <Paragraphs>65</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HfW cursive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Michael</dc:creator>
  <cp:lastModifiedBy>John</cp:lastModifiedBy>
  <cp:revision>9</cp:revision>
  <dcterms:created xsi:type="dcterms:W3CDTF">2023-04-27T14:18:02Z</dcterms:created>
  <dcterms:modified xsi:type="dcterms:W3CDTF">2023-06-19T16:11:43Z</dcterms:modified>
</cp:coreProperties>
</file>