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65" r:id="rId4"/>
    <p:sldMasterId id="2147483666" r:id="rId5"/>
  </p:sldMasterIdLst>
  <p:notesMasterIdLst>
    <p:notesMasterId r:id="rId6"/>
  </p:notesMasterIdLst>
  <p:sldIdLst>
    <p:sldId id="256" r:id="rId7"/>
    <p:sldId id="257" r:id="rId8"/>
  </p:sldIdLst>
  <p:sldSz cy="6858000" cx="9144000"/>
  <p:notesSz cx="6858000" cy="9144000"/>
  <p:embeddedFontLst>
    <p:embeddedFont>
      <p:font typeface="Raleway"/>
      <p:regular r:id="rId9"/>
      <p:bold r:id="rId10"/>
      <p:italic r:id="rId11"/>
      <p:boldItalic r:id="rId12"/>
    </p:embeddedFont>
    <p:embeddedFont>
      <p:font typeface="Architects Daughter"/>
      <p:regular r:id="rId13"/>
    </p:embeddedFont>
    <p:embeddedFont>
      <p:font typeface="Lato"/>
      <p:regular r:id="rId14"/>
      <p:bold r:id="rId15"/>
      <p:italic r:id="rId16"/>
      <p:boldItalic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7CFC1A4C-4FB1-4355-B552-72A1DC1A4BC9}">
  <a:tblStyle styleId="{7CFC1A4C-4FB1-4355-B552-72A1DC1A4BC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Raleway-italic.fntdata"/><Relationship Id="rId10" Type="http://schemas.openxmlformats.org/officeDocument/2006/relationships/font" Target="fonts/Raleway-bold.fntdata"/><Relationship Id="rId13" Type="http://schemas.openxmlformats.org/officeDocument/2006/relationships/font" Target="fonts/ArchitectsDaughter-regular.fntdata"/><Relationship Id="rId12" Type="http://schemas.openxmlformats.org/officeDocument/2006/relationships/font" Target="fonts/Raleway-boldItalic.fntdata"/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font" Target="fonts/Raleway-regular.fntdata"/><Relationship Id="rId15" Type="http://schemas.openxmlformats.org/officeDocument/2006/relationships/font" Target="fonts/Lato-bold.fntdata"/><Relationship Id="rId14" Type="http://schemas.openxmlformats.org/officeDocument/2006/relationships/font" Target="fonts/Lato-regular.fntdata"/><Relationship Id="rId17" Type="http://schemas.openxmlformats.org/officeDocument/2006/relationships/font" Target="fonts/Lato-boldItalic.fntdata"/><Relationship Id="rId16" Type="http://schemas.openxmlformats.org/officeDocument/2006/relationships/font" Target="fonts/Lato-italic.fntdata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1bb7d08f66_0_0:notes"/>
          <p:cNvSpPr/>
          <p:nvPr>
            <p:ph idx="2" type="sldImg"/>
          </p:nvPr>
        </p:nvSpPr>
        <p:spPr>
          <a:xfrm>
            <a:off x="1143213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1bb7d08f6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5d0befd4a9_0_0:notes"/>
          <p:cNvSpPr/>
          <p:nvPr>
            <p:ph idx="2" type="sldImg"/>
          </p:nvPr>
        </p:nvSpPr>
        <p:spPr>
          <a:xfrm>
            <a:off x="1143213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5d0befd4a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4"/>
          <p:cNvSpPr txBox="1"/>
          <p:nvPr>
            <p:ph type="ctrTitle"/>
          </p:nvPr>
        </p:nvSpPr>
        <p:spPr>
          <a:xfrm>
            <a:off x="685800" y="2111123"/>
            <a:ext cx="7772400" cy="1546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55" name="Google Shape;55;p14"/>
          <p:cNvSpPr txBox="1"/>
          <p:nvPr>
            <p:ph idx="1" type="subTitle"/>
          </p:nvPr>
        </p:nvSpPr>
        <p:spPr>
          <a:xfrm>
            <a:off x="685800" y="3786738"/>
            <a:ext cx="7772400" cy="104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>
                <a:solidFill>
                  <a:schemeClr val="dk2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5"/>
          <p:cNvSpPr txBox="1"/>
          <p:nvPr>
            <p:ph type="title"/>
          </p:nvPr>
        </p:nvSpPr>
        <p:spPr>
          <a:xfrm>
            <a:off x="457200" y="274638"/>
            <a:ext cx="8229600" cy="1143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58" name="Google Shape;58;p15"/>
          <p:cNvSpPr txBox="1"/>
          <p:nvPr>
            <p:ph idx="1" type="body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19100" lvl="0" marL="457200" rtl="0">
              <a:spcBef>
                <a:spcPts val="600"/>
              </a:spcBef>
              <a:spcAft>
                <a:spcPts val="0"/>
              </a:spcAft>
              <a:buSzPts val="3000"/>
              <a:buChar char="●"/>
              <a:defRPr/>
            </a:lvl1pPr>
            <a:lvl2pPr indent="-381000" lvl="1" marL="9144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indent="-381000" lvl="2" marL="13716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indent="-342900" lvl="3" marL="18288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6"/>
          <p:cNvSpPr txBox="1"/>
          <p:nvPr>
            <p:ph type="title"/>
          </p:nvPr>
        </p:nvSpPr>
        <p:spPr>
          <a:xfrm>
            <a:off x="457200" y="274638"/>
            <a:ext cx="8229600" cy="1143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61" name="Google Shape;61;p16"/>
          <p:cNvSpPr txBox="1"/>
          <p:nvPr>
            <p:ph idx="1" type="body"/>
          </p:nvPr>
        </p:nvSpPr>
        <p:spPr>
          <a:xfrm>
            <a:off x="457200" y="1600200"/>
            <a:ext cx="3994500" cy="496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19100" lvl="0" marL="457200" rtl="0">
              <a:spcBef>
                <a:spcPts val="600"/>
              </a:spcBef>
              <a:spcAft>
                <a:spcPts val="0"/>
              </a:spcAft>
              <a:buSzPts val="3000"/>
              <a:buChar char="●"/>
              <a:defRPr/>
            </a:lvl1pPr>
            <a:lvl2pPr indent="-381000" lvl="1" marL="9144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indent="-381000" lvl="2" marL="13716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indent="-342900" lvl="3" marL="18288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62" name="Google Shape;62;p16"/>
          <p:cNvSpPr txBox="1"/>
          <p:nvPr>
            <p:ph idx="2" type="body"/>
          </p:nvPr>
        </p:nvSpPr>
        <p:spPr>
          <a:xfrm>
            <a:off x="4692274" y="1600200"/>
            <a:ext cx="3994500" cy="496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419100" lvl="0" marL="457200" rtl="0">
              <a:spcBef>
                <a:spcPts val="600"/>
              </a:spcBef>
              <a:spcAft>
                <a:spcPts val="0"/>
              </a:spcAft>
              <a:buSzPts val="3000"/>
              <a:buChar char="●"/>
              <a:defRPr/>
            </a:lvl1pPr>
            <a:lvl2pPr indent="-381000" lvl="1" marL="9144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indent="-381000" lvl="2" marL="13716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indent="-342900" lvl="3" marL="18288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7"/>
          <p:cNvSpPr txBox="1"/>
          <p:nvPr>
            <p:ph type="title"/>
          </p:nvPr>
        </p:nvSpPr>
        <p:spPr>
          <a:xfrm>
            <a:off x="457200" y="274638"/>
            <a:ext cx="8229600" cy="1143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8"/>
          <p:cNvSpPr txBox="1"/>
          <p:nvPr>
            <p:ph idx="1" type="body"/>
          </p:nvPr>
        </p:nvSpPr>
        <p:spPr>
          <a:xfrm>
            <a:off x="457200" y="5875079"/>
            <a:ext cx="8229600" cy="69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rtl="0" algn="ctr">
              <a:spcBef>
                <a:spcPts val="360"/>
              </a:spcBef>
              <a:spcAft>
                <a:spcPts val="0"/>
              </a:spcAft>
              <a:buSzPts val="1800"/>
              <a:buNone/>
              <a:defRPr sz="1800"/>
            </a:lvl1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457200" y="274638"/>
            <a:ext cx="8229600" cy="1143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1"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19100" lvl="0" marL="457200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3000"/>
              <a:buChar char="●"/>
              <a:defRPr sz="3000">
                <a:solidFill>
                  <a:schemeClr val="dk1"/>
                </a:solidFill>
              </a:defRPr>
            </a:lvl1pPr>
            <a:lvl2pPr indent="-381000" lvl="1" marL="9144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sz="2400">
                <a:solidFill>
                  <a:schemeClr val="dk1"/>
                </a:solidFill>
              </a:defRPr>
            </a:lvl2pPr>
            <a:lvl3pPr indent="-381000" lvl="2" marL="13716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■"/>
              <a:defRPr sz="2400">
                <a:solidFill>
                  <a:schemeClr val="dk1"/>
                </a:solidFill>
              </a:defRPr>
            </a:lvl3pPr>
            <a:lvl4pPr indent="-342900" lvl="3" marL="18288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>
                <a:solidFill>
                  <a:schemeClr val="dk1"/>
                </a:solidFill>
              </a:defRPr>
            </a:lvl4pPr>
            <a:lvl5pPr indent="-342900" lvl="4" marL="2286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>
                <a:solidFill>
                  <a:schemeClr val="dk1"/>
                </a:solidFill>
              </a:defRPr>
            </a:lvl5pPr>
            <a:lvl6pPr indent="-342900" lvl="5" marL="27432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>
                <a:solidFill>
                  <a:schemeClr val="dk1"/>
                </a:solidFill>
              </a:defRPr>
            </a:lvl6pPr>
            <a:lvl7pPr indent="-342900" lvl="6" marL="32004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>
                <a:solidFill>
                  <a:schemeClr val="dk1"/>
                </a:solidFill>
              </a:defRPr>
            </a:lvl7pPr>
            <a:lvl8pPr indent="-342900" lvl="7" marL="36576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>
                <a:solidFill>
                  <a:schemeClr val="dk1"/>
                </a:solidFill>
              </a:defRPr>
            </a:lvl8pPr>
            <a:lvl9pPr indent="-342900" lvl="8" marL="41148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>
                <a:solidFill>
                  <a:schemeClr val="dk1"/>
                </a:solidFill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20"/>
          <p:cNvSpPr txBox="1"/>
          <p:nvPr/>
        </p:nvSpPr>
        <p:spPr>
          <a:xfrm>
            <a:off x="151600" y="6465600"/>
            <a:ext cx="4646400" cy="32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20"/>
          <p:cNvSpPr/>
          <p:nvPr/>
        </p:nvSpPr>
        <p:spPr>
          <a:xfrm>
            <a:off x="0" y="6491400"/>
            <a:ext cx="9144000" cy="366900"/>
          </a:xfrm>
          <a:prstGeom prst="rect">
            <a:avLst/>
          </a:prstGeom>
          <a:solidFill>
            <a:srgbClr val="17A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20"/>
          <p:cNvSpPr txBox="1"/>
          <p:nvPr/>
        </p:nvSpPr>
        <p:spPr>
          <a:xfrm>
            <a:off x="73850" y="2792625"/>
            <a:ext cx="2417400" cy="243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Fun &amp; Enjoyment</a:t>
            </a:r>
            <a:endParaRPr sz="11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Teamwork &amp; Personal Challenge</a:t>
            </a:r>
            <a:endParaRPr sz="11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Social &amp; Educational Development</a:t>
            </a:r>
            <a:endParaRPr sz="11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Promote New Activity Skills</a:t>
            </a:r>
            <a:endParaRPr sz="11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Improve Self-Confidence </a:t>
            </a:r>
            <a:endParaRPr sz="11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&amp; Self Esteem</a:t>
            </a:r>
            <a:endParaRPr sz="11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Develop Coordination &amp; Control</a:t>
            </a:r>
            <a:endParaRPr sz="11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5" name="Google Shape;75;p20"/>
          <p:cNvSpPr txBox="1"/>
          <p:nvPr/>
        </p:nvSpPr>
        <p:spPr>
          <a:xfrm>
            <a:off x="-50" y="6491400"/>
            <a:ext cx="9144000" cy="36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Joseph Allnatt Centres Ltd - Teaching Children Outdoors Since 1924</a:t>
            </a:r>
            <a:endParaRPr sz="1000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6" name="Google Shape;76;p20"/>
          <p:cNvSpPr txBox="1"/>
          <p:nvPr/>
        </p:nvSpPr>
        <p:spPr>
          <a:xfrm>
            <a:off x="123100" y="802575"/>
            <a:ext cx="2274000" cy="13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Lato"/>
                <a:ea typeface="Lato"/>
                <a:cs typeface="Lato"/>
                <a:sym typeface="Lato"/>
              </a:rPr>
              <a:t>Dates:		9th - 13th Sept 19</a:t>
            </a:r>
            <a:endParaRPr sz="10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Lato"/>
                <a:ea typeface="Lato"/>
                <a:cs typeface="Lato"/>
                <a:sym typeface="Lato"/>
              </a:rPr>
              <a:t>Group No:	32 + 5  (3 groups)</a:t>
            </a:r>
            <a:endParaRPr sz="10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Lato"/>
                <a:ea typeface="Lato"/>
                <a:cs typeface="Lato"/>
                <a:sym typeface="Lato"/>
              </a:rPr>
              <a:t>Year group:	6 (10-11yrs)</a:t>
            </a:r>
            <a:endParaRPr sz="10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Lato"/>
                <a:ea typeface="Lato"/>
                <a:cs typeface="Lato"/>
                <a:sym typeface="Lato"/>
              </a:rPr>
              <a:t>Coordinator:	</a:t>
            </a:r>
            <a:endParaRPr sz="10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7" name="Google Shape;77;p20"/>
          <p:cNvSpPr/>
          <p:nvPr/>
        </p:nvSpPr>
        <p:spPr>
          <a:xfrm>
            <a:off x="100" y="157025"/>
            <a:ext cx="8831700" cy="366900"/>
          </a:xfrm>
          <a:prstGeom prst="rect">
            <a:avLst/>
          </a:prstGeom>
          <a:solidFill>
            <a:srgbClr val="17B0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" name="Google Shape;78;p20"/>
          <p:cNvSpPr txBox="1"/>
          <p:nvPr/>
        </p:nvSpPr>
        <p:spPr>
          <a:xfrm>
            <a:off x="1835925" y="155525"/>
            <a:ext cx="2789100" cy="5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BROCKENHURST</a:t>
            </a:r>
            <a:endParaRPr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9" name="Google Shape;79;p20"/>
          <p:cNvSpPr txBox="1"/>
          <p:nvPr/>
        </p:nvSpPr>
        <p:spPr>
          <a:xfrm>
            <a:off x="5567750" y="74500"/>
            <a:ext cx="3457800" cy="5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34343"/>
                </a:solidFill>
                <a:latin typeface="Raleway"/>
                <a:ea typeface="Raleway"/>
                <a:cs typeface="Raleway"/>
                <a:sym typeface="Raleway"/>
              </a:rPr>
              <a:t>Sample</a:t>
            </a:r>
            <a:endParaRPr>
              <a:solidFill>
                <a:srgbClr val="434343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descr="allnatt_outdoors_grey.jpg" id="80" name="Google Shape;80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4900" y="-1350"/>
            <a:ext cx="958245" cy="683375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20"/>
          <p:cNvSpPr/>
          <p:nvPr/>
        </p:nvSpPr>
        <p:spPr>
          <a:xfrm>
            <a:off x="5653672" y="-3925"/>
            <a:ext cx="3413658" cy="683366"/>
          </a:xfrm>
          <a:custGeom>
            <a:rect b="b" l="l" r="r" t="t"/>
            <a:pathLst>
              <a:path extrusionOk="0" h="37079" w="181481">
                <a:moveTo>
                  <a:pt x="6006" y="0"/>
                </a:moveTo>
                <a:lnTo>
                  <a:pt x="0" y="25068"/>
                </a:lnTo>
                <a:lnTo>
                  <a:pt x="180959" y="37079"/>
                </a:lnTo>
                <a:lnTo>
                  <a:pt x="181481" y="1827"/>
                </a:lnTo>
                <a:close/>
              </a:path>
            </a:pathLst>
          </a:custGeom>
          <a:solidFill>
            <a:srgbClr val="292E30"/>
          </a:solidFill>
          <a:ln>
            <a:noFill/>
          </a:ln>
        </p:spPr>
      </p:sp>
      <p:sp>
        <p:nvSpPr>
          <p:cNvPr id="82" name="Google Shape;82;p20"/>
          <p:cNvSpPr/>
          <p:nvPr/>
        </p:nvSpPr>
        <p:spPr>
          <a:xfrm>
            <a:off x="5702783" y="75948"/>
            <a:ext cx="3490912" cy="526513"/>
          </a:xfrm>
          <a:custGeom>
            <a:rect b="b" l="l" r="r" t="t"/>
            <a:pathLst>
              <a:path extrusionOk="0" h="28201" w="186182">
                <a:moveTo>
                  <a:pt x="0" y="0"/>
                </a:moveTo>
                <a:lnTo>
                  <a:pt x="1828" y="28201"/>
                </a:lnTo>
                <a:lnTo>
                  <a:pt x="186182" y="21934"/>
                </a:lnTo>
                <a:lnTo>
                  <a:pt x="185399" y="3394"/>
                </a:lnTo>
                <a:close/>
              </a:path>
            </a:pathLst>
          </a:custGeom>
          <a:solidFill>
            <a:srgbClr val="E94F35"/>
          </a:solidFill>
          <a:ln>
            <a:noFill/>
          </a:ln>
        </p:spPr>
      </p:sp>
      <p:sp>
        <p:nvSpPr>
          <p:cNvPr id="83" name="Google Shape;83;p20"/>
          <p:cNvSpPr txBox="1"/>
          <p:nvPr/>
        </p:nvSpPr>
        <p:spPr>
          <a:xfrm>
            <a:off x="5823778" y="79123"/>
            <a:ext cx="3211500" cy="44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rgbClr val="FFFFFF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Outdoor Adventure Week</a:t>
            </a:r>
            <a:endParaRPr b="1" sz="1600">
              <a:solidFill>
                <a:srgbClr val="FFFFFF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84" name="Google Shape;84;p20"/>
          <p:cNvSpPr/>
          <p:nvPr/>
        </p:nvSpPr>
        <p:spPr>
          <a:xfrm>
            <a:off x="100" y="2269525"/>
            <a:ext cx="2520000" cy="366900"/>
          </a:xfrm>
          <a:prstGeom prst="rect">
            <a:avLst/>
          </a:prstGeom>
          <a:solidFill>
            <a:srgbClr val="17B0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p20"/>
          <p:cNvSpPr txBox="1"/>
          <p:nvPr/>
        </p:nvSpPr>
        <p:spPr>
          <a:xfrm>
            <a:off x="123088" y="2230813"/>
            <a:ext cx="2274000" cy="44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FF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Learning Outcomes</a:t>
            </a:r>
            <a:endParaRPr>
              <a:solidFill>
                <a:srgbClr val="FFFFFF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86" name="Google Shape;86;p20"/>
          <p:cNvSpPr txBox="1"/>
          <p:nvPr/>
        </p:nvSpPr>
        <p:spPr>
          <a:xfrm>
            <a:off x="151600" y="6465600"/>
            <a:ext cx="4646400" cy="32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20"/>
          <p:cNvSpPr/>
          <p:nvPr/>
        </p:nvSpPr>
        <p:spPr>
          <a:xfrm>
            <a:off x="0" y="5718700"/>
            <a:ext cx="9144000" cy="778800"/>
          </a:xfrm>
          <a:prstGeom prst="rect">
            <a:avLst/>
          </a:prstGeom>
          <a:solidFill>
            <a:srgbClr val="FFF8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0"/>
          <p:cNvSpPr txBox="1"/>
          <p:nvPr/>
        </p:nvSpPr>
        <p:spPr>
          <a:xfrm>
            <a:off x="6793325" y="5872425"/>
            <a:ext cx="2274000" cy="68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E94F35"/>
                </a:solidFill>
                <a:latin typeface="Lato"/>
                <a:ea typeface="Lato"/>
                <a:cs typeface="Lato"/>
                <a:sym typeface="Lato"/>
              </a:rPr>
              <a:t>“We reserve the right to offer comparable alternatives to published or planned activities if conditions so dictate. Amended activities will uphold the aims of the Programme.”</a:t>
            </a:r>
            <a:endParaRPr sz="800">
              <a:solidFill>
                <a:srgbClr val="E94F35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89" name="Google Shape;89;p20"/>
          <p:cNvSpPr txBox="1"/>
          <p:nvPr/>
        </p:nvSpPr>
        <p:spPr>
          <a:xfrm>
            <a:off x="123100" y="5875575"/>
            <a:ext cx="6505200" cy="68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666666"/>
                </a:solidFill>
                <a:latin typeface="Raleway"/>
                <a:ea typeface="Raleway"/>
                <a:cs typeface="Raleway"/>
                <a:sym typeface="Raleway"/>
              </a:rPr>
              <a:t>“A Group consists of 15 participants plus one visiting group leader and one Allnatt Tutor. The group follows its own schedule across the week. All groups cover the same topics, with a little extra time to explore individual areas of interest.”</a:t>
            </a:r>
            <a:endParaRPr sz="1100">
              <a:solidFill>
                <a:srgbClr val="666666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aphicFrame>
        <p:nvGraphicFramePr>
          <p:cNvPr id="90" name="Google Shape;90;p20"/>
          <p:cNvGraphicFramePr/>
          <p:nvPr/>
        </p:nvGraphicFramePr>
        <p:xfrm>
          <a:off x="2520088" y="67944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{7CFC1A4C-4FB1-4355-B552-72A1DC1A4BC9}</a:tableStyleId>
              </a:tblPr>
              <a:tblGrid>
                <a:gridCol w="1165225"/>
                <a:gridCol w="2007750"/>
                <a:gridCol w="2211250"/>
                <a:gridCol w="1121000"/>
              </a:tblGrid>
              <a:tr h="6004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</a:txBody>
                  <a:tcPr marT="121900" marB="121900" marR="91425" marL="91425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solidFill>
                            <a:srgbClr val="E94F35"/>
                          </a:solidFill>
                          <a:latin typeface="Architects Daughter"/>
                          <a:ea typeface="Architects Daughter"/>
                          <a:cs typeface="Architects Daughter"/>
                          <a:sym typeface="Architects Daughter"/>
                        </a:rPr>
                        <a:t>Morning</a:t>
                      </a:r>
                      <a:endParaRPr sz="1500">
                        <a:solidFill>
                          <a:srgbClr val="E94F35"/>
                        </a:solidFill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solidFill>
                            <a:srgbClr val="E94F35"/>
                          </a:solidFill>
                          <a:latin typeface="Architects Daughter"/>
                          <a:ea typeface="Architects Daughter"/>
                          <a:cs typeface="Architects Daughter"/>
                          <a:sym typeface="Architects Daughter"/>
                        </a:rPr>
                        <a:t>9.30am - 12.30pm</a:t>
                      </a:r>
                      <a:endParaRPr sz="900">
                        <a:solidFill>
                          <a:srgbClr val="E94F35"/>
                        </a:solidFill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solidFill>
                            <a:srgbClr val="E94F35"/>
                          </a:solidFill>
                          <a:latin typeface="Architects Daughter"/>
                          <a:ea typeface="Architects Daughter"/>
                          <a:cs typeface="Architects Daughter"/>
                          <a:sym typeface="Architects Daughter"/>
                        </a:rPr>
                        <a:t>Afternoon</a:t>
                      </a:r>
                      <a:endParaRPr sz="1500">
                        <a:solidFill>
                          <a:srgbClr val="E94F35"/>
                        </a:solidFill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solidFill>
                            <a:srgbClr val="E94F35"/>
                          </a:solidFill>
                          <a:latin typeface="Architects Daughter"/>
                          <a:ea typeface="Architects Daughter"/>
                          <a:cs typeface="Architects Daughter"/>
                          <a:sym typeface="Architects Daughter"/>
                        </a:rPr>
                        <a:t>2 - 5pm</a:t>
                      </a:r>
                      <a:endParaRPr sz="900">
                        <a:solidFill>
                          <a:srgbClr val="E94F35"/>
                        </a:solidFill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solidFill>
                            <a:srgbClr val="E94F35"/>
                          </a:solidFill>
                          <a:latin typeface="Architects Daughter"/>
                          <a:ea typeface="Architects Daughter"/>
                          <a:cs typeface="Architects Daughter"/>
                          <a:sym typeface="Architects Daughter"/>
                        </a:rPr>
                        <a:t>Evening</a:t>
                      </a:r>
                      <a:endParaRPr sz="1500">
                        <a:solidFill>
                          <a:srgbClr val="E94F35"/>
                        </a:solidFill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solidFill>
                            <a:srgbClr val="E94F35"/>
                          </a:solidFill>
                          <a:latin typeface="Architects Daughter"/>
                          <a:ea typeface="Architects Daughter"/>
                          <a:cs typeface="Architects Daughter"/>
                          <a:sym typeface="Architects Daughter"/>
                        </a:rPr>
                        <a:t>7.30 - 9pm</a:t>
                      </a:r>
                      <a:endParaRPr sz="900">
                        <a:solidFill>
                          <a:srgbClr val="E94F35"/>
                        </a:solidFill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637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solidFill>
                            <a:srgbClr val="E94F35"/>
                          </a:solidFill>
                          <a:latin typeface="Architects Daughter"/>
                          <a:ea typeface="Architects Daughter"/>
                          <a:cs typeface="Architects Daughter"/>
                          <a:sym typeface="Architects Daughter"/>
                        </a:rPr>
                        <a:t>Monday</a:t>
                      </a:r>
                      <a:endParaRPr sz="1500">
                        <a:solidFill>
                          <a:srgbClr val="E94F35"/>
                        </a:solidFill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The Journey</a:t>
                      </a:r>
                      <a:endParaRPr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T="121900" marB="121900" marR="91425" marL="91425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Welcome, Bedroom Challenge  &amp; Orientation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7.15pm Fire Drill</a:t>
                      </a:r>
                      <a:endParaRPr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Fizzical Fun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3025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500">
                          <a:solidFill>
                            <a:srgbClr val="E94F35"/>
                          </a:solidFill>
                          <a:latin typeface="Architects Daughter"/>
                          <a:ea typeface="Architects Daughter"/>
                          <a:cs typeface="Architects Daughter"/>
                          <a:sym typeface="Architects Daughter"/>
                        </a:rPr>
                        <a:t>Tuesday</a:t>
                      </a:r>
                      <a:endParaRPr sz="1500">
                        <a:solidFill>
                          <a:srgbClr val="E94F35"/>
                        </a:solidFill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 Split into 2 groups for morning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1) </a:t>
                      </a: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9am- 11am Tree Climbing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/ 11am- 12.30pm Navigation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45720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2) 9.30- 11am Navigation / 11am- 1pm Tree Climbing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3 groups rest of the week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A) Scramble / Archery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B) Archery / Waterskills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C) Waterskills / Scramble Course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Murder Mystery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373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500">
                          <a:solidFill>
                            <a:srgbClr val="E94F35"/>
                          </a:solidFill>
                          <a:latin typeface="Architects Daughter"/>
                          <a:ea typeface="Architects Daughter"/>
                          <a:cs typeface="Architects Daughter"/>
                          <a:sym typeface="Architects Daughter"/>
                        </a:rPr>
                        <a:t>Wednesday</a:t>
                      </a:r>
                      <a:endParaRPr sz="1500">
                        <a:solidFill>
                          <a:srgbClr val="E94F35"/>
                        </a:solidFill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9am collect lunch and depart for Freshwater Bay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A + B) 10-11.30am Coasteering / 11.30-1pm Kayaking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C) 10-11.30am Kayaking/ 11.30am- 1pm Coasteering.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2-2.30pm depart Freshwater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A) </a:t>
                      </a: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3.30-5pm Waterskills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B) 3.30-5pm Scramble Course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C) 3.30-5pm Archery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Reflection Evening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FFF"/>
        </a:solid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1"/>
          <p:cNvSpPr txBox="1"/>
          <p:nvPr/>
        </p:nvSpPr>
        <p:spPr>
          <a:xfrm>
            <a:off x="151600" y="6465600"/>
            <a:ext cx="4646400" cy="32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21"/>
          <p:cNvSpPr/>
          <p:nvPr/>
        </p:nvSpPr>
        <p:spPr>
          <a:xfrm>
            <a:off x="0" y="6491400"/>
            <a:ext cx="9144000" cy="366900"/>
          </a:xfrm>
          <a:prstGeom prst="rect">
            <a:avLst/>
          </a:prstGeom>
          <a:solidFill>
            <a:srgbClr val="17AF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21"/>
          <p:cNvSpPr txBox="1"/>
          <p:nvPr/>
        </p:nvSpPr>
        <p:spPr>
          <a:xfrm>
            <a:off x="73850" y="2792625"/>
            <a:ext cx="2417400" cy="243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Fun &amp; Enjoyment</a:t>
            </a:r>
            <a:endParaRPr sz="11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Teamwork &amp; Personal Challenge</a:t>
            </a:r>
            <a:endParaRPr sz="11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Social &amp; Educational Development</a:t>
            </a:r>
            <a:endParaRPr sz="11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Promote New Activity Skills</a:t>
            </a:r>
            <a:endParaRPr sz="11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Improve Self-Confidence </a:t>
            </a:r>
            <a:endParaRPr sz="11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&amp; Self Esteem</a:t>
            </a:r>
            <a:endParaRPr sz="11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-127000" lvl="0" marL="12700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434343"/>
                </a:solidFill>
                <a:latin typeface="Lato"/>
                <a:ea typeface="Lato"/>
                <a:cs typeface="Lato"/>
                <a:sym typeface="Lato"/>
              </a:rPr>
              <a:t>Develop Coordination &amp; Control</a:t>
            </a:r>
            <a:endParaRPr sz="11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434343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98" name="Google Shape;98;p21"/>
          <p:cNvSpPr txBox="1"/>
          <p:nvPr/>
        </p:nvSpPr>
        <p:spPr>
          <a:xfrm>
            <a:off x="-50" y="6491400"/>
            <a:ext cx="9144000" cy="36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Joseph Allnatt Centres Ltd - Teaching Children Outdoors Since 1924</a:t>
            </a:r>
            <a:endParaRPr sz="1000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99" name="Google Shape;99;p21"/>
          <p:cNvSpPr txBox="1"/>
          <p:nvPr/>
        </p:nvSpPr>
        <p:spPr>
          <a:xfrm>
            <a:off x="123100" y="802575"/>
            <a:ext cx="2274000" cy="13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Lato"/>
                <a:ea typeface="Lato"/>
                <a:cs typeface="Lato"/>
                <a:sym typeface="Lato"/>
              </a:rPr>
              <a:t>Dates:		9th - 13th Sept 19</a:t>
            </a:r>
            <a:endParaRPr sz="10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Lato"/>
                <a:ea typeface="Lato"/>
                <a:cs typeface="Lato"/>
                <a:sym typeface="Lato"/>
              </a:rPr>
              <a:t>Group No:	32 + 5  (3 groups)</a:t>
            </a:r>
            <a:endParaRPr sz="10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Lato"/>
                <a:ea typeface="Lato"/>
                <a:cs typeface="Lato"/>
                <a:sym typeface="Lato"/>
              </a:rPr>
              <a:t>Year group:	6 (10-11yrs)</a:t>
            </a:r>
            <a:endParaRPr sz="10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Lato"/>
                <a:ea typeface="Lato"/>
                <a:cs typeface="Lato"/>
                <a:sym typeface="Lato"/>
              </a:rPr>
              <a:t>Coordinator:	</a:t>
            </a:r>
            <a:endParaRPr sz="10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00" name="Google Shape;100;p21"/>
          <p:cNvSpPr/>
          <p:nvPr/>
        </p:nvSpPr>
        <p:spPr>
          <a:xfrm>
            <a:off x="100" y="157025"/>
            <a:ext cx="8831700" cy="366900"/>
          </a:xfrm>
          <a:prstGeom prst="rect">
            <a:avLst/>
          </a:prstGeom>
          <a:solidFill>
            <a:srgbClr val="17B0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21"/>
          <p:cNvSpPr txBox="1"/>
          <p:nvPr/>
        </p:nvSpPr>
        <p:spPr>
          <a:xfrm>
            <a:off x="1835925" y="155525"/>
            <a:ext cx="2789100" cy="5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BROCKENHURST</a:t>
            </a:r>
            <a:endParaRPr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02" name="Google Shape;102;p21"/>
          <p:cNvSpPr txBox="1"/>
          <p:nvPr/>
        </p:nvSpPr>
        <p:spPr>
          <a:xfrm>
            <a:off x="5567750" y="74500"/>
            <a:ext cx="3457800" cy="52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434343"/>
                </a:solidFill>
                <a:latin typeface="Raleway"/>
                <a:ea typeface="Raleway"/>
                <a:cs typeface="Raleway"/>
                <a:sym typeface="Raleway"/>
              </a:rPr>
              <a:t>Sample</a:t>
            </a:r>
            <a:endParaRPr>
              <a:solidFill>
                <a:srgbClr val="434343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descr="allnatt_outdoors_grey.jpg" id="103" name="Google Shape;10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4900" y="-1350"/>
            <a:ext cx="958245" cy="683375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21"/>
          <p:cNvSpPr/>
          <p:nvPr/>
        </p:nvSpPr>
        <p:spPr>
          <a:xfrm>
            <a:off x="5653672" y="-3925"/>
            <a:ext cx="3413658" cy="683366"/>
          </a:xfrm>
          <a:custGeom>
            <a:rect b="b" l="l" r="r" t="t"/>
            <a:pathLst>
              <a:path extrusionOk="0" h="37079" w="181481">
                <a:moveTo>
                  <a:pt x="6006" y="0"/>
                </a:moveTo>
                <a:lnTo>
                  <a:pt x="0" y="25068"/>
                </a:lnTo>
                <a:lnTo>
                  <a:pt x="180959" y="37079"/>
                </a:lnTo>
                <a:lnTo>
                  <a:pt x="181481" y="1827"/>
                </a:lnTo>
                <a:close/>
              </a:path>
            </a:pathLst>
          </a:custGeom>
          <a:solidFill>
            <a:srgbClr val="292E30"/>
          </a:solidFill>
          <a:ln>
            <a:noFill/>
          </a:ln>
        </p:spPr>
      </p:sp>
      <p:sp>
        <p:nvSpPr>
          <p:cNvPr id="105" name="Google Shape;105;p21"/>
          <p:cNvSpPr/>
          <p:nvPr/>
        </p:nvSpPr>
        <p:spPr>
          <a:xfrm>
            <a:off x="5702783" y="75948"/>
            <a:ext cx="3490912" cy="526513"/>
          </a:xfrm>
          <a:custGeom>
            <a:rect b="b" l="l" r="r" t="t"/>
            <a:pathLst>
              <a:path extrusionOk="0" h="28201" w="186182">
                <a:moveTo>
                  <a:pt x="0" y="0"/>
                </a:moveTo>
                <a:lnTo>
                  <a:pt x="1828" y="28201"/>
                </a:lnTo>
                <a:lnTo>
                  <a:pt x="186182" y="21934"/>
                </a:lnTo>
                <a:lnTo>
                  <a:pt x="185399" y="3394"/>
                </a:lnTo>
                <a:close/>
              </a:path>
            </a:pathLst>
          </a:custGeom>
          <a:solidFill>
            <a:srgbClr val="E94F35"/>
          </a:solidFill>
          <a:ln>
            <a:noFill/>
          </a:ln>
        </p:spPr>
      </p:sp>
      <p:sp>
        <p:nvSpPr>
          <p:cNvPr id="106" name="Google Shape;106;p21"/>
          <p:cNvSpPr txBox="1"/>
          <p:nvPr/>
        </p:nvSpPr>
        <p:spPr>
          <a:xfrm>
            <a:off x="5823778" y="79123"/>
            <a:ext cx="3211500" cy="44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rgbClr val="FFFFFF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Outdoor Adventure Week</a:t>
            </a:r>
            <a:endParaRPr b="1" sz="1600">
              <a:solidFill>
                <a:srgbClr val="FFFFFF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107" name="Google Shape;107;p21"/>
          <p:cNvSpPr/>
          <p:nvPr/>
        </p:nvSpPr>
        <p:spPr>
          <a:xfrm>
            <a:off x="100" y="2269525"/>
            <a:ext cx="2520000" cy="366900"/>
          </a:xfrm>
          <a:prstGeom prst="rect">
            <a:avLst/>
          </a:prstGeom>
          <a:solidFill>
            <a:srgbClr val="17B0D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21"/>
          <p:cNvSpPr txBox="1"/>
          <p:nvPr/>
        </p:nvSpPr>
        <p:spPr>
          <a:xfrm>
            <a:off x="123088" y="2230813"/>
            <a:ext cx="2274000" cy="44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FFFF"/>
                </a:solidFill>
                <a:latin typeface="Architects Daughter"/>
                <a:ea typeface="Architects Daughter"/>
                <a:cs typeface="Architects Daughter"/>
                <a:sym typeface="Architects Daughter"/>
              </a:rPr>
              <a:t>Learning Outcomes</a:t>
            </a:r>
            <a:endParaRPr>
              <a:solidFill>
                <a:srgbClr val="FFFFFF"/>
              </a:solidFill>
              <a:latin typeface="Architects Daughter"/>
              <a:ea typeface="Architects Daughter"/>
              <a:cs typeface="Architects Daughter"/>
              <a:sym typeface="Architects Daughter"/>
            </a:endParaRPr>
          </a:p>
        </p:txBody>
      </p:sp>
      <p:sp>
        <p:nvSpPr>
          <p:cNvPr id="109" name="Google Shape;109;p21"/>
          <p:cNvSpPr txBox="1"/>
          <p:nvPr/>
        </p:nvSpPr>
        <p:spPr>
          <a:xfrm>
            <a:off x="151600" y="6465600"/>
            <a:ext cx="4646400" cy="32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21"/>
          <p:cNvSpPr/>
          <p:nvPr/>
        </p:nvSpPr>
        <p:spPr>
          <a:xfrm>
            <a:off x="0" y="5718700"/>
            <a:ext cx="9144000" cy="778800"/>
          </a:xfrm>
          <a:prstGeom prst="rect">
            <a:avLst/>
          </a:prstGeom>
          <a:solidFill>
            <a:srgbClr val="FFF8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21"/>
          <p:cNvSpPr txBox="1"/>
          <p:nvPr/>
        </p:nvSpPr>
        <p:spPr>
          <a:xfrm>
            <a:off x="6793325" y="5872425"/>
            <a:ext cx="2274000" cy="68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>
                <a:solidFill>
                  <a:srgbClr val="E94F35"/>
                </a:solidFill>
                <a:latin typeface="Lato"/>
                <a:ea typeface="Lato"/>
                <a:cs typeface="Lato"/>
                <a:sym typeface="Lato"/>
              </a:rPr>
              <a:t>“We reserve the right to offer comparable alternatives to published or planned activities if conditions so dictate. Amended activities will uphold the aims of the Programme.”</a:t>
            </a:r>
            <a:endParaRPr sz="800">
              <a:solidFill>
                <a:srgbClr val="E94F35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12" name="Google Shape;112;p21"/>
          <p:cNvSpPr txBox="1"/>
          <p:nvPr/>
        </p:nvSpPr>
        <p:spPr>
          <a:xfrm>
            <a:off x="123100" y="5875575"/>
            <a:ext cx="6505200" cy="68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rgbClr val="666666"/>
                </a:solidFill>
                <a:latin typeface="Raleway"/>
                <a:ea typeface="Raleway"/>
                <a:cs typeface="Raleway"/>
                <a:sym typeface="Raleway"/>
              </a:rPr>
              <a:t>“A Group consists of 15 participants plus one visiting group leader and one Allnatt Tutor. The group follows its own schedule across the week. All groups cover the same topics, with a little extra time to explore individual areas of interest.”</a:t>
            </a:r>
            <a:endParaRPr sz="1100">
              <a:solidFill>
                <a:srgbClr val="666666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graphicFrame>
        <p:nvGraphicFramePr>
          <p:cNvPr id="113" name="Google Shape;113;p21"/>
          <p:cNvGraphicFramePr/>
          <p:nvPr/>
        </p:nvGraphicFramePr>
        <p:xfrm>
          <a:off x="2520088" y="67944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{7CFC1A4C-4FB1-4355-B552-72A1DC1A4BC9}</a:tableStyleId>
              </a:tblPr>
              <a:tblGrid>
                <a:gridCol w="1165225"/>
                <a:gridCol w="2007750"/>
                <a:gridCol w="2211250"/>
                <a:gridCol w="1121000"/>
              </a:tblGrid>
              <a:tr h="6004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</a:txBody>
                  <a:tcPr marT="121900" marB="121900" marR="91425" marL="91425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solidFill>
                            <a:srgbClr val="E94F35"/>
                          </a:solidFill>
                          <a:latin typeface="Architects Daughter"/>
                          <a:ea typeface="Architects Daughter"/>
                          <a:cs typeface="Architects Daughter"/>
                          <a:sym typeface="Architects Daughter"/>
                        </a:rPr>
                        <a:t>Morning</a:t>
                      </a:r>
                      <a:endParaRPr sz="1500">
                        <a:solidFill>
                          <a:srgbClr val="E94F35"/>
                        </a:solidFill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solidFill>
                            <a:srgbClr val="E94F35"/>
                          </a:solidFill>
                          <a:latin typeface="Architects Daughter"/>
                          <a:ea typeface="Architects Daughter"/>
                          <a:cs typeface="Architects Daughter"/>
                          <a:sym typeface="Architects Daughter"/>
                        </a:rPr>
                        <a:t>9.30am - 12.30pm</a:t>
                      </a:r>
                      <a:endParaRPr sz="900">
                        <a:solidFill>
                          <a:srgbClr val="E94F35"/>
                        </a:solidFill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solidFill>
                            <a:srgbClr val="E94F35"/>
                          </a:solidFill>
                          <a:latin typeface="Architects Daughter"/>
                          <a:ea typeface="Architects Daughter"/>
                          <a:cs typeface="Architects Daughter"/>
                          <a:sym typeface="Architects Daughter"/>
                        </a:rPr>
                        <a:t>Afternoon</a:t>
                      </a:r>
                      <a:endParaRPr sz="1500">
                        <a:solidFill>
                          <a:srgbClr val="E94F35"/>
                        </a:solidFill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solidFill>
                            <a:srgbClr val="E94F35"/>
                          </a:solidFill>
                          <a:latin typeface="Architects Daughter"/>
                          <a:ea typeface="Architects Daughter"/>
                          <a:cs typeface="Architects Daughter"/>
                          <a:sym typeface="Architects Daughter"/>
                        </a:rPr>
                        <a:t>2 - 5pm</a:t>
                      </a:r>
                      <a:endParaRPr sz="900">
                        <a:solidFill>
                          <a:srgbClr val="E94F35"/>
                        </a:solidFill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solidFill>
                            <a:srgbClr val="E94F35"/>
                          </a:solidFill>
                          <a:latin typeface="Architects Daughter"/>
                          <a:ea typeface="Architects Daughter"/>
                          <a:cs typeface="Architects Daughter"/>
                          <a:sym typeface="Architects Daughter"/>
                        </a:rPr>
                        <a:t>Evening</a:t>
                      </a:r>
                      <a:endParaRPr sz="1500">
                        <a:solidFill>
                          <a:srgbClr val="E94F35"/>
                        </a:solidFill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solidFill>
                            <a:srgbClr val="E94F35"/>
                          </a:solidFill>
                          <a:latin typeface="Architects Daughter"/>
                          <a:ea typeface="Architects Daughter"/>
                          <a:cs typeface="Architects Daughter"/>
                          <a:sym typeface="Architects Daughter"/>
                        </a:rPr>
                        <a:t>7.30 - 9pm</a:t>
                      </a:r>
                      <a:endParaRPr sz="900">
                        <a:solidFill>
                          <a:srgbClr val="E94F35"/>
                        </a:solidFill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613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solidFill>
                            <a:srgbClr val="E94F35"/>
                          </a:solidFill>
                          <a:latin typeface="Architects Daughter"/>
                          <a:ea typeface="Architects Daughter"/>
                          <a:cs typeface="Architects Daughter"/>
                          <a:sym typeface="Architects Daughter"/>
                        </a:rPr>
                        <a:t>Thursday</a:t>
                      </a:r>
                      <a:endParaRPr sz="1500">
                        <a:solidFill>
                          <a:srgbClr val="E94F35"/>
                        </a:solidFill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Trailblazer: Expedition</a:t>
                      </a:r>
                      <a:endParaRPr b="1" sz="1100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 map work focused expedition to Shanklin via Nansen Hill returning via Queen Victoria’s Wishing Seat.</a:t>
                      </a:r>
                      <a:endParaRPr b="1" sz="1100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Campfire Celebration</a:t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970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solidFill>
                            <a:srgbClr val="E94F35"/>
                          </a:solidFill>
                          <a:latin typeface="Architects Daughter"/>
                          <a:ea typeface="Architects Daughter"/>
                          <a:cs typeface="Architects Daughter"/>
                          <a:sym typeface="Architects Daughter"/>
                        </a:rPr>
                        <a:t>Friday</a:t>
                      </a:r>
                      <a:endParaRPr sz="1500">
                        <a:solidFill>
                          <a:srgbClr val="E94F35"/>
                        </a:solidFill>
                        <a:latin typeface="Architects Daughter"/>
                        <a:ea typeface="Architects Daughter"/>
                        <a:cs typeface="Architects Daughter"/>
                        <a:sym typeface="Architects Daughter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>
                          <a:latin typeface="Lato"/>
                          <a:ea typeface="Lato"/>
                          <a:cs typeface="Lato"/>
                          <a:sym typeface="Lato"/>
                        </a:rPr>
                        <a:t>Farewells and Depart</a:t>
                      </a:r>
                      <a:endParaRPr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T="121900" marB="121900" marR="91425" marL="91425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1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T="121900" marB="121900" marR="91425" marL="91425" anchor="ctr">
                    <a:lnL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B7B7B7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