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0"/>
  </p:notesMasterIdLst>
  <p:sldIdLst>
    <p:sldId id="271" r:id="rId6"/>
    <p:sldId id="410" r:id="rId7"/>
    <p:sldId id="411" r:id="rId8"/>
    <p:sldId id="412" r:id="rId9"/>
    <p:sldId id="413" r:id="rId10"/>
    <p:sldId id="414" r:id="rId11"/>
    <p:sldId id="425" r:id="rId12"/>
    <p:sldId id="415" r:id="rId13"/>
    <p:sldId id="416" r:id="rId14"/>
    <p:sldId id="417" r:id="rId15"/>
    <p:sldId id="418" r:id="rId16"/>
    <p:sldId id="419" r:id="rId17"/>
    <p:sldId id="421" r:id="rId18"/>
    <p:sldId id="422" r:id="rId19"/>
    <p:sldId id="423" r:id="rId20"/>
    <p:sldId id="424" r:id="rId21"/>
    <p:sldId id="426" r:id="rId22"/>
    <p:sldId id="427" r:id="rId23"/>
    <p:sldId id="428" r:id="rId24"/>
    <p:sldId id="429" r:id="rId25"/>
    <p:sldId id="430" r:id="rId26"/>
    <p:sldId id="431" r:id="rId27"/>
    <p:sldId id="432" r:id="rId28"/>
    <p:sldId id="433" r:id="rId2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68" d="100"/>
          <a:sy n="68" d="100"/>
        </p:scale>
        <p:origin x="498" y="10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02/10/2019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687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008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178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9729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791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5954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1449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73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09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935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3385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992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928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2705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4029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3940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0912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3682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8023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6321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4669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223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24.png"/><Relationship Id="rId12" Type="http://schemas.openxmlformats.org/officeDocument/2006/relationships/image" Target="../media/image4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11" Type="http://schemas.openxmlformats.org/officeDocument/2006/relationships/image" Target="../media/image28.png"/><Relationship Id="rId5" Type="http://schemas.openxmlformats.org/officeDocument/2006/relationships/image" Target="../media/image45.png"/><Relationship Id="rId10" Type="http://schemas.openxmlformats.org/officeDocument/2006/relationships/image" Target="../media/image27.png"/><Relationship Id="rId4" Type="http://schemas.openxmlformats.org/officeDocument/2006/relationships/image" Target="../media/image44.png"/><Relationship Id="rId9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Spring - Block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Algebra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Eva has a one-step function machine.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She puts in the number 6 and the number 18 comes out.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What could the function be?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How many different answers can you find?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47666" y="2688609"/>
            <a:ext cx="6414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6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30621" y="2688609"/>
            <a:ext cx="6414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6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93607" y="2456597"/>
            <a:ext cx="865496" cy="1228298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>
            <a:noAutofit/>
          </a:bodyPr>
          <a:lstStyle/>
          <a:p>
            <a:pPr algn="ctr"/>
            <a:endParaRPr lang="en-GB" sz="3600" dirty="0">
              <a:latin typeface="Gill Sans MT" panose="020B0502020104020203" pitchFamily="34" charset="0"/>
            </a:endParaRPr>
          </a:p>
        </p:txBody>
      </p:sp>
      <p:cxnSp>
        <p:nvCxnSpPr>
          <p:cNvPr id="8" name="Straight Arrow Connector 7"/>
          <p:cNvCxnSpPr>
            <a:stCxn id="3" idx="3"/>
            <a:endCxn id="7" idx="1"/>
          </p:cNvCxnSpPr>
          <p:nvPr/>
        </p:nvCxnSpPr>
        <p:spPr>
          <a:xfrm flipV="1">
            <a:off x="3289110" y="3070746"/>
            <a:ext cx="1304497" cy="25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5459103" y="3070746"/>
            <a:ext cx="1304497" cy="25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9973317"/>
              </p:ext>
            </p:extLst>
          </p:nvPr>
        </p:nvGraphicFramePr>
        <p:xfrm>
          <a:off x="10091615" y="425807"/>
          <a:ext cx="6920574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0000">
                  <a:extLst>
                    <a:ext uri="{9D8B030D-6E8A-4147-A177-3AD203B41FA5}">
                      <a16:colId xmlns:a16="http://schemas.microsoft.com/office/drawing/2014/main" val="3805533109"/>
                    </a:ext>
                  </a:extLst>
                </a:gridCol>
                <a:gridCol w="943429">
                  <a:extLst>
                    <a:ext uri="{9D8B030D-6E8A-4147-A177-3AD203B41FA5}">
                      <a16:colId xmlns:a16="http://schemas.microsoft.com/office/drawing/2014/main" val="5753636"/>
                    </a:ext>
                  </a:extLst>
                </a:gridCol>
                <a:gridCol w="943429">
                  <a:extLst>
                    <a:ext uri="{9D8B030D-6E8A-4147-A177-3AD203B41FA5}">
                      <a16:colId xmlns:a16="http://schemas.microsoft.com/office/drawing/2014/main" val="1408793241"/>
                    </a:ext>
                  </a:extLst>
                </a:gridCol>
                <a:gridCol w="943429">
                  <a:extLst>
                    <a:ext uri="{9D8B030D-6E8A-4147-A177-3AD203B41FA5}">
                      <a16:colId xmlns:a16="http://schemas.microsoft.com/office/drawing/2014/main" val="3344648104"/>
                    </a:ext>
                  </a:extLst>
                </a:gridCol>
                <a:gridCol w="943429">
                  <a:extLst>
                    <a:ext uri="{9D8B030D-6E8A-4147-A177-3AD203B41FA5}">
                      <a16:colId xmlns:a16="http://schemas.microsoft.com/office/drawing/2014/main" val="4207341379"/>
                    </a:ext>
                  </a:extLst>
                </a:gridCol>
                <a:gridCol w="943429">
                  <a:extLst>
                    <a:ext uri="{9D8B030D-6E8A-4147-A177-3AD203B41FA5}">
                      <a16:colId xmlns:a16="http://schemas.microsoft.com/office/drawing/2014/main" val="160858497"/>
                    </a:ext>
                  </a:extLst>
                </a:gridCol>
                <a:gridCol w="943429">
                  <a:extLst>
                    <a:ext uri="{9D8B030D-6E8A-4147-A177-3AD203B41FA5}">
                      <a16:colId xmlns:a16="http://schemas.microsoft.com/office/drawing/2014/main" val="38258096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Input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233589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Output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326032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Amir puts some numbers into a function machine.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What is the output from the function when the input is 16?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45749" y="2006220"/>
            <a:ext cx="6414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Gill Sans MT" panose="020B0502020104020203" pitchFamily="34" charset="0"/>
              </a:rPr>
              <a:t>2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28704" y="2006220"/>
            <a:ext cx="6414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Gill Sans MT" panose="020B0502020104020203" pitchFamily="34" charset="0"/>
              </a:rPr>
              <a:t>8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91690" y="1774207"/>
            <a:ext cx="865496" cy="2946073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>
            <a:noAutofit/>
          </a:bodyPr>
          <a:lstStyle/>
          <a:p>
            <a:pPr algn="ctr"/>
            <a:endParaRPr lang="en-GB" sz="3600" dirty="0">
              <a:latin typeface="Gill Sans MT" panose="020B0502020104020203" pitchFamily="34" charset="0"/>
            </a:endParaRPr>
          </a:p>
        </p:txBody>
      </p:sp>
      <p:cxnSp>
        <p:nvCxnSpPr>
          <p:cNvPr id="9" name="Straight Arrow Connector 8"/>
          <p:cNvCxnSpPr>
            <a:stCxn id="6" idx="3"/>
          </p:cNvCxnSpPr>
          <p:nvPr/>
        </p:nvCxnSpPr>
        <p:spPr>
          <a:xfrm>
            <a:off x="3287193" y="2390941"/>
            <a:ext cx="1304497" cy="1357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5457186" y="2388357"/>
            <a:ext cx="1304497" cy="25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645749" y="2912495"/>
            <a:ext cx="6414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3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28704" y="2900536"/>
            <a:ext cx="6414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7</a:t>
            </a:r>
            <a:endParaRPr lang="en-GB" dirty="0">
              <a:latin typeface="Gill Sans MT" panose="020B0502020104020203" pitchFamily="34" charset="0"/>
            </a:endParaRPr>
          </a:p>
        </p:txBody>
      </p:sp>
      <p:cxnSp>
        <p:nvCxnSpPr>
          <p:cNvPr id="14" name="Straight Arrow Connector 13"/>
          <p:cNvCxnSpPr>
            <a:stCxn id="12" idx="3"/>
          </p:cNvCxnSpPr>
          <p:nvPr/>
        </p:nvCxnSpPr>
        <p:spPr>
          <a:xfrm flipV="1">
            <a:off x="3287193" y="3294632"/>
            <a:ext cx="1304497" cy="25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5457186" y="3285257"/>
            <a:ext cx="1304497" cy="25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645749" y="3824288"/>
            <a:ext cx="6414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6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728704" y="3818769"/>
            <a:ext cx="6414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4</a:t>
            </a:r>
            <a:endParaRPr lang="en-GB" dirty="0">
              <a:latin typeface="Gill Sans MT" panose="020B0502020104020203" pitchFamily="34" charset="0"/>
            </a:endParaRPr>
          </a:p>
        </p:txBody>
      </p:sp>
      <p:cxnSp>
        <p:nvCxnSpPr>
          <p:cNvPr id="18" name="Straight Arrow Connector 17"/>
          <p:cNvCxnSpPr>
            <a:stCxn id="16" idx="3"/>
          </p:cNvCxnSpPr>
          <p:nvPr/>
        </p:nvCxnSpPr>
        <p:spPr>
          <a:xfrm flipV="1">
            <a:off x="3287193" y="4206425"/>
            <a:ext cx="1304497" cy="25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5457186" y="4200906"/>
            <a:ext cx="1304497" cy="25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557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Dora puts a number into the function machine.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Dora’s number is: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Gill Sans MT" panose="020B0502020104020203" pitchFamily="34" charset="0"/>
              </a:rPr>
              <a:t>A factor of 32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Gill Sans MT" panose="020B0502020104020203" pitchFamily="34" charset="0"/>
              </a:rPr>
              <a:t>A multiple of 8</a:t>
            </a:r>
          </a:p>
          <a:p>
            <a:pPr marL="285750" indent="-285750">
              <a:buFontTx/>
              <a:buChar char="-"/>
            </a:pPr>
            <a:r>
              <a:rPr lang="en-GB" sz="2800" dirty="0">
                <a:latin typeface="Gill Sans MT" panose="020B0502020104020203" pitchFamily="34" charset="0"/>
              </a:rPr>
              <a:t>A square number</a:t>
            </a:r>
          </a:p>
          <a:p>
            <a:endParaRPr lang="en-GB" sz="10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What is Dora’s input?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What is her output?</a:t>
            </a:r>
          </a:p>
          <a:p>
            <a:endParaRPr lang="en-GB" sz="10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Can you create your own clues for the numbers you put into a function machine for a partner to solve?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16443" y="1687711"/>
            <a:ext cx="1470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Input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28703" y="1687711"/>
            <a:ext cx="22171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Output</a:t>
            </a:r>
            <a:endParaRPr lang="en-GB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4591690" y="1455699"/>
                <a:ext cx="865496" cy="1228298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>
                    <a:latin typeface="Gill Sans MT" panose="020B0502020104020203" pitchFamily="34" charset="0"/>
                  </a:rPr>
                  <a:t>2</a:t>
                </a:r>
                <a:endParaRPr lang="en-GB" sz="36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1690" y="1455699"/>
                <a:ext cx="865496" cy="1228298"/>
              </a:xfrm>
              <a:prstGeom prst="roundRect">
                <a:avLst/>
              </a:prstGeom>
              <a:blipFill>
                <a:blip r:embed="rId3"/>
                <a:stretch>
                  <a:fillRect r="-11565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/>
          <p:cNvCxnSpPr>
            <a:stCxn id="4" idx="3"/>
            <a:endCxn id="7" idx="1"/>
          </p:cNvCxnSpPr>
          <p:nvPr/>
        </p:nvCxnSpPr>
        <p:spPr>
          <a:xfrm flipV="1">
            <a:off x="3287193" y="2069848"/>
            <a:ext cx="1304497" cy="25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5457186" y="2069848"/>
            <a:ext cx="1304497" cy="25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574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Teddy has two function machines.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He says,</a:t>
            </a: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Is </a:t>
            </a:r>
            <a:r>
              <a:rPr lang="en-GB" sz="2800" dirty="0">
                <a:latin typeface="Gill Sans MT" panose="020B0502020104020203" pitchFamily="34" charset="0"/>
              </a:rPr>
              <a:t>Teddy correct?</a:t>
            </a:r>
          </a:p>
          <a:p>
            <a:endParaRPr lang="en-GB" sz="11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Is there an input that will give the same output for both machines?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974" y="4291229"/>
            <a:ext cx="1056452" cy="764042"/>
          </a:xfrm>
          <a:prstGeom prst="rect">
            <a:avLst/>
          </a:prstGeom>
        </p:spPr>
      </p:pic>
      <p:sp>
        <p:nvSpPr>
          <p:cNvPr id="31" name="Rounded Rectangular Callout 30"/>
          <p:cNvSpPr/>
          <p:nvPr/>
        </p:nvSpPr>
        <p:spPr>
          <a:xfrm>
            <a:off x="3639649" y="3926482"/>
            <a:ext cx="4898870" cy="1201732"/>
          </a:xfrm>
          <a:prstGeom prst="wedgeRoundRectCallout">
            <a:avLst>
              <a:gd name="adj1" fmla="val -68668"/>
              <a:gd name="adj2" fmla="val 25125"/>
              <a:gd name="adj3" fmla="val 16667"/>
            </a:avLst>
          </a:prstGeom>
          <a:solidFill>
            <a:srgbClr val="0070C0">
              <a:alpha val="20000"/>
            </a:srgbClr>
          </a:solidFill>
          <a:ln w="25400">
            <a:solidFill>
              <a:srgbClr val="0070C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The function machines will give the same answer.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02038" y="1517779"/>
            <a:ext cx="1470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Input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037623" y="1517779"/>
            <a:ext cx="22171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Output</a:t>
            </a:r>
            <a:endParaRPr lang="en-GB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Box 33"/>
              <p:cNvSpPr txBox="1"/>
              <p:nvPr/>
            </p:nvSpPr>
            <p:spPr>
              <a:xfrm>
                <a:off x="3368360" y="1285767"/>
                <a:ext cx="865496" cy="1228298"/>
              </a:xfrm>
              <a:prstGeom prst="roundRect">
                <a:avLst/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chemeClr val="accent6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 smtClean="0">
                    <a:latin typeface="Gill Sans MT" panose="020B0502020104020203" pitchFamily="34" charset="0"/>
                  </a:rPr>
                  <a:t>5</a:t>
                </a:r>
                <a:endParaRPr lang="en-GB" sz="36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8360" y="1285767"/>
                <a:ext cx="865496" cy="1228298"/>
              </a:xfrm>
              <a:prstGeom prst="roundRect">
                <a:avLst/>
              </a:prstGeom>
              <a:blipFill>
                <a:blip r:embed="rId4"/>
                <a:stretch>
                  <a:fillRect r="-10884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Straight Arrow Connector 34"/>
          <p:cNvCxnSpPr>
            <a:stCxn id="32" idx="3"/>
          </p:cNvCxnSpPr>
          <p:nvPr/>
        </p:nvCxnSpPr>
        <p:spPr>
          <a:xfrm>
            <a:off x="2372788" y="1902500"/>
            <a:ext cx="100060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902038" y="2809305"/>
            <a:ext cx="1470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Input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037623" y="2809305"/>
            <a:ext cx="22171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Output</a:t>
            </a:r>
            <a:endParaRPr lang="en-GB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9" name="TextBox 38"/>
              <p:cNvSpPr txBox="1"/>
              <p:nvPr/>
            </p:nvSpPr>
            <p:spPr>
              <a:xfrm>
                <a:off x="3368360" y="2577293"/>
                <a:ext cx="865496" cy="1228298"/>
              </a:xfrm>
              <a:prstGeom prst="roundRect">
                <a:avLst/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chemeClr val="accent6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 smtClean="0">
                    <a:latin typeface="Gill Sans MT" panose="020B0502020104020203" pitchFamily="34" charset="0"/>
                  </a:rPr>
                  <a:t>2</a:t>
                </a:r>
                <a:endParaRPr lang="en-GB" sz="36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8360" y="2577293"/>
                <a:ext cx="865496" cy="1228298"/>
              </a:xfrm>
              <a:prstGeom prst="roundRect">
                <a:avLst/>
              </a:prstGeom>
              <a:blipFill>
                <a:blip r:embed="rId5"/>
                <a:stretch>
                  <a:fillRect r="-9524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0" name="Straight Arrow Connector 39"/>
          <p:cNvCxnSpPr>
            <a:stCxn id="37" idx="3"/>
          </p:cNvCxnSpPr>
          <p:nvPr/>
        </p:nvCxnSpPr>
        <p:spPr>
          <a:xfrm>
            <a:off x="2372788" y="3194026"/>
            <a:ext cx="988251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42" name="TextBox 41"/>
              <p:cNvSpPr txBox="1"/>
              <p:nvPr/>
            </p:nvSpPr>
            <p:spPr>
              <a:xfrm>
                <a:off x="5250441" y="1285767"/>
                <a:ext cx="865496" cy="1228298"/>
              </a:xfrm>
              <a:prstGeom prst="roundRect">
                <a:avLst/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chemeClr val="accent6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 smtClean="0">
                    <a:latin typeface="Gill Sans MT" panose="020B0502020104020203" pitchFamily="34" charset="0"/>
                  </a:rPr>
                  <a:t>2</a:t>
                </a:r>
                <a:endParaRPr lang="en-GB" sz="36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0441" y="1285767"/>
                <a:ext cx="865496" cy="1228298"/>
              </a:xfrm>
              <a:prstGeom prst="roundRect">
                <a:avLst/>
              </a:prstGeom>
              <a:blipFill>
                <a:blip r:embed="rId6"/>
                <a:stretch>
                  <a:fillRect r="-10204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3" name="Straight Arrow Connector 42"/>
          <p:cNvCxnSpPr/>
          <p:nvPr/>
        </p:nvCxnSpPr>
        <p:spPr>
          <a:xfrm>
            <a:off x="4254869" y="1902500"/>
            <a:ext cx="100060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44" name="TextBox 43"/>
              <p:cNvSpPr txBox="1"/>
              <p:nvPr/>
            </p:nvSpPr>
            <p:spPr>
              <a:xfrm>
                <a:off x="5250441" y="2577293"/>
                <a:ext cx="865496" cy="1228298"/>
              </a:xfrm>
              <a:prstGeom prst="roundRect">
                <a:avLst/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chemeClr val="accent6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 smtClean="0">
                    <a:latin typeface="Gill Sans MT" panose="020B0502020104020203" pitchFamily="34" charset="0"/>
                  </a:rPr>
                  <a:t>5</a:t>
                </a:r>
                <a:endParaRPr lang="en-GB" sz="36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0441" y="2577293"/>
                <a:ext cx="865496" cy="1228298"/>
              </a:xfrm>
              <a:prstGeom prst="roundRect">
                <a:avLst/>
              </a:prstGeom>
              <a:blipFill>
                <a:blip r:embed="rId7"/>
                <a:stretch>
                  <a:fillRect r="-11565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5" name="Straight Arrow Connector 44"/>
          <p:cNvCxnSpPr/>
          <p:nvPr/>
        </p:nvCxnSpPr>
        <p:spPr>
          <a:xfrm>
            <a:off x="4254869" y="3194026"/>
            <a:ext cx="988251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6128294" y="1902500"/>
            <a:ext cx="100060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6128294" y="3194026"/>
            <a:ext cx="988251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350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Mo has the following function machines. 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Explain which of these can be written as </a:t>
            </a:r>
            <a:r>
              <a:rPr lang="en-GB" sz="2800" dirty="0" smtClean="0">
                <a:latin typeface="Gill Sans MT" panose="020B0502020104020203" pitchFamily="34" charset="0"/>
              </a:rPr>
              <a:t>single </a:t>
            </a:r>
            <a:r>
              <a:rPr lang="en-GB" sz="2800" dirty="0">
                <a:latin typeface="Gill Sans MT" panose="020B0502020104020203" pitchFamily="34" charset="0"/>
              </a:rPr>
              <a:t>function machines.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779" y="881132"/>
            <a:ext cx="1412061" cy="102984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89551" y="1910981"/>
            <a:ext cx="1470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Input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25136" y="1910981"/>
            <a:ext cx="22171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Output</a:t>
            </a:r>
            <a:endParaRPr lang="en-GB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/>
              <p:cNvSpPr txBox="1"/>
              <p:nvPr/>
            </p:nvSpPr>
            <p:spPr>
              <a:xfrm>
                <a:off x="3355873" y="1678969"/>
                <a:ext cx="865496" cy="1228298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 smtClean="0">
                    <a:latin typeface="Gill Sans MT" panose="020B0502020104020203" pitchFamily="34" charset="0"/>
                  </a:rPr>
                  <a:t>2</a:t>
                </a:r>
                <a:endParaRPr lang="en-GB" sz="36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5873" y="1678969"/>
                <a:ext cx="865496" cy="1228298"/>
              </a:xfrm>
              <a:prstGeom prst="roundRect">
                <a:avLst/>
              </a:prstGeom>
              <a:blipFill>
                <a:blip r:embed="rId4"/>
                <a:stretch>
                  <a:fillRect r="-11644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Straight Arrow Connector 20"/>
          <p:cNvCxnSpPr>
            <a:stCxn id="12" idx="3"/>
          </p:cNvCxnSpPr>
          <p:nvPr/>
        </p:nvCxnSpPr>
        <p:spPr>
          <a:xfrm>
            <a:off x="2360301" y="2295702"/>
            <a:ext cx="100060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889551" y="3202507"/>
            <a:ext cx="1470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Input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025136" y="3202507"/>
            <a:ext cx="22171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Output</a:t>
            </a:r>
            <a:endParaRPr lang="en-GB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Box 23"/>
              <p:cNvSpPr txBox="1"/>
              <p:nvPr/>
            </p:nvSpPr>
            <p:spPr>
              <a:xfrm>
                <a:off x="3355873" y="2970495"/>
                <a:ext cx="865496" cy="1228298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 smtClean="0">
                    <a:latin typeface="Gill Sans MT" panose="020B0502020104020203" pitchFamily="34" charset="0"/>
                  </a:rPr>
                  <a:t>8</a:t>
                </a:r>
                <a:endParaRPr lang="en-GB" sz="36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5873" y="2970495"/>
                <a:ext cx="865496" cy="1228298"/>
              </a:xfrm>
              <a:prstGeom prst="roundRect">
                <a:avLst/>
              </a:prstGeom>
              <a:blipFill>
                <a:blip r:embed="rId5"/>
                <a:stretch>
                  <a:fillRect r="-10274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Straight Arrow Connector 24"/>
          <p:cNvCxnSpPr>
            <a:stCxn id="22" idx="3"/>
          </p:cNvCxnSpPr>
          <p:nvPr/>
        </p:nvCxnSpPr>
        <p:spPr>
          <a:xfrm>
            <a:off x="2360301" y="3587228"/>
            <a:ext cx="988251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/>
              <p:cNvSpPr txBox="1"/>
              <p:nvPr/>
            </p:nvSpPr>
            <p:spPr>
              <a:xfrm>
                <a:off x="5237954" y="1678969"/>
                <a:ext cx="865496" cy="1228298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 smtClean="0">
                    <a:latin typeface="Gill Sans MT" panose="020B0502020104020203" pitchFamily="34" charset="0"/>
                  </a:rPr>
                  <a:t>8</a:t>
                </a:r>
                <a:endParaRPr lang="en-GB" sz="36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7954" y="1678969"/>
                <a:ext cx="865496" cy="1228298"/>
              </a:xfrm>
              <a:prstGeom prst="roundRect">
                <a:avLst/>
              </a:prstGeom>
              <a:blipFill>
                <a:blip r:embed="rId6"/>
                <a:stretch>
                  <a:fillRect r="-11565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Straight Arrow Connector 26"/>
          <p:cNvCxnSpPr/>
          <p:nvPr/>
        </p:nvCxnSpPr>
        <p:spPr>
          <a:xfrm>
            <a:off x="4242382" y="2295702"/>
            <a:ext cx="100060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8" name="TextBox 27"/>
              <p:cNvSpPr txBox="1"/>
              <p:nvPr/>
            </p:nvSpPr>
            <p:spPr>
              <a:xfrm>
                <a:off x="5237954" y="2970495"/>
                <a:ext cx="865496" cy="1228298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>
                    <a:latin typeface="Gill Sans MT" panose="020B0502020104020203" pitchFamily="34" charset="0"/>
                  </a:rPr>
                  <a:t>2</a:t>
                </a:r>
                <a:endParaRPr lang="en-GB" sz="36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7954" y="2970495"/>
                <a:ext cx="865496" cy="1228298"/>
              </a:xfrm>
              <a:prstGeom prst="roundRect">
                <a:avLst/>
              </a:prstGeom>
              <a:blipFill>
                <a:blip r:embed="rId7"/>
                <a:stretch>
                  <a:fillRect r="-11565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Straight Arrow Connector 28"/>
          <p:cNvCxnSpPr/>
          <p:nvPr/>
        </p:nvCxnSpPr>
        <p:spPr>
          <a:xfrm>
            <a:off x="4242382" y="3587228"/>
            <a:ext cx="988251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6115807" y="2295702"/>
            <a:ext cx="100060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6115807" y="3587228"/>
            <a:ext cx="988251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889551" y="4494033"/>
            <a:ext cx="1470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Input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025136" y="4494033"/>
            <a:ext cx="22171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Output</a:t>
            </a:r>
            <a:endParaRPr lang="en-GB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Box 33"/>
              <p:cNvSpPr txBox="1"/>
              <p:nvPr/>
            </p:nvSpPr>
            <p:spPr>
              <a:xfrm>
                <a:off x="3355873" y="4262021"/>
                <a:ext cx="865496" cy="1228298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 smtClean="0">
                    <a:latin typeface="Gill Sans MT" panose="020B0502020104020203" pitchFamily="34" charset="0"/>
                  </a:rPr>
                  <a:t>2</a:t>
                </a:r>
                <a:endParaRPr lang="en-GB" sz="36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5873" y="4262021"/>
                <a:ext cx="865496" cy="1228298"/>
              </a:xfrm>
              <a:prstGeom prst="roundRect">
                <a:avLst/>
              </a:prstGeom>
              <a:blipFill>
                <a:blip r:embed="rId8"/>
                <a:stretch>
                  <a:fillRect r="-10274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Straight Arrow Connector 34"/>
          <p:cNvCxnSpPr>
            <a:stCxn id="32" idx="3"/>
          </p:cNvCxnSpPr>
          <p:nvPr/>
        </p:nvCxnSpPr>
        <p:spPr>
          <a:xfrm>
            <a:off x="2360301" y="4878754"/>
            <a:ext cx="988251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6" name="TextBox 35"/>
              <p:cNvSpPr txBox="1"/>
              <p:nvPr/>
            </p:nvSpPr>
            <p:spPr>
              <a:xfrm>
                <a:off x="5237954" y="4262021"/>
                <a:ext cx="865496" cy="1228298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sz="3600" b="0" i="0" smtClean="0">
                          <a:latin typeface="Cambria Math" panose="02040503050406030204" pitchFamily="18" charset="0"/>
                        </a:rPr>
                        <m:t>8</m:t>
                      </m:r>
                    </m:oMath>
                  </m:oMathPara>
                </a14:m>
                <a:endParaRPr lang="en-GB" sz="36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7954" y="4262021"/>
                <a:ext cx="865496" cy="1228298"/>
              </a:xfrm>
              <a:prstGeom prst="roundRect">
                <a:avLst/>
              </a:prstGeom>
              <a:blipFill>
                <a:blip r:embed="rId9"/>
                <a:stretch>
                  <a:fillRect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Straight Arrow Connector 36"/>
          <p:cNvCxnSpPr/>
          <p:nvPr/>
        </p:nvCxnSpPr>
        <p:spPr>
          <a:xfrm>
            <a:off x="4242382" y="4878754"/>
            <a:ext cx="988251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6115807" y="4878754"/>
            <a:ext cx="988251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330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2478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Amir inputs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into these </a:t>
                </a:r>
                <a:r>
                  <a:rPr lang="en-GB" sz="2800" dirty="0" smtClean="0">
                    <a:latin typeface="Gill Sans MT" panose="020B0502020104020203" pitchFamily="34" charset="0"/>
                  </a:rPr>
                  <a:t>function machines.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He says the outputs of the machines will be the same.  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Do you agree?  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Explain your answer.</a:t>
                </a:r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247864"/>
              </a:xfrm>
              <a:prstGeom prst="rect">
                <a:avLst/>
              </a:prstGeom>
              <a:blipFill>
                <a:blip r:embed="rId3"/>
                <a:stretch>
                  <a:fillRect l="-1590" t="-1073" r="-19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889551" y="1763077"/>
            <a:ext cx="1470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Input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25136" y="1763077"/>
            <a:ext cx="22171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Output</a:t>
            </a:r>
            <a:endParaRPr lang="en-GB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3355873" y="1531065"/>
                <a:ext cx="865496" cy="1228298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 smtClean="0">
                    <a:latin typeface="Gill Sans MT" panose="020B0502020104020203" pitchFamily="34" charset="0"/>
                  </a:rPr>
                  <a:t>2</a:t>
                </a:r>
                <a:endParaRPr lang="en-GB" sz="36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5873" y="1531065"/>
                <a:ext cx="865496" cy="1228298"/>
              </a:xfrm>
              <a:prstGeom prst="roundRect">
                <a:avLst/>
              </a:prstGeom>
              <a:blipFill>
                <a:blip r:embed="rId4"/>
                <a:stretch>
                  <a:fillRect r="-10274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>
            <a:stCxn id="6" idx="3"/>
          </p:cNvCxnSpPr>
          <p:nvPr/>
        </p:nvCxnSpPr>
        <p:spPr>
          <a:xfrm>
            <a:off x="2360301" y="2147798"/>
            <a:ext cx="100060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889551" y="3054603"/>
            <a:ext cx="1470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Input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25136" y="3054603"/>
            <a:ext cx="22171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Output</a:t>
            </a:r>
            <a:endParaRPr lang="en-GB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3355873" y="2822591"/>
                <a:ext cx="865496" cy="1228298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 smtClean="0">
                    <a:latin typeface="Gill Sans MT" panose="020B0502020104020203" pitchFamily="34" charset="0"/>
                  </a:rPr>
                  <a:t>1</a:t>
                </a:r>
                <a:endParaRPr lang="en-GB" sz="36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5873" y="2822591"/>
                <a:ext cx="865496" cy="1228298"/>
              </a:xfrm>
              <a:prstGeom prst="roundRect">
                <a:avLst/>
              </a:prstGeom>
              <a:blipFill>
                <a:blip r:embed="rId5"/>
                <a:stretch>
                  <a:fillRect r="-11644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Straight Arrow Connector 12"/>
          <p:cNvCxnSpPr>
            <a:stCxn id="10" idx="3"/>
          </p:cNvCxnSpPr>
          <p:nvPr/>
        </p:nvCxnSpPr>
        <p:spPr>
          <a:xfrm>
            <a:off x="2360301" y="3439324"/>
            <a:ext cx="988251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5237954" y="1531065"/>
                <a:ext cx="865496" cy="1228298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 smtClean="0">
                    <a:latin typeface="Gill Sans MT" panose="020B0502020104020203" pitchFamily="34" charset="0"/>
                  </a:rPr>
                  <a:t>1</a:t>
                </a:r>
                <a:endParaRPr lang="en-GB" sz="36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7954" y="1531065"/>
                <a:ext cx="865496" cy="1228298"/>
              </a:xfrm>
              <a:prstGeom prst="roundRect">
                <a:avLst/>
              </a:prstGeom>
              <a:blipFill>
                <a:blip r:embed="rId6"/>
                <a:stretch>
                  <a:fillRect r="-11565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Straight Arrow Connector 14"/>
          <p:cNvCxnSpPr/>
          <p:nvPr/>
        </p:nvCxnSpPr>
        <p:spPr>
          <a:xfrm>
            <a:off x="4242382" y="2147798"/>
            <a:ext cx="100060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5237954" y="2822591"/>
                <a:ext cx="865496" cy="1228298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 smtClean="0">
                    <a:latin typeface="Gill Sans MT" panose="020B0502020104020203" pitchFamily="34" charset="0"/>
                  </a:rPr>
                  <a:t>2</a:t>
                </a:r>
                <a:endParaRPr lang="en-GB" sz="36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7954" y="2822591"/>
                <a:ext cx="865496" cy="1228298"/>
              </a:xfrm>
              <a:prstGeom prst="roundRect">
                <a:avLst/>
              </a:prstGeom>
              <a:blipFill>
                <a:blip r:embed="rId7"/>
                <a:stretch>
                  <a:fillRect r="-10204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Arrow Connector 16"/>
          <p:cNvCxnSpPr/>
          <p:nvPr/>
        </p:nvCxnSpPr>
        <p:spPr>
          <a:xfrm>
            <a:off x="4242382" y="3439324"/>
            <a:ext cx="988251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6115807" y="2147798"/>
            <a:ext cx="100060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6115807" y="3439324"/>
            <a:ext cx="988251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778" y="3165828"/>
            <a:ext cx="469433" cy="695004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10305535" y="4149365"/>
            <a:ext cx="397921" cy="3979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0305535" y="4669908"/>
            <a:ext cx="397921" cy="397921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3887" y="1929209"/>
            <a:ext cx="772328" cy="109110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5989" y="974622"/>
            <a:ext cx="772328" cy="109110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949" y="1929209"/>
            <a:ext cx="772328" cy="109110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6051" y="974622"/>
            <a:ext cx="772328" cy="109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32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This function machine gives the same output for every input.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For example if the input is 5 then the output is 5 and so on.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What </a:t>
            </a:r>
            <a:r>
              <a:rPr lang="en-GB" sz="2800" dirty="0">
                <a:latin typeface="Gill Sans MT" panose="020B0502020104020203" pitchFamily="34" charset="0"/>
              </a:rPr>
              <a:t>is the missing part of the function?</a:t>
            </a: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What other pairs of functions can you think that will do the same?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89551" y="2888496"/>
            <a:ext cx="1470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Input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025136" y="2888496"/>
            <a:ext cx="22171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Output</a:t>
            </a:r>
            <a:endParaRPr lang="en-GB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/>
              <p:cNvSpPr txBox="1"/>
              <p:nvPr/>
            </p:nvSpPr>
            <p:spPr>
              <a:xfrm>
                <a:off x="3355873" y="2656484"/>
                <a:ext cx="865496" cy="1228298"/>
              </a:xfrm>
              <a:prstGeom prst="roundRect">
                <a:avLst/>
              </a:prstGeom>
              <a:solidFill>
                <a:srgbClr val="FF0000">
                  <a:alpha val="20000"/>
                </a:srgbClr>
              </a:solidFill>
              <a:ln w="28575">
                <a:solidFill>
                  <a:srgbClr val="FF0000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 smtClean="0">
                    <a:latin typeface="Gill Sans MT" panose="020B0502020104020203" pitchFamily="34" charset="0"/>
                  </a:rPr>
                  <a:t>2</a:t>
                </a:r>
                <a:endParaRPr lang="en-GB" sz="36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5873" y="2656484"/>
                <a:ext cx="865496" cy="1228298"/>
              </a:xfrm>
              <a:prstGeom prst="roundRect">
                <a:avLst/>
              </a:prstGeom>
              <a:blipFill>
                <a:blip r:embed="rId3"/>
                <a:stretch>
                  <a:fillRect r="-10274"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Straight Arrow Connector 18"/>
          <p:cNvCxnSpPr>
            <a:stCxn id="14" idx="3"/>
          </p:cNvCxnSpPr>
          <p:nvPr/>
        </p:nvCxnSpPr>
        <p:spPr>
          <a:xfrm>
            <a:off x="2360301" y="3273217"/>
            <a:ext cx="100060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237954" y="2656484"/>
            <a:ext cx="865496" cy="1228298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txBody>
          <a:bodyPr wrap="square" rtlCol="0" anchor="ctr">
            <a:noAutofit/>
          </a:bodyPr>
          <a:lstStyle/>
          <a:p>
            <a:endParaRPr lang="en-GB" sz="3600" dirty="0">
              <a:latin typeface="Gill Sans MT" panose="020B0502020104020203" pitchFamily="34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4242382" y="3273217"/>
            <a:ext cx="100060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6115807" y="3273217"/>
            <a:ext cx="100060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211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3396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Here are two formulae.</a:t>
                </a:r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>
                          <a:latin typeface="Cambria Math"/>
                        </a:rPr>
                        <m:t>𝑝</m:t>
                      </m:r>
                      <m:r>
                        <a:rPr lang="en-GB" sz="4000" i="1">
                          <a:latin typeface="Cambria Math"/>
                        </a:rPr>
                        <m:t>=</m:t>
                      </m:r>
                      <m:r>
                        <m:rPr>
                          <m:nor/>
                        </m:rPr>
                        <a:rPr lang="en-GB" sz="4000">
                          <a:latin typeface="Gill Sans MT" panose="020B0502020104020203" pitchFamily="34" charset="0"/>
                        </a:rPr>
                        <m:t>2</m:t>
                      </m:r>
                      <m:r>
                        <a:rPr lang="en-GB" sz="4000" i="1">
                          <a:latin typeface="Cambria Math"/>
                        </a:rPr>
                        <m:t>𝑎</m:t>
                      </m:r>
                      <m:r>
                        <a:rPr lang="en-GB" sz="4000" i="1">
                          <a:latin typeface="Cambria Math"/>
                        </a:rPr>
                        <m:t>+</m:t>
                      </m:r>
                      <m:r>
                        <m:rPr>
                          <m:nor/>
                        </m:rPr>
                        <a:rPr lang="en-GB" sz="4000">
                          <a:latin typeface="Gill Sans MT" panose="020B0502020104020203" pitchFamily="34" charset="0"/>
                        </a:rPr>
                        <m:t>5</m:t>
                      </m:r>
                    </m:oMath>
                  </m:oMathPara>
                </a14:m>
                <a:endParaRPr lang="en-GB" sz="4000" dirty="0">
                  <a:latin typeface="Gill Sans MT" panose="020B0502020104020203" pitchFamily="34" charset="0"/>
                </a:endParaRPr>
              </a:p>
              <a:p>
                <a:pPr algn="ctr"/>
                <a:endParaRPr lang="en-GB" sz="4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>
                          <a:latin typeface="Cambria Math"/>
                        </a:rPr>
                        <m:t>𝑐</m:t>
                      </m:r>
                      <m:r>
                        <a:rPr lang="en-GB" sz="4000" i="1">
                          <a:latin typeface="Cambria Math"/>
                        </a:rPr>
                        <m:t>=</m:t>
                      </m:r>
                      <m:r>
                        <m:rPr>
                          <m:nor/>
                        </m:rPr>
                        <a:rPr lang="en-GB" sz="4000">
                          <a:latin typeface="Gill Sans MT" panose="020B0502020104020203" pitchFamily="34" charset="0"/>
                        </a:rPr>
                        <m:t>10</m:t>
                      </m:r>
                      <m:r>
                        <a:rPr lang="en-GB" sz="4000" i="1">
                          <a:latin typeface="Cambria Math"/>
                        </a:rPr>
                        <m:t>−</m:t>
                      </m:r>
                      <m:r>
                        <a:rPr lang="en-GB" sz="4000" i="1">
                          <a:latin typeface="Cambria Math"/>
                        </a:rPr>
                        <m:t>𝑝</m:t>
                      </m:r>
                    </m:oMath>
                  </m:oMathPara>
                </a14:m>
                <a:endParaRPr lang="en-GB" sz="40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16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Find the value of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𝑐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when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𝑎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10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339650"/>
              </a:xfrm>
              <a:prstGeom prst="rect">
                <a:avLst/>
              </a:prstGeom>
              <a:blipFill>
                <a:blip r:embed="rId3"/>
                <a:stretch>
                  <a:fillRect l="-1590" t="-15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ounded Rectangle 23"/>
          <p:cNvSpPr/>
          <p:nvPr/>
        </p:nvSpPr>
        <p:spPr>
          <a:xfrm>
            <a:off x="3330202" y="1452402"/>
            <a:ext cx="3197205" cy="2315613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4689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477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4000" dirty="0" smtClean="0"/>
                  <a:t>  </a:t>
                </a:r>
                <a14:m>
                  <m:oMath xmlns:m="http://schemas.openxmlformats.org/officeDocument/2006/math">
                    <m:r>
                      <a:rPr lang="en-GB" sz="4000" i="1">
                        <a:latin typeface="Cambria Math"/>
                      </a:rPr>
                      <m:t>𝑥</m:t>
                    </m:r>
                    <m:r>
                      <a:rPr lang="en-GB" sz="4000" i="1">
                        <a:latin typeface="Cambria Math"/>
                      </a:rPr>
                      <m:t>=</m:t>
                    </m:r>
                    <m:r>
                      <m:rPr>
                        <m:nor/>
                      </m:rPr>
                      <a:rPr lang="en-GB" sz="4000">
                        <a:latin typeface="Gill Sans MT" panose="020B0502020104020203" pitchFamily="34" charset="0"/>
                      </a:rPr>
                      <m:t>2</m:t>
                    </m:r>
                    <m:r>
                      <a:rPr lang="en-GB" sz="4000" i="1">
                        <a:latin typeface="Cambria Math"/>
                      </a:rPr>
                      <m:t>𝑐</m:t>
                    </m:r>
                    <m:r>
                      <a:rPr lang="en-GB" sz="4000" i="1">
                        <a:latin typeface="Cambria Math"/>
                      </a:rPr>
                      <m:t>+</m:t>
                    </m:r>
                    <m:r>
                      <m:rPr>
                        <m:nor/>
                      </m:rPr>
                      <a:rPr lang="en-GB" sz="4000">
                        <a:latin typeface="Gill Sans MT" panose="020B0502020104020203" pitchFamily="34" charset="0"/>
                      </a:rPr>
                      <m:t>6</m:t>
                    </m:r>
                  </m:oMath>
                </a14:m>
                <a:endParaRPr lang="en-GB" sz="40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 smtClean="0">
                    <a:latin typeface="Gill Sans MT" panose="020B0502020104020203" pitchFamily="34" charset="0"/>
                  </a:rPr>
                  <a:t>Whitney </a:t>
                </a:r>
                <a:r>
                  <a:rPr lang="en-GB" sz="2800" dirty="0">
                    <a:latin typeface="Gill Sans MT" panose="020B0502020104020203" pitchFamily="34" charset="0"/>
                  </a:rPr>
                  <a:t>says,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1400" dirty="0">
                  <a:latin typeface="Gill Sans MT" panose="020B0502020104020203" pitchFamily="34" charset="0"/>
                </a:endParaRPr>
              </a:p>
              <a:p>
                <a:r>
                  <a:rPr lang="en-GB" sz="2800" dirty="0" smtClean="0">
                    <a:latin typeface="Gill Sans MT" panose="020B0502020104020203" pitchFamily="34" charset="0"/>
                  </a:rPr>
                  <a:t>Is </a:t>
                </a:r>
                <a:r>
                  <a:rPr lang="en-GB" sz="2800" dirty="0">
                    <a:latin typeface="Gill Sans MT" panose="020B0502020104020203" pitchFamily="34" charset="0"/>
                  </a:rPr>
                  <a:t>Whitney </a:t>
                </a:r>
                <a:r>
                  <a:rPr lang="en-GB" sz="2800" dirty="0">
                    <a:latin typeface="Gill Sans MT" panose="020B0502020104020203" pitchFamily="34" charset="0"/>
                  </a:rPr>
                  <a:t>correct?</a:t>
                </a:r>
              </a:p>
              <a:p>
                <a:endParaRPr lang="en-GB" sz="20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Amir </a:t>
                </a:r>
                <a:r>
                  <a:rPr lang="en-GB" sz="2800" dirty="0">
                    <a:latin typeface="Gill Sans MT" panose="020B0502020104020203" pitchFamily="34" charset="0"/>
                  </a:rPr>
                  <a:t>says, 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0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Amir is wrong.  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Explain why.  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What would the correct value of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be?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47755"/>
              </a:xfrm>
              <a:prstGeom prst="rect">
                <a:avLst/>
              </a:prstGeom>
              <a:blipFill>
                <a:blip r:embed="rId3"/>
                <a:stretch>
                  <a:fillRect l="-1590" b="-19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946" y="1962600"/>
            <a:ext cx="1408942" cy="198842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Rounded Rectangular Callout 5"/>
              <p:cNvSpPr/>
              <p:nvPr/>
            </p:nvSpPr>
            <p:spPr>
              <a:xfrm>
                <a:off x="3865138" y="1771477"/>
                <a:ext cx="4973823" cy="1425142"/>
              </a:xfrm>
              <a:prstGeom prst="wedgeRoundRectCallout">
                <a:avLst>
                  <a:gd name="adj1" fmla="val -58499"/>
                  <a:gd name="adj2" fmla="val 24654"/>
                  <a:gd name="adj3" fmla="val 16667"/>
                </a:avLst>
              </a:prstGeom>
              <a:solidFill>
                <a:srgbClr val="0070C0">
                  <a:alpha val="20000"/>
                </a:srgbClr>
              </a:solidFill>
              <a:ln w="25400">
                <a:solidFill>
                  <a:srgbClr val="0070C0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𝑥</m:t>
                    </m:r>
                    <m:r>
                      <a:rPr lang="en-GB" sz="2800" i="1">
                        <a:latin typeface="Cambria Math"/>
                      </a:rPr>
                      <m:t>=</m:t>
                    </m:r>
                    <m:r>
                      <m:rPr>
                        <m:nor/>
                      </m:rPr>
                      <a:rPr lang="en-GB" sz="2800" i="0">
                        <a:latin typeface="Gill Sans MT" panose="020B0502020104020203" pitchFamily="34" charset="0"/>
                      </a:rPr>
                      <m:t>12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Gill Sans MT" panose="020B0502020104020203" pitchFamily="34" charset="0"/>
                  </a:rPr>
                  <a:t>because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𝑐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must be equal to 3 because it’s the 3</a:t>
                </a:r>
                <a:r>
                  <a:rPr lang="en-GB" sz="2800" baseline="30000" dirty="0">
                    <a:latin typeface="Gill Sans MT" panose="020B0502020104020203" pitchFamily="34" charset="0"/>
                  </a:rPr>
                  <a:t>rd</a:t>
                </a:r>
                <a:r>
                  <a:rPr lang="en-GB" sz="2800" dirty="0">
                    <a:latin typeface="Gill Sans MT" panose="020B0502020104020203" pitchFamily="34" charset="0"/>
                  </a:rPr>
                  <a:t> letter in the alphabet</a:t>
                </a:r>
              </a:p>
            </p:txBody>
          </p:sp>
        </mc:Choice>
        <mc:Fallback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5138" y="1771477"/>
                <a:ext cx="4973823" cy="1425142"/>
              </a:xfrm>
              <a:prstGeom prst="wedgeRoundRectCallout">
                <a:avLst>
                  <a:gd name="adj1" fmla="val -58499"/>
                  <a:gd name="adj2" fmla="val 24654"/>
                  <a:gd name="adj3" fmla="val 16667"/>
                </a:avLst>
              </a:prstGeom>
              <a:blipFill>
                <a:blip r:embed="rId5"/>
                <a:stretch>
                  <a:fillRect t="-2532" r="-2352" b="-9283"/>
                </a:stretch>
              </a:blipFill>
              <a:ln w="25400"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ounded Rectangular Callout 6"/>
              <p:cNvSpPr/>
              <p:nvPr/>
            </p:nvSpPr>
            <p:spPr>
              <a:xfrm>
                <a:off x="2613417" y="4264610"/>
                <a:ext cx="3743385" cy="863051"/>
              </a:xfrm>
              <a:prstGeom prst="wedgeRoundRectCallout">
                <a:avLst>
                  <a:gd name="adj1" fmla="val 62627"/>
                  <a:gd name="adj2" fmla="val 7044"/>
                  <a:gd name="adj3" fmla="val 16667"/>
                </a:avLst>
              </a:prstGeom>
              <a:solidFill>
                <a:srgbClr val="7030A0">
                  <a:alpha val="20000"/>
                </a:srgbClr>
              </a:solidFill>
              <a:ln w="25400">
                <a:solidFill>
                  <a:srgbClr val="7030A0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 smtClean="0">
                    <a:latin typeface="Gill Sans MT" panose="020B0502020104020203" pitchFamily="34" charset="0"/>
                  </a:rPr>
                  <a:t>When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𝑐</m:t>
                    </m:r>
                    <m:r>
                      <a:rPr lang="en-GB" sz="2800" i="1">
                        <a:latin typeface="Cambria Math"/>
                      </a:rPr>
                      <m:t>=</m:t>
                    </m:r>
                    <m:r>
                      <m:rPr>
                        <m:nor/>
                      </m:rPr>
                      <a:rPr lang="en-GB" sz="2800" i="0">
                        <a:latin typeface="Gill Sans MT" panose="020B0502020104020203" pitchFamily="34" charset="0"/>
                      </a:rPr>
                      <m:t>5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GB" sz="2800" b="0" i="0" smtClean="0">
                        <a:latin typeface="Gill Sans MT" panose="020B0502020104020203" pitchFamily="34" charset="0"/>
                      </a:rPr>
                      <m:t>31</m:t>
                    </m:r>
                  </m:oMath>
                </a14:m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3417" y="4264610"/>
                <a:ext cx="3743385" cy="863051"/>
              </a:xfrm>
              <a:prstGeom prst="wedgeRoundRectCallout">
                <a:avLst>
                  <a:gd name="adj1" fmla="val 62627"/>
                  <a:gd name="adj2" fmla="val 7044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25400">
                <a:solidFill>
                  <a:srgbClr val="7030A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546" y="4148947"/>
            <a:ext cx="1236122" cy="909214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670037" y="736900"/>
            <a:ext cx="2682013" cy="754275"/>
          </a:xfrm>
          <a:prstGeom prst="roundRect">
            <a:avLst/>
          </a:prstGeom>
          <a:solidFill>
            <a:srgbClr val="92D050">
              <a:alpha val="20000"/>
            </a:srgbClr>
          </a:solidFill>
          <a:ln w="25400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6705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Jack </a:t>
                </a:r>
                <a:r>
                  <a:rPr lang="en-GB" sz="2800" dirty="0">
                    <a:latin typeface="Gill Sans MT" panose="020B0502020104020203" pitchFamily="34" charset="0"/>
                  </a:rPr>
                  <a:t>and </a:t>
                </a:r>
                <a:r>
                  <a:rPr lang="en-GB" sz="2800" dirty="0">
                    <a:latin typeface="Gill Sans MT" panose="020B0502020104020203" pitchFamily="34" charset="0"/>
                  </a:rPr>
                  <a:t>Dora </a:t>
                </a:r>
                <a:r>
                  <a:rPr lang="en-GB" sz="2800" dirty="0">
                    <a:latin typeface="Gill Sans MT" panose="020B0502020104020203" pitchFamily="34" charset="0"/>
                  </a:rPr>
                  <a:t>are using the following formula to work out what they should charge for four </a:t>
                </a:r>
                <a:r>
                  <a:rPr lang="en-GB" sz="2800" dirty="0">
                    <a:latin typeface="Gill Sans MT" panose="020B0502020104020203" pitchFamily="34" charset="0"/>
                  </a:rPr>
                  <a:t>hours of cleaning</a:t>
                </a:r>
                <a:r>
                  <a:rPr lang="en-GB" sz="2800" dirty="0">
                    <a:latin typeface="Gill Sans MT" panose="020B0502020104020203" pitchFamily="34" charset="0"/>
                  </a:rPr>
                  <a:t>. 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</a:p>
              <a:p>
                <a:pPr algn="ctr"/>
                <a:r>
                  <a:rPr lang="en-GB" sz="2800" dirty="0">
                    <a:latin typeface="Gill Sans MT" panose="020B0502020104020203" pitchFamily="34" charset="0"/>
                  </a:rPr>
                  <a:t>Cost in pounds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number of hours</a:t>
                </a:r>
                <a:r>
                  <a:rPr lang="en-GB" sz="2400" dirty="0">
                    <a:latin typeface="Gill Sans MT" panose="020B0502020104020203" pitchFamily="34" charset="0"/>
                  </a:rPr>
                  <a:t> 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Jack thinks they should charge £60 </a:t>
                </a:r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Dora thinks they should charge £120 </a:t>
                </a:r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Who do you agree with?  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Why? 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 r="-234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1406769" y="2404777"/>
            <a:ext cx="7005711" cy="605708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05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85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The rule for making scones is use 4 times as much flour (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𝑓</m:t>
                    </m:r>
                    <m:r>
                      <a:rPr lang="en-GB" sz="2800" i="1">
                        <a:latin typeface="Cambria Math"/>
                      </a:rPr>
                      <m:t>)</m:t>
                    </m:r>
                  </m:oMath>
                </a14:m>
                <a:r>
                  <a:rPr lang="en-GB" sz="4000" dirty="0"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latin typeface="Gill Sans MT" panose="020B0502020104020203" pitchFamily="34" charset="0"/>
                  </a:rPr>
                  <a:t>as butter (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𝑏</m:t>
                    </m:r>
                    <m:r>
                      <a:rPr lang="en-GB" sz="2800" i="1">
                        <a:latin typeface="Cambria Math"/>
                      </a:rPr>
                      <m:t>)</m:t>
                    </m:r>
                  </m:oMath>
                </a14:m>
                <a:r>
                  <a:rPr lang="en-GB" sz="4000" dirty="0">
                    <a:latin typeface="Gill Sans MT" panose="020B0502020104020203" pitchFamily="34" charset="0"/>
                  </a:rPr>
                  <a:t>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Which is the correct formula to represent this?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Explain why the others are incorrect</a:t>
                </a:r>
                <a:r>
                  <a:rPr lang="en-GB" sz="2800" dirty="0">
                    <a:latin typeface="Gill Sans MT" panose="020B0502020104020203" pitchFamily="34" charset="0"/>
                  </a:rPr>
                  <a:t>.</a:t>
                </a:r>
                <a:endParaRPr lang="en-GB" sz="40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8532"/>
              </a:xfrm>
              <a:prstGeom prst="rect">
                <a:avLst/>
              </a:prstGeom>
              <a:blipFill>
                <a:blip r:embed="rId3"/>
                <a:stretch>
                  <a:fillRect l="-1590" t="-1141" b="-19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2580322" y="3409966"/>
                <a:ext cx="1537196" cy="9075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/>
                        </a:rPr>
                        <m:t>𝑓</m:t>
                      </m:r>
                      <m:r>
                        <a:rPr lang="en-GB" sz="28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/>
                            </a:rPr>
                            <m:t>𝑏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latin typeface="Gill Sans MT" panose="020B0502020104020203" pitchFamily="34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0322" y="3409966"/>
                <a:ext cx="1537196" cy="90755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6066611" y="3618004"/>
                <a:ext cx="15371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/>
                        </a:rPr>
                        <m:t>𝑓</m:t>
                      </m:r>
                      <m:r>
                        <a:rPr lang="en-GB" sz="2800" b="0" i="1" smtClean="0">
                          <a:latin typeface="Cambria Math"/>
                        </a:rPr>
                        <m:t>=</m:t>
                      </m:r>
                      <m:r>
                        <m:rPr>
                          <m:nor/>
                        </m:rPr>
                        <a:rPr lang="en-GB" sz="2800" b="0" i="0" smtClean="0">
                          <a:latin typeface="Gill Sans MT" panose="020B0502020104020203" pitchFamily="34" charset="0"/>
                        </a:rPr>
                        <m:t>4</m:t>
                      </m:r>
                      <m:r>
                        <a:rPr lang="en-GB" sz="2800" b="0" i="1" smtClean="0"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6611" y="3618004"/>
                <a:ext cx="1537196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2596108" y="5199606"/>
                <a:ext cx="17135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/>
                        </a:rPr>
                        <m:t>𝑓</m:t>
                      </m:r>
                      <m:r>
                        <a:rPr lang="en-GB" sz="2800" b="0" i="1" smtClean="0">
                          <a:latin typeface="Cambria Math"/>
                        </a:rPr>
                        <m:t>=</m:t>
                      </m:r>
                      <m:r>
                        <a:rPr lang="en-GB" sz="2800" b="0" i="1" smtClean="0">
                          <a:latin typeface="Cambria Math"/>
                        </a:rPr>
                        <m:t>𝑏</m:t>
                      </m:r>
                      <m:r>
                        <a:rPr lang="en-GB" sz="2800" b="0" i="1" smtClean="0">
                          <a:latin typeface="Cambria Math"/>
                        </a:rPr>
                        <m:t>+</m:t>
                      </m:r>
                      <m:r>
                        <m:rPr>
                          <m:nor/>
                        </m:rPr>
                        <a:rPr lang="en-GB" sz="2800" b="0" i="0" smtClean="0">
                          <a:latin typeface="Gill Sans MT" panose="020B0502020104020203" pitchFamily="34" charset="0"/>
                        </a:rPr>
                        <m:t>4</m:t>
                      </m:r>
                    </m:oMath>
                  </m:oMathPara>
                </a14:m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6108" y="5199606"/>
                <a:ext cx="171357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6016240" y="5199606"/>
                <a:ext cx="15371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latin typeface="Gill Sans MT" panose="020B0502020104020203" pitchFamily="34" charset="0"/>
                        </a:rPr>
                        <m:t>4</m:t>
                      </m:r>
                      <m:r>
                        <a:rPr lang="en-GB" sz="2800" b="0" i="1" smtClean="0">
                          <a:latin typeface="Cambria Math"/>
                        </a:rPr>
                        <m:t>𝑓</m:t>
                      </m:r>
                      <m:r>
                        <a:rPr lang="en-GB" sz="2800" b="0" i="1" smtClean="0">
                          <a:latin typeface="Cambria Math"/>
                        </a:rPr>
                        <m:t>=</m:t>
                      </m:r>
                      <m:r>
                        <a:rPr lang="en-GB" sz="2800" b="0" i="1" smtClean="0"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6240" y="5199606"/>
                <a:ext cx="1537196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3173476" y="2869403"/>
            <a:ext cx="654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Gill Sans MT" panose="020B0502020104020203" pitchFamily="34" charset="0"/>
              </a:rPr>
              <a:t>A</a:t>
            </a:r>
            <a:endParaRPr lang="en-GB" sz="2800" b="1" dirty="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57349" y="2869403"/>
            <a:ext cx="654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Gill Sans MT" panose="020B0502020104020203" pitchFamily="34" charset="0"/>
              </a:rPr>
              <a:t>B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73476" y="4539610"/>
            <a:ext cx="654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Gill Sans MT" panose="020B0502020104020203" pitchFamily="34" charset="0"/>
              </a:rPr>
              <a:t>C</a:t>
            </a:r>
            <a:endParaRPr lang="en-GB" sz="2800" b="1" dirty="0">
              <a:latin typeface="Gill Sans MT" panose="020B05020201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524184" y="4539610"/>
            <a:ext cx="654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Gill Sans MT" panose="020B0502020104020203" pitchFamily="34" charset="0"/>
              </a:rPr>
              <a:t>D</a:t>
            </a:r>
          </a:p>
        </p:txBody>
      </p:sp>
      <p:sp>
        <p:nvSpPr>
          <p:cNvPr id="20" name="Oval 19"/>
          <p:cNvSpPr/>
          <p:nvPr/>
        </p:nvSpPr>
        <p:spPr>
          <a:xfrm>
            <a:off x="3240310" y="4563967"/>
            <a:ext cx="521310" cy="474505"/>
          </a:xfrm>
          <a:prstGeom prst="ellipse">
            <a:avLst/>
          </a:prstGeom>
          <a:solidFill>
            <a:srgbClr val="92D050">
              <a:alpha val="14000"/>
            </a:srgbClr>
          </a:solidFill>
          <a:ln w="254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232334" y="2893761"/>
            <a:ext cx="521310" cy="474505"/>
          </a:xfrm>
          <a:prstGeom prst="ellipse">
            <a:avLst/>
          </a:prstGeom>
          <a:solidFill>
            <a:srgbClr val="92D050">
              <a:alpha val="14000"/>
            </a:srgbClr>
          </a:solidFill>
          <a:ln w="254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524184" y="2893761"/>
            <a:ext cx="521310" cy="474505"/>
          </a:xfrm>
          <a:prstGeom prst="ellipse">
            <a:avLst/>
          </a:prstGeom>
          <a:solidFill>
            <a:srgbClr val="92D050">
              <a:alpha val="14000"/>
            </a:srgbClr>
          </a:solidFill>
          <a:ln w="254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6574554" y="4553050"/>
            <a:ext cx="521310" cy="474505"/>
          </a:xfrm>
          <a:prstGeom prst="ellipse">
            <a:avLst/>
          </a:prstGeom>
          <a:solidFill>
            <a:srgbClr val="92D050">
              <a:alpha val="14000"/>
            </a:srgbClr>
          </a:solidFill>
          <a:ln w="254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97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Rosie thinks of a number. She adds 7 and divides her answer by 2</a:t>
            </a:r>
          </a:p>
          <a:p>
            <a:endParaRPr lang="en-GB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Teddy thinks of a number. He multiples by 3 and subtracts 4</a:t>
            </a:r>
          </a:p>
          <a:p>
            <a:endParaRPr lang="en-GB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Rosie and Teddy think of the same number.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Rosie’s answer is 9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What is Teddy’s answer?</a:t>
            </a:r>
          </a:p>
          <a:p>
            <a:endParaRPr lang="en-GB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Rosie </a:t>
            </a:r>
            <a:r>
              <a:rPr lang="en-GB" sz="2800" dirty="0">
                <a:latin typeface="Gill Sans MT" panose="020B0502020104020203" pitchFamily="34" charset="0"/>
              </a:rPr>
              <a:t>and Teddy think of the same number again. This time, they both get the same answer.</a:t>
            </a:r>
          </a:p>
          <a:p>
            <a:endParaRPr lang="en-GB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Use trial and improvement to find the number they were thinking of.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879223"/>
              </p:ext>
            </p:extLst>
          </p:nvPr>
        </p:nvGraphicFramePr>
        <p:xfrm>
          <a:off x="10145492" y="0"/>
          <a:ext cx="6603999" cy="1485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01333">
                  <a:extLst>
                    <a:ext uri="{9D8B030D-6E8A-4147-A177-3AD203B41FA5}">
                      <a16:colId xmlns:a16="http://schemas.microsoft.com/office/drawing/2014/main" val="4052684537"/>
                    </a:ext>
                  </a:extLst>
                </a:gridCol>
                <a:gridCol w="2201333">
                  <a:extLst>
                    <a:ext uri="{9D8B030D-6E8A-4147-A177-3AD203B41FA5}">
                      <a16:colId xmlns:a16="http://schemas.microsoft.com/office/drawing/2014/main" val="2402316665"/>
                    </a:ext>
                  </a:extLst>
                </a:gridCol>
                <a:gridCol w="2201333">
                  <a:extLst>
                    <a:ext uri="{9D8B030D-6E8A-4147-A177-3AD203B41FA5}">
                      <a16:colId xmlns:a16="http://schemas.microsoft.com/office/drawing/2014/main" val="1859411875"/>
                    </a:ext>
                  </a:extLst>
                </a:gridCol>
              </a:tblGrid>
              <a:tr h="544863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Words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Concrete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Algebra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2574087"/>
                  </a:ext>
                </a:extLst>
              </a:tr>
              <a:tr h="940647"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9890279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321" y="3841078"/>
            <a:ext cx="469433" cy="695004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10287078" y="4824615"/>
            <a:ext cx="397921" cy="3979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0287078" y="5345158"/>
            <a:ext cx="397921" cy="397921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5430" y="2604459"/>
            <a:ext cx="772328" cy="10911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7532" y="1649872"/>
            <a:ext cx="772328" cy="109110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5492" y="2604459"/>
            <a:ext cx="772328" cy="109110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7594" y="1649872"/>
            <a:ext cx="772328" cy="109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15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199858" cy="58169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Eva </a:t>
                </a:r>
                <a:r>
                  <a:rPr lang="en-GB" sz="2800" dirty="0">
                    <a:latin typeface="Gill Sans MT" panose="020B0502020104020203" pitchFamily="34" charset="0"/>
                  </a:rPr>
                  <a:t>spends </a:t>
                </a:r>
                <a:r>
                  <a:rPr lang="en-GB" sz="2800" dirty="0" smtClean="0">
                    <a:latin typeface="Gill Sans MT" panose="020B0502020104020203" pitchFamily="34" charset="0"/>
                  </a:rPr>
                  <a:t>92p </a:t>
                </a:r>
                <a:r>
                  <a:rPr lang="en-GB" sz="2800" dirty="0">
                    <a:latin typeface="Gill Sans MT" panose="020B0502020104020203" pitchFamily="34" charset="0"/>
                  </a:rPr>
                  <a:t>on </a:t>
                </a:r>
                <a:r>
                  <a:rPr lang="en-GB" sz="2800" dirty="0">
                    <a:latin typeface="Gill Sans MT" panose="020B0502020104020203" pitchFamily="34" charset="0"/>
                  </a:rPr>
                  <a:t>yo-yos </a:t>
                </a:r>
                <a:r>
                  <a:rPr lang="en-GB" sz="2800" dirty="0">
                    <a:latin typeface="Gill Sans MT" panose="020B0502020104020203" pitchFamily="34" charset="0"/>
                  </a:rPr>
                  <a:t>and sweets</a:t>
                </a:r>
              </a:p>
              <a:p>
                <a:endParaRPr lang="en-GB" sz="20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She buys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𝑦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latin typeface="Gill Sans MT" panose="020B0502020104020203" pitchFamily="34" charset="0"/>
                  </a:rPr>
                  <a:t>yo-yos </a:t>
                </a:r>
                <a:r>
                  <a:rPr lang="en-GB" sz="2800" dirty="0">
                    <a:latin typeface="Gill Sans MT" panose="020B0502020104020203" pitchFamily="34" charset="0"/>
                  </a:rPr>
                  <a:t>costing </a:t>
                </a:r>
                <a:r>
                  <a:rPr lang="en-GB" sz="2800" dirty="0" smtClean="0">
                    <a:latin typeface="Gill Sans MT" panose="020B0502020104020203" pitchFamily="34" charset="0"/>
                  </a:rPr>
                  <a:t>11p </a:t>
                </a:r>
                <a:r>
                  <a:rPr lang="en-GB" sz="2800" dirty="0">
                    <a:latin typeface="Gill Sans MT" panose="020B0502020104020203" pitchFamily="34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𝑠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sweets costing </a:t>
                </a:r>
                <a:r>
                  <a:rPr lang="en-GB" sz="2800" dirty="0" smtClean="0">
                    <a:latin typeface="Gill Sans MT" panose="020B0502020104020203" pitchFamily="34" charset="0"/>
                  </a:rPr>
                  <a:t>4p. </a:t>
                </a:r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0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Can you write an equation to represent what </a:t>
                </a:r>
                <a:r>
                  <a:rPr lang="en-GB" sz="2800" dirty="0">
                    <a:latin typeface="Gill Sans MT" panose="020B0502020104020203" pitchFamily="34" charset="0"/>
                  </a:rPr>
                  <a:t>Eva has </a:t>
                </a:r>
                <a:r>
                  <a:rPr lang="en-GB" sz="2800" dirty="0">
                    <a:latin typeface="Gill Sans MT" panose="020B0502020104020203" pitchFamily="34" charset="0"/>
                  </a:rPr>
                  <a:t>bought?</a:t>
                </a:r>
              </a:p>
              <a:p>
                <a:r>
                  <a:rPr lang="en-GB" sz="2000" dirty="0">
                    <a:latin typeface="Gill Sans MT" panose="020B0502020104020203" pitchFamily="34" charset="0"/>
                  </a:rPr>
                  <a:t> 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How many </a:t>
                </a:r>
                <a:r>
                  <a:rPr lang="en-GB" sz="2800" dirty="0">
                    <a:latin typeface="Gill Sans MT" panose="020B0502020104020203" pitchFamily="34" charset="0"/>
                  </a:rPr>
                  <a:t>yo-yos </a:t>
                </a:r>
                <a:r>
                  <a:rPr lang="en-GB" sz="2800" dirty="0">
                    <a:latin typeface="Gill Sans MT" panose="020B0502020104020203" pitchFamily="34" charset="0"/>
                  </a:rPr>
                  <a:t>and sweets could </a:t>
                </a:r>
                <a:r>
                  <a:rPr lang="en-GB" sz="2800" dirty="0">
                    <a:latin typeface="Gill Sans MT" panose="020B0502020104020203" pitchFamily="34" charset="0"/>
                  </a:rPr>
                  <a:t>Eva </a:t>
                </a:r>
                <a:r>
                  <a:rPr lang="en-GB" sz="2800" dirty="0">
                    <a:latin typeface="Gill Sans MT" panose="020B0502020104020203" pitchFamily="34" charset="0"/>
                  </a:rPr>
                  <a:t>have bought?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Can you write a </a:t>
                </a:r>
                <a:r>
                  <a:rPr lang="en-GB" sz="2800" dirty="0">
                    <a:latin typeface="Gill Sans MT" panose="020B0502020104020203" pitchFamily="34" charset="0"/>
                  </a:rPr>
                  <a:t>similar word </a:t>
                </a:r>
                <a:r>
                  <a:rPr lang="en-GB" sz="2800" dirty="0">
                    <a:latin typeface="Gill Sans MT" panose="020B0502020104020203" pitchFamily="34" charset="0"/>
                  </a:rPr>
                  <a:t>problem to describe this equation?</a:t>
                </a:r>
              </a:p>
              <a:p>
                <a:endParaRPr lang="en-GB" sz="14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4000">
                          <a:latin typeface="Gill Sans MT" panose="020B0502020104020203" pitchFamily="34" charset="0"/>
                        </a:rPr>
                        <m:t>74</m:t>
                      </m:r>
                      <m:r>
                        <a:rPr lang="en-GB" sz="4000" i="1">
                          <a:latin typeface="Cambria Math"/>
                        </a:rPr>
                        <m:t>=</m:t>
                      </m:r>
                      <m:r>
                        <m:rPr>
                          <m:nor/>
                        </m:rPr>
                        <a:rPr lang="en-GB" sz="4000">
                          <a:latin typeface="Gill Sans MT" panose="020B0502020104020203" pitchFamily="34" charset="0"/>
                        </a:rPr>
                        <m:t>15</m:t>
                      </m:r>
                      <m:r>
                        <a:rPr lang="en-GB" sz="4000" i="1">
                          <a:latin typeface="Cambria Math"/>
                        </a:rPr>
                        <m:t>𝑡</m:t>
                      </m:r>
                      <m:r>
                        <a:rPr lang="en-GB" sz="4000" i="1">
                          <a:latin typeface="Cambria Math"/>
                        </a:rPr>
                        <m:t>+</m:t>
                      </m:r>
                      <m:r>
                        <m:rPr>
                          <m:nor/>
                        </m:rPr>
                        <a:rPr lang="en-GB" sz="4000">
                          <a:latin typeface="Gill Sans MT" panose="020B0502020104020203" pitchFamily="34" charset="0"/>
                        </a:rPr>
                        <m:t>2</m:t>
                      </m:r>
                      <m:r>
                        <a:rPr lang="en-GB" sz="4000" i="1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en-GB" sz="40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199858" cy="5816977"/>
              </a:xfrm>
              <a:prstGeom prst="rect">
                <a:avLst/>
              </a:prstGeom>
              <a:blipFill>
                <a:blip r:embed="rId3"/>
                <a:stretch>
                  <a:fillRect l="-1561" t="-1153" r="-133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3234232" y="5683613"/>
            <a:ext cx="3461990" cy="808421"/>
          </a:xfrm>
          <a:prstGeom prst="roundRect">
            <a:avLst/>
          </a:prstGeom>
          <a:solidFill>
            <a:srgbClr val="0070C0">
              <a:alpha val="20000"/>
            </a:srgbClr>
          </a:solidFill>
          <a:ln w="254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9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1247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The perimeter of the triangle is 216 cm.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Form an equation to show this information.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Solve the equation to find the value of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Work out the lengths of the sides of the triangle.</a:t>
                </a:r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124754"/>
              </a:xfrm>
              <a:prstGeom prst="rect">
                <a:avLst/>
              </a:prstGeom>
              <a:blipFill>
                <a:blip r:embed="rId3"/>
                <a:stretch>
                  <a:fillRect l="-1590" t="-10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Isosceles Triangle 5"/>
          <p:cNvSpPr/>
          <p:nvPr/>
        </p:nvSpPr>
        <p:spPr>
          <a:xfrm>
            <a:off x="3341612" y="1386723"/>
            <a:ext cx="2872735" cy="2208612"/>
          </a:xfrm>
          <a:prstGeom prst="triangle">
            <a:avLst>
              <a:gd name="adj" fmla="val 81430"/>
            </a:avLst>
          </a:prstGeom>
          <a:solidFill>
            <a:srgbClr val="92D050">
              <a:alpha val="63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5829604" y="2229419"/>
                <a:ext cx="9334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i="0" smtClean="0">
                          <a:latin typeface="Gill Sans MT" panose="020B0502020104020203" pitchFamily="34" charset="0"/>
                        </a:rPr>
                        <m:t>3</m:t>
                      </m:r>
                      <m:r>
                        <a:rPr lang="en-GB" sz="28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9604" y="2229419"/>
                <a:ext cx="933450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3798592" y="2083932"/>
                <a:ext cx="9334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i="0" smtClean="0">
                          <a:latin typeface="Gill Sans MT" panose="020B0502020104020203" pitchFamily="34" charset="0"/>
                        </a:rPr>
                        <m:t>5</m:t>
                      </m:r>
                      <m:r>
                        <a:rPr lang="en-GB" sz="28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8592" y="2083932"/>
                <a:ext cx="933450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4557713" y="3562678"/>
                <a:ext cx="9334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i="0">
                          <a:latin typeface="Gill Sans MT" panose="020B0502020104020203" pitchFamily="34" charset="0"/>
                        </a:rPr>
                        <m:t>4</m:t>
                      </m:r>
                      <m:r>
                        <a:rPr lang="en-GB" sz="28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7713" y="3562678"/>
                <a:ext cx="933450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564109"/>
              </p:ext>
            </p:extLst>
          </p:nvPr>
        </p:nvGraphicFramePr>
        <p:xfrm>
          <a:off x="10254408" y="1535292"/>
          <a:ext cx="1932172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8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34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1561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/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8269751"/>
              </p:ext>
            </p:extLst>
          </p:nvPr>
        </p:nvGraphicFramePr>
        <p:xfrm>
          <a:off x="10254408" y="371140"/>
          <a:ext cx="1932172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4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40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40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829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gridSpan="3">
                  <a:txBody>
                    <a:bodyPr/>
                    <a:lstStyle/>
                    <a:p>
                      <a:pPr algn="ctr"/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8135" y="6162996"/>
            <a:ext cx="469433" cy="695004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11013278" y="6267237"/>
            <a:ext cx="397921" cy="3979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1602786" y="6267236"/>
            <a:ext cx="397921" cy="397921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4637" y="5022916"/>
            <a:ext cx="772328" cy="109110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1847" y="5022916"/>
            <a:ext cx="772328" cy="109110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8242" y="5022916"/>
            <a:ext cx="772328" cy="109110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5452" y="5022916"/>
            <a:ext cx="772328" cy="109110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3435" y="2346188"/>
            <a:ext cx="2101821" cy="1908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0283" y="3824288"/>
            <a:ext cx="1262667" cy="1399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42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4012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itchFamily="34" charset="0"/>
                  <a:buChar char="•"/>
                </a:pPr>
                <a:r>
                  <a:rPr lang="en-GB" sz="2800" dirty="0">
                    <a:latin typeface="Gill Sans MT" panose="020B0502020104020203" pitchFamily="34" charset="0"/>
                  </a:rPr>
                  <a:t>Hannah is 8 years </a:t>
                </a:r>
                <a:r>
                  <a:rPr lang="en-GB" sz="2800" dirty="0" smtClean="0">
                    <a:latin typeface="Gill Sans MT" panose="020B0502020104020203" pitchFamily="34" charset="0"/>
                  </a:rPr>
                  <a:t>old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pPr marL="285750" indent="-285750">
                  <a:buFont typeface="Arial" pitchFamily="34" charset="0"/>
                  <a:buChar char="•"/>
                </a:pPr>
                <a:r>
                  <a:rPr lang="en-GB" sz="2800" dirty="0">
                    <a:latin typeface="Gill Sans MT" panose="020B0502020104020203" pitchFamily="34" charset="0"/>
                  </a:rPr>
                  <a:t>Jack is 13 years </a:t>
                </a:r>
                <a:r>
                  <a:rPr lang="en-GB" sz="2800" dirty="0" smtClean="0">
                    <a:latin typeface="Gill Sans MT" panose="020B0502020104020203" pitchFamily="34" charset="0"/>
                  </a:rPr>
                  <a:t>old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pPr marL="285750" indent="-285750">
                  <a:buFont typeface="Arial" pitchFamily="34" charset="0"/>
                  <a:buChar char="•"/>
                </a:pPr>
                <a:r>
                  <a:rPr lang="en-GB" sz="2800" dirty="0">
                    <a:latin typeface="Gill Sans MT" panose="020B0502020104020203" pitchFamily="34" charset="0"/>
                  </a:rPr>
                  <a:t>Grandma is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𝑥</m:t>
                    </m:r>
                    <m:r>
                      <a:rPr lang="en-GB" sz="2800" i="1">
                        <a:latin typeface="Cambria Math"/>
                      </a:rPr>
                      <m:t>+</m:t>
                    </m:r>
                    <m:r>
                      <m:rPr>
                        <m:nor/>
                      </m:rPr>
                      <a:rPr lang="en-GB" sz="2800">
                        <a:latin typeface="Gill Sans MT" panose="020B0502020104020203" pitchFamily="34" charset="0"/>
                      </a:rPr>
                      <m:t>12</m:t>
                    </m:r>
                    <m:r>
                      <a:rPr lang="en-GB" sz="2800" i="1">
                        <a:latin typeface="Cambria Math"/>
                      </a:rPr>
                      <m:t> 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years </a:t>
                </a:r>
                <a:r>
                  <a:rPr lang="en-GB" sz="2800" dirty="0" smtClean="0">
                    <a:latin typeface="Gill Sans MT" panose="020B0502020104020203" pitchFamily="34" charset="0"/>
                  </a:rPr>
                  <a:t>old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pPr marL="285750" indent="-285750">
                  <a:buFont typeface="Arial" pitchFamily="34" charset="0"/>
                  <a:buChar char="•"/>
                </a:pPr>
                <a:r>
                  <a:rPr lang="en-GB" sz="2800" dirty="0">
                    <a:latin typeface="Gill Sans MT" panose="020B0502020104020203" pitchFamily="34" charset="0"/>
                  </a:rPr>
                  <a:t>The sum of their ages is 100 </a:t>
                </a:r>
              </a:p>
              <a:p>
                <a:pPr marL="285750" indent="-285750">
                  <a:buFont typeface="Arial" pitchFamily="34" charset="0"/>
                  <a:buChar char="•"/>
                </a:pPr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Form and solve an equation to work out how old Grandma is.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401205"/>
              </a:xfrm>
              <a:prstGeom prst="rect">
                <a:avLst/>
              </a:prstGeom>
              <a:blipFill>
                <a:blip r:embed="rId3"/>
                <a:stretch>
                  <a:fillRect l="-1590" t="-1524" b="-2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2999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What is the size of the smallest angle in this isosceles triangle?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can you check your answer?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" name="Isosceles Triangle 2"/>
          <p:cNvSpPr/>
          <p:nvPr/>
        </p:nvSpPr>
        <p:spPr>
          <a:xfrm rot="5400000">
            <a:off x="3863989" y="1782786"/>
            <a:ext cx="2674529" cy="3276822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3343549" y="2169386"/>
                <a:ext cx="9334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>
                          <a:latin typeface="Cambria Math" panose="02040503050406030204" pitchFamily="18" charset="0"/>
                        </a:rPr>
                        <m:t>3</m:t>
                      </m:r>
                      <m:r>
                        <m:rPr>
                          <m:nor/>
                        </m:rPr>
                        <a:rPr lang="en-GB" sz="2800" b="0" i="0" smtClean="0">
                          <a:latin typeface="Cambria Math" panose="02040503050406030204" pitchFamily="18" charset="0"/>
                        </a:rPr>
                        <m:t>y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3549" y="2169386"/>
                <a:ext cx="933450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5731131" y="3102352"/>
                <a:ext cx="9334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1131" y="3102352"/>
                <a:ext cx="933450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/>
          <p:nvPr/>
        </p:nvCxnSpPr>
        <p:spPr>
          <a:xfrm flipH="1">
            <a:off x="5024438" y="2546252"/>
            <a:ext cx="279082" cy="3938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 flipV="1">
            <a:off x="5061712" y="3891327"/>
            <a:ext cx="279082" cy="3938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458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2467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The length of a rectangle is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>
                        <a:latin typeface="Gill Sans MT" panose="020B0502020104020203" pitchFamily="34" charset="0"/>
                      </a:rPr>
                      <m:t>2</m:t>
                    </m:r>
                    <m:r>
                      <a:rPr lang="en-GB" sz="2800" i="1">
                        <a:latin typeface="Cambria Math"/>
                      </a:rPr>
                      <m:t>𝑥</m:t>
                    </m:r>
                    <m:r>
                      <a:rPr lang="en-GB" sz="2800" i="1">
                        <a:latin typeface="Cambria Math"/>
                      </a:rPr>
                      <m:t>+</m:t>
                    </m:r>
                    <m:r>
                      <m:rPr>
                        <m:nor/>
                      </m:rPr>
                      <a:rPr lang="en-GB" sz="2800">
                        <a:latin typeface="Gill Sans MT" panose="020B0502020104020203" pitchFamily="34" charset="0"/>
                      </a:rPr>
                      <m:t>3</m:t>
                    </m:r>
                  </m:oMath>
                </a14:m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The width of the same rectangle is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𝑥</m:t>
                    </m:r>
                    <m:r>
                      <a:rPr lang="en-GB" sz="2800" i="1">
                        <a:latin typeface="Cambria Math"/>
                      </a:rPr>
                      <m:t>−</m:t>
                    </m:r>
                    <m:r>
                      <m:rPr>
                        <m:nor/>
                      </m:rPr>
                      <a:rPr lang="en-GB" sz="2800">
                        <a:latin typeface="Gill Sans MT" panose="020B0502020104020203" pitchFamily="34" charset="0"/>
                      </a:rPr>
                      <m:t>2</m:t>
                    </m:r>
                  </m:oMath>
                </a14:m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The perimeter is 17 </a:t>
                </a:r>
                <a:r>
                  <a:rPr lang="en-GB" sz="2800" dirty="0">
                    <a:latin typeface="Gill Sans MT" panose="020B0502020104020203" pitchFamily="34" charset="0"/>
                  </a:rPr>
                  <a:t>cm.</a:t>
                </a:r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Find the area of the rectangle.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246769"/>
              </a:xfrm>
              <a:prstGeom prst="rect">
                <a:avLst/>
              </a:prstGeom>
              <a:blipFill>
                <a:blip r:embed="rId3"/>
                <a:stretch>
                  <a:fillRect l="-1590" t="-2989" b="-67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2921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Alex has some algebra expression cards.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0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The mean of the cards is 19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Work out the value of each card.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4562916" y="1725988"/>
                <a:ext cx="2256123" cy="687969"/>
              </a:xfrm>
              <a:prstGeom prst="roundRect">
                <a:avLst/>
              </a:prstGeom>
              <a:solidFill>
                <a:srgbClr val="FFC000">
                  <a:alpha val="20000"/>
                </a:srgbClr>
              </a:solidFill>
              <a:ln w="25400">
                <a:solidFill>
                  <a:srgbClr val="FFC000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nor/>
                        </m:rPr>
                        <a:rPr lang="en-GB" sz="2800" b="0" i="0" smtClean="0">
                          <a:latin typeface="Gill Sans MT" panose="020B0502020104020203" pitchFamily="34" charset="0"/>
                        </a:rPr>
                        <m:t>4</m:t>
                      </m:r>
                    </m:oMath>
                  </m:oMathPara>
                </a14:m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2916" y="1725988"/>
                <a:ext cx="2256123" cy="687969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  <a:ln w="25400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110" y="1396064"/>
            <a:ext cx="1888132" cy="255192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4562914" y="2523319"/>
                <a:ext cx="2256125" cy="687969"/>
              </a:xfrm>
              <a:prstGeom prst="roundRect">
                <a:avLst/>
              </a:prstGeom>
              <a:solidFill>
                <a:srgbClr val="FFC000">
                  <a:alpha val="20000"/>
                </a:srgbClr>
              </a:solidFill>
              <a:ln w="25400">
                <a:solidFill>
                  <a:srgbClr val="FFC000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latin typeface="Gill Sans MT" panose="020B0502020104020203" pitchFamily="34" charset="0"/>
                        </a:rPr>
                        <m:t>2</m:t>
                      </m:r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2914" y="2523319"/>
                <a:ext cx="2256125" cy="687969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 w="25400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4558226" y="3321323"/>
                <a:ext cx="2244330" cy="687969"/>
              </a:xfrm>
              <a:prstGeom prst="roundRect">
                <a:avLst/>
              </a:prstGeom>
              <a:solidFill>
                <a:srgbClr val="FFC000">
                  <a:alpha val="20000"/>
                </a:srgbClr>
              </a:solidFill>
              <a:ln w="25400">
                <a:solidFill>
                  <a:srgbClr val="FFC000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b="0" i="0" smtClean="0">
                        <a:latin typeface="Gill Sans MT" panose="020B0502020104020203" pitchFamily="34" charset="0"/>
                      </a:rPr>
                      <m:t>3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1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8226" y="3321323"/>
                <a:ext cx="2244330" cy="687969"/>
              </a:xfrm>
              <a:prstGeom prst="roundRect">
                <a:avLst/>
              </a:prstGeom>
              <a:blipFill>
                <a:blip r:embed="rId6"/>
                <a:stretch>
                  <a:fillRect b="-10256"/>
                </a:stretch>
              </a:blipFill>
              <a:ln w="25400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28068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Here is the quadrilateral ABCD.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The perimeter of the quadrilateral is </a:t>
            </a:r>
            <a:r>
              <a:rPr lang="en-GB" sz="2800" dirty="0" smtClean="0">
                <a:latin typeface="Gill Sans MT" panose="020B0502020104020203" pitchFamily="34" charset="0"/>
              </a:rPr>
              <a:t>80 </a:t>
            </a:r>
            <a:r>
              <a:rPr lang="en-GB" sz="2800" dirty="0">
                <a:latin typeface="Gill Sans MT" panose="020B0502020104020203" pitchFamily="34" charset="0"/>
              </a:rPr>
              <a:t>cm.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AB is the same length as BC.</a:t>
            </a:r>
          </a:p>
          <a:p>
            <a:r>
              <a:rPr lang="en-GB" sz="2800" dirty="0" smtClean="0">
                <a:latin typeface="Gill Sans MT" panose="020B0502020104020203" pitchFamily="34" charset="0"/>
              </a:rPr>
              <a:t>Find </a:t>
            </a:r>
            <a:r>
              <a:rPr lang="en-GB" sz="2800" dirty="0">
                <a:latin typeface="Gill Sans MT" panose="020B0502020104020203" pitchFamily="34" charset="0"/>
              </a:rPr>
              <a:t>the length of CD.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73120" y="2733860"/>
            <a:ext cx="3689141" cy="2180856"/>
          </a:xfrm>
          <a:custGeom>
            <a:avLst/>
            <a:gdLst>
              <a:gd name="connsiteX0" fmla="*/ 0 w 3689141"/>
              <a:gd name="connsiteY0" fmla="*/ 0 h 2194924"/>
              <a:gd name="connsiteX1" fmla="*/ 3689141 w 3689141"/>
              <a:gd name="connsiteY1" fmla="*/ 0 h 2194924"/>
              <a:gd name="connsiteX2" fmla="*/ 3689141 w 3689141"/>
              <a:gd name="connsiteY2" fmla="*/ 2194924 h 2194924"/>
              <a:gd name="connsiteX3" fmla="*/ 0 w 3689141"/>
              <a:gd name="connsiteY3" fmla="*/ 2194924 h 2194924"/>
              <a:gd name="connsiteX4" fmla="*/ 0 w 3689141"/>
              <a:gd name="connsiteY4" fmla="*/ 0 h 2194924"/>
              <a:gd name="connsiteX0" fmla="*/ 0 w 3689141"/>
              <a:gd name="connsiteY0" fmla="*/ 0 h 2194924"/>
              <a:gd name="connsiteX1" fmla="*/ 3084230 w 3689141"/>
              <a:gd name="connsiteY1" fmla="*/ 1336431 h 2194924"/>
              <a:gd name="connsiteX2" fmla="*/ 3689141 w 3689141"/>
              <a:gd name="connsiteY2" fmla="*/ 2194924 h 2194924"/>
              <a:gd name="connsiteX3" fmla="*/ 0 w 3689141"/>
              <a:gd name="connsiteY3" fmla="*/ 2194924 h 2194924"/>
              <a:gd name="connsiteX4" fmla="*/ 0 w 3689141"/>
              <a:gd name="connsiteY4" fmla="*/ 0 h 2194924"/>
              <a:gd name="connsiteX0" fmla="*/ 0 w 3689141"/>
              <a:gd name="connsiteY0" fmla="*/ 0 h 2194924"/>
              <a:gd name="connsiteX1" fmla="*/ 3618803 w 3689141"/>
              <a:gd name="connsiteY1" fmla="*/ 1322363 h 2194924"/>
              <a:gd name="connsiteX2" fmla="*/ 3689141 w 3689141"/>
              <a:gd name="connsiteY2" fmla="*/ 2194924 h 2194924"/>
              <a:gd name="connsiteX3" fmla="*/ 0 w 3689141"/>
              <a:gd name="connsiteY3" fmla="*/ 2194924 h 2194924"/>
              <a:gd name="connsiteX4" fmla="*/ 0 w 3689141"/>
              <a:gd name="connsiteY4" fmla="*/ 0 h 2194924"/>
              <a:gd name="connsiteX0" fmla="*/ 1026941 w 3689141"/>
              <a:gd name="connsiteY0" fmla="*/ 0 h 2180856"/>
              <a:gd name="connsiteX1" fmla="*/ 3618803 w 3689141"/>
              <a:gd name="connsiteY1" fmla="*/ 1308295 h 2180856"/>
              <a:gd name="connsiteX2" fmla="*/ 3689141 w 3689141"/>
              <a:gd name="connsiteY2" fmla="*/ 2180856 h 2180856"/>
              <a:gd name="connsiteX3" fmla="*/ 0 w 3689141"/>
              <a:gd name="connsiteY3" fmla="*/ 2180856 h 2180856"/>
              <a:gd name="connsiteX4" fmla="*/ 1026941 w 3689141"/>
              <a:gd name="connsiteY4" fmla="*/ 0 h 2180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89141" h="2180856">
                <a:moveTo>
                  <a:pt x="1026941" y="0"/>
                </a:moveTo>
                <a:lnTo>
                  <a:pt x="3618803" y="1308295"/>
                </a:lnTo>
                <a:lnTo>
                  <a:pt x="3689141" y="2180856"/>
                </a:lnTo>
                <a:lnTo>
                  <a:pt x="0" y="2180856"/>
                </a:lnTo>
                <a:lnTo>
                  <a:pt x="1026941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 flipH="1">
            <a:off x="2707361" y="4676564"/>
            <a:ext cx="367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A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38850" y="2259002"/>
            <a:ext cx="425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B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68319" y="3675550"/>
            <a:ext cx="29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762261" y="4697809"/>
            <a:ext cx="274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D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2440235" y="3398649"/>
                <a:ext cx="14986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4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1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0235" y="3398649"/>
                <a:ext cx="1498615" cy="523220"/>
              </a:xfrm>
              <a:prstGeom prst="rect">
                <a:avLst/>
              </a:prstGeom>
              <a:blipFill>
                <a:blip r:embed="rId3"/>
                <a:stretch>
                  <a:fillRect l="-8130" t="-12941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5201254" y="2854461"/>
                <a:ext cx="12848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b="0" i="0" smtClean="0">
                        <a:latin typeface="Gill Sans MT" panose="020B0502020104020203" pitchFamily="34" charset="0"/>
                      </a:rPr>
                      <m:t>21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cm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1254" y="2854461"/>
                <a:ext cx="1284884" cy="523220"/>
              </a:xfrm>
              <a:prstGeom prst="rect">
                <a:avLst/>
              </a:prstGeom>
              <a:blipFill>
                <a:blip r:embed="rId4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4465142" y="4938174"/>
                <a:ext cx="14722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i="0" smtClean="0">
                        <a:latin typeface="Gill Sans MT" panose="020B0502020104020203" pitchFamily="34" charset="0"/>
                      </a:rPr>
                      <m:t>5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1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5142" y="4938174"/>
                <a:ext cx="1472224" cy="523220"/>
              </a:xfrm>
              <a:prstGeom prst="rect">
                <a:avLst/>
              </a:prstGeom>
              <a:blipFill>
                <a:blip r:embed="rId5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4953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5394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𝑎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𝑏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𝑐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are integers between </a:t>
                </a:r>
                <a:r>
                  <a:rPr lang="en-GB" sz="2800" dirty="0">
                    <a:latin typeface="Gill Sans MT" panose="020B0502020104020203" pitchFamily="34" charset="0"/>
                  </a:rPr>
                  <a:t>0 and </a:t>
                </a:r>
                <a:r>
                  <a:rPr lang="en-GB" sz="2800" dirty="0">
                    <a:latin typeface="Gill Sans MT" panose="020B0502020104020203" pitchFamily="34" charset="0"/>
                  </a:rPr>
                  <a:t>5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         		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𝑎</m:t>
                    </m:r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800" i="1">
                        <a:latin typeface="Cambria Math"/>
                      </a:rPr>
                      <m:t>𝑏</m:t>
                    </m:r>
                    <m:r>
                      <a:rPr lang="en-GB" sz="2800" i="1">
                        <a:latin typeface="Cambria Math"/>
                      </a:rPr>
                      <m:t>=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6</a:t>
                </a:r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        		</a:t>
                </a:r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𝑏</m:t>
                    </m:r>
                    <m:r>
                      <a:rPr lang="en-GB" sz="2800" i="1">
                        <a:latin typeface="Cambria Math"/>
                      </a:rPr>
                      <m:t>+</m:t>
                    </m:r>
                    <m:r>
                      <a:rPr lang="en-GB" sz="2800" i="1">
                        <a:latin typeface="Cambria Math"/>
                      </a:rPr>
                      <m:t>𝑐</m:t>
                    </m:r>
                    <m:r>
                      <a:rPr lang="en-GB" sz="2800" i="1">
                        <a:latin typeface="Cambria Math"/>
                      </a:rPr>
                      <m:t>=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4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Find the values of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𝑎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𝑏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𝑐</m:t>
                    </m:r>
                  </m:oMath>
                </a14:m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How many different possibilities can you find?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539430"/>
              </a:xfrm>
              <a:prstGeom prst="rect">
                <a:avLst/>
              </a:prstGeom>
              <a:blipFill>
                <a:blip r:embed="rId3"/>
                <a:stretch>
                  <a:fillRect l="-1590" t="-1897" b="-39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2144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0722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𝑥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𝑦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are both positive whole numbers.</a:t>
                </a:r>
              </a:p>
              <a:p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en-GB" sz="2800" i="1">
                            <a:latin typeface="Cambria Math"/>
                          </a:rPr>
                          <m:t>𝑦</m:t>
                        </m:r>
                      </m:den>
                    </m:f>
                    <m:r>
                      <a:rPr lang="en-GB" sz="2800" i="1">
                        <a:latin typeface="Cambria Math"/>
                      </a:rPr>
                      <m:t>=</m:t>
                    </m:r>
                    <m:r>
                      <m:rPr>
                        <m:nor/>
                      </m:rPr>
                      <a:rPr lang="en-GB" sz="2800">
                        <a:latin typeface="Gill Sans MT" panose="020B0502020104020203" pitchFamily="34" charset="0"/>
                      </a:rPr>
                      <m:t>4</m:t>
                    </m:r>
                  </m:oMath>
                </a14:m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0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Dora </a:t>
                </a:r>
                <a:r>
                  <a:rPr lang="en-GB" sz="2800" dirty="0">
                    <a:latin typeface="Gill Sans MT" panose="020B0502020104020203" pitchFamily="34" charset="0"/>
                  </a:rPr>
                  <a:t>says, 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4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Jack </a:t>
                </a:r>
                <a:r>
                  <a:rPr lang="en-GB" sz="2800" dirty="0">
                    <a:latin typeface="Gill Sans MT" panose="020B0502020104020203" pitchFamily="34" charset="0"/>
                  </a:rPr>
                  <a:t>says,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4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Only one is correct – who is it?</a:t>
                </a:r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Explain your answer.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072240"/>
              </a:xfrm>
              <a:prstGeom prst="rect">
                <a:avLst/>
              </a:prstGeom>
              <a:blipFill>
                <a:blip r:embed="rId3"/>
                <a:stretch>
                  <a:fillRect l="-1590" t="-11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4068085" y="1451930"/>
            <a:ext cx="1699211" cy="790081"/>
          </a:xfrm>
          <a:prstGeom prst="roundRect">
            <a:avLst/>
          </a:prstGeom>
          <a:solidFill>
            <a:srgbClr val="FF0000">
              <a:alpha val="2000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552" y="2543246"/>
            <a:ext cx="1310523" cy="18436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440" y="4741184"/>
            <a:ext cx="1288311" cy="94402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Rounded Rectangular Callout 7"/>
              <p:cNvSpPr/>
              <p:nvPr/>
            </p:nvSpPr>
            <p:spPr>
              <a:xfrm>
                <a:off x="3768885" y="2887273"/>
                <a:ext cx="3082081" cy="1059779"/>
              </a:xfrm>
              <a:prstGeom prst="wedgeRoundRectCallout">
                <a:avLst>
                  <a:gd name="adj1" fmla="val -66594"/>
                  <a:gd name="adj2" fmla="val 37793"/>
                  <a:gd name="adj3" fmla="val 16667"/>
                </a:avLst>
              </a:prstGeom>
              <a:solidFill>
                <a:srgbClr val="00B050">
                  <a:alpha val="20000"/>
                </a:srgbClr>
              </a:solidFill>
              <a:ln w="25400">
                <a:solidFill>
                  <a:srgbClr val="00B050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𝑥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will always be a multiple of 4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8" name="Rounded Rectangular Callou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8885" y="2887273"/>
                <a:ext cx="3082081" cy="1059779"/>
              </a:xfrm>
              <a:prstGeom prst="wedgeRoundRectCallout">
                <a:avLst>
                  <a:gd name="adj1" fmla="val -66594"/>
                  <a:gd name="adj2" fmla="val 37793"/>
                  <a:gd name="adj3" fmla="val 16667"/>
                </a:avLst>
              </a:prstGeom>
              <a:blipFill>
                <a:blip r:embed="rId6"/>
                <a:stretch>
                  <a:fillRect r="-166" b="-9605"/>
                </a:stretch>
              </a:blipFill>
              <a:ln w="254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Rounded Rectangular Callout 8"/>
              <p:cNvSpPr/>
              <p:nvPr/>
            </p:nvSpPr>
            <p:spPr>
              <a:xfrm>
                <a:off x="3768884" y="4386865"/>
                <a:ext cx="3082081" cy="1072182"/>
              </a:xfrm>
              <a:prstGeom prst="wedgeRoundRectCallout">
                <a:avLst>
                  <a:gd name="adj1" fmla="val -64099"/>
                  <a:gd name="adj2" fmla="val 36822"/>
                  <a:gd name="adj3" fmla="val 16667"/>
                </a:avLst>
              </a:prstGeom>
              <a:solidFill>
                <a:schemeClr val="accent2">
                  <a:alpha val="20000"/>
                </a:schemeClr>
              </a:solidFill>
              <a:ln w="25400">
                <a:solidFill>
                  <a:schemeClr val="accent2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will always be a factor of 4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9" name="Rounded Rectangular Callout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8884" y="4386865"/>
                <a:ext cx="3082081" cy="1072182"/>
              </a:xfrm>
              <a:prstGeom prst="wedgeRoundRectCallout">
                <a:avLst>
                  <a:gd name="adj1" fmla="val -64099"/>
                  <a:gd name="adj2" fmla="val 36822"/>
                  <a:gd name="adj3" fmla="val 16667"/>
                </a:avLst>
              </a:prstGeom>
              <a:blipFill>
                <a:blip r:embed="rId7"/>
                <a:stretch>
                  <a:fillRect r="-170" b="-8333"/>
                </a:stretch>
              </a:blipFill>
              <a:ln w="2540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1674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</a:rPr>
                      <m:t>𝑎𝑏</m:t>
                    </m:r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</a:rPr>
                      <m:t>+</m:t>
                    </m:r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</a:rPr>
                      <m:t>𝑏</m:t>
                    </m:r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</a:rPr>
                      <m:t>=</m:t>
                    </m:r>
                    <m:r>
                      <m:rPr>
                        <m:nor/>
                      </m:rPr>
                      <a:rPr lang="en-GB" sz="2800">
                        <a:solidFill>
                          <a:prstClr val="black"/>
                        </a:solidFill>
                        <a:latin typeface="Gill Sans MT" panose="020B0502020104020203" pitchFamily="34" charset="0"/>
                      </a:rPr>
                      <m:t>18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Mo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says, 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Mo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correct? 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answer.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508" y="3232925"/>
            <a:ext cx="1698931" cy="124845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ounded Rectangular Callout 10"/>
              <p:cNvSpPr/>
              <p:nvPr/>
            </p:nvSpPr>
            <p:spPr>
              <a:xfrm>
                <a:off x="4471974" y="2379953"/>
                <a:ext cx="3628450" cy="1444335"/>
              </a:xfrm>
              <a:prstGeom prst="wedgeRoundRectCallout">
                <a:avLst>
                  <a:gd name="adj1" fmla="val -63399"/>
                  <a:gd name="adj2" fmla="val 45757"/>
                  <a:gd name="adj3" fmla="val 16667"/>
                </a:avLst>
              </a:prstGeom>
              <a:solidFill>
                <a:schemeClr val="accent2">
                  <a:alpha val="20000"/>
                </a:schemeClr>
              </a:solidFill>
              <a:ln w="25400">
                <a:solidFill>
                  <a:schemeClr val="accent2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must both be odd numbers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1" name="Rounded Rectangular Callout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1974" y="2379953"/>
                <a:ext cx="3628450" cy="1444335"/>
              </a:xfrm>
              <a:prstGeom prst="wedgeRoundRectCallout">
                <a:avLst>
                  <a:gd name="adj1" fmla="val -63399"/>
                  <a:gd name="adj2" fmla="val 45757"/>
                  <a:gd name="adj3" fmla="val 16667"/>
                </a:avLst>
              </a:prstGeom>
              <a:blipFill>
                <a:blip r:embed="rId5"/>
                <a:stretch>
                  <a:fillRect r="-1316"/>
                </a:stretch>
              </a:blipFill>
              <a:ln w="2540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1238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Large beads cost 5p and small beads cost 4p 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79p to spend on beads. 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combinations of small and large beads can Rosie buy?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write expressions that show all the solutions?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58" b="24023"/>
          <a:stretch/>
        </p:blipFill>
        <p:spPr>
          <a:xfrm>
            <a:off x="3240251" y="2793849"/>
            <a:ext cx="1677440" cy="10109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26" t="35757" r="15278" b="22381"/>
          <a:stretch/>
        </p:blipFill>
        <p:spPr>
          <a:xfrm>
            <a:off x="5449878" y="2360209"/>
            <a:ext cx="1429223" cy="146407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586060" y="3804760"/>
            <a:ext cx="7876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4p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70647" y="3824288"/>
            <a:ext cx="7876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5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p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355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dcmitype/"/>
    <ds:schemaRef ds:uri="http://purl.org/dc/elements/1.1/"/>
    <ds:schemaRef ds:uri="http://schemas.microsoft.com/office/2006/documentManagement/types"/>
    <ds:schemaRef ds:uri="http://www.w3.org/XML/1998/namespace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522d4c35-b548-4432-90ae-af4376e1c4b4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2011</TotalTime>
  <Words>1012</Words>
  <Application>Microsoft Office PowerPoint</Application>
  <PresentationFormat>A4 Paper (210x297 mm)</PresentationFormat>
  <Paragraphs>382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86</cp:revision>
  <dcterms:created xsi:type="dcterms:W3CDTF">2019-02-04T08:17:32Z</dcterms:created>
  <dcterms:modified xsi:type="dcterms:W3CDTF">2019-10-02T09:24:28Z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