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364" r:id="rId11"/>
    <p:sldId id="297" r:id="rId12"/>
    <p:sldId id="298" r:id="rId13"/>
    <p:sldId id="365" r:id="rId14"/>
    <p:sldId id="299" r:id="rId15"/>
    <p:sldId id="335" r:id="rId16"/>
    <p:sldId id="366" r:id="rId17"/>
    <p:sldId id="350" r:id="rId18"/>
    <p:sldId id="367" r:id="rId19"/>
    <p:sldId id="301" r:id="rId20"/>
    <p:sldId id="351" r:id="rId21"/>
    <p:sldId id="368" r:id="rId22"/>
    <p:sldId id="369" r:id="rId23"/>
    <p:sldId id="353" r:id="rId24"/>
    <p:sldId id="370" r:id="rId25"/>
    <p:sldId id="316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358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113" d="100"/>
          <a:sy n="113" d="100"/>
        </p:scale>
        <p:origin x="872" y="76"/>
      </p:cViewPr>
      <p:guideLst>
        <p:guide orient="horz" pos="2160"/>
        <p:guide pos="235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8" Type="http://schemas.openxmlformats.org/officeDocument/2006/relationships/slideMaster" Target="slideMasters/slideMaster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938D5EC7-67D0-42B0-B1EA-E24CC5DE2F69}"/>
    <pc:docChg chg="custSel modSld">
      <pc:chgData name="James Clegg" userId="c6df1435-7a36-4b38-be4d-16e68e91152f" providerId="ADAL" clId="{938D5EC7-67D0-42B0-B1EA-E24CC5DE2F69}" dt="2021-01-14T15:42:06.588" v="13"/>
      <pc:docMkLst>
        <pc:docMk/>
      </pc:docMkLst>
      <pc:sldChg chg="modTransition">
        <pc:chgData name="James Clegg" userId="c6df1435-7a36-4b38-be4d-16e68e91152f" providerId="ADAL" clId="{938D5EC7-67D0-42B0-B1EA-E24CC5DE2F69}" dt="2021-01-14T15:42:06.588" v="13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938D5EC7-67D0-42B0-B1EA-E24CC5DE2F69}" dt="2021-01-14T15:42:06.588" v="13"/>
        <pc:sldMkLst>
          <pc:docMk/>
          <pc:sldMk cId="4128357408" sldId="298"/>
        </pc:sldMkLst>
        <pc:picChg chg="del">
          <ac:chgData name="James Clegg" userId="c6df1435-7a36-4b38-be4d-16e68e91152f" providerId="ADAL" clId="{938D5EC7-67D0-42B0-B1EA-E24CC5DE2F69}" dt="2021-01-14T15:41:25.440" v="0" actId="478"/>
          <ac:picMkLst>
            <pc:docMk/>
            <pc:sldMk cId="4128357408" sldId="298"/>
            <ac:picMk id="5" creationId="{00000000-0000-0000-0000-000000000000}"/>
          </ac:picMkLst>
        </pc:picChg>
      </pc:sldChg>
      <pc:sldChg chg="modTransition">
        <pc:chgData name="James Clegg" userId="c6df1435-7a36-4b38-be4d-16e68e91152f" providerId="ADAL" clId="{938D5EC7-67D0-42B0-B1EA-E24CC5DE2F69}" dt="2021-01-14T15:42:06.588" v="13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938D5EC7-67D0-42B0-B1EA-E24CC5DE2F69}" dt="2021-01-14T15:42:06.588" v="13"/>
        <pc:sldMkLst>
          <pc:docMk/>
          <pc:sldMk cId="3782242679" sldId="301"/>
        </pc:sldMkLst>
        <pc:picChg chg="del">
          <ac:chgData name="James Clegg" userId="c6df1435-7a36-4b38-be4d-16e68e91152f" providerId="ADAL" clId="{938D5EC7-67D0-42B0-B1EA-E24CC5DE2F69}" dt="2021-01-14T15:41:42.440" v="6" actId="478"/>
          <ac:picMkLst>
            <pc:docMk/>
            <pc:sldMk cId="3782242679" sldId="301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38D5EC7-67D0-42B0-B1EA-E24CC5DE2F69}" dt="2021-01-14T15:42:06.588" v="13"/>
        <pc:sldMkLst>
          <pc:docMk/>
          <pc:sldMk cId="292426147" sldId="316"/>
        </pc:sldMkLst>
        <pc:picChg chg="del">
          <ac:chgData name="James Clegg" userId="c6df1435-7a36-4b38-be4d-16e68e91152f" providerId="ADAL" clId="{938D5EC7-67D0-42B0-B1EA-E24CC5DE2F69}" dt="2021-01-14T15:41:58.128" v="12" actId="478"/>
          <ac:picMkLst>
            <pc:docMk/>
            <pc:sldMk cId="292426147" sldId="316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38D5EC7-67D0-42B0-B1EA-E24CC5DE2F69}" dt="2021-01-14T15:42:06.588" v="13"/>
        <pc:sldMkLst>
          <pc:docMk/>
          <pc:sldMk cId="1709793811" sldId="335"/>
        </pc:sldMkLst>
        <pc:picChg chg="del">
          <ac:chgData name="James Clegg" userId="c6df1435-7a36-4b38-be4d-16e68e91152f" providerId="ADAL" clId="{938D5EC7-67D0-42B0-B1EA-E24CC5DE2F69}" dt="2021-01-14T15:41:30.253" v="2" actId="478"/>
          <ac:picMkLst>
            <pc:docMk/>
            <pc:sldMk cId="1709793811" sldId="335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38D5EC7-67D0-42B0-B1EA-E24CC5DE2F69}" dt="2021-01-14T15:42:06.588" v="13"/>
        <pc:sldMkLst>
          <pc:docMk/>
          <pc:sldMk cId="3231573367" sldId="350"/>
        </pc:sldMkLst>
        <pc:picChg chg="del">
          <ac:chgData name="James Clegg" userId="c6df1435-7a36-4b38-be4d-16e68e91152f" providerId="ADAL" clId="{938D5EC7-67D0-42B0-B1EA-E24CC5DE2F69}" dt="2021-01-14T15:41:36.819" v="4" actId="478"/>
          <ac:picMkLst>
            <pc:docMk/>
            <pc:sldMk cId="3231573367" sldId="350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38D5EC7-67D0-42B0-B1EA-E24CC5DE2F69}" dt="2021-01-14T15:42:06.588" v="13"/>
        <pc:sldMkLst>
          <pc:docMk/>
          <pc:sldMk cId="1465924856" sldId="351"/>
        </pc:sldMkLst>
        <pc:picChg chg="del">
          <ac:chgData name="James Clegg" userId="c6df1435-7a36-4b38-be4d-16e68e91152f" providerId="ADAL" clId="{938D5EC7-67D0-42B0-B1EA-E24CC5DE2F69}" dt="2021-01-14T15:41:44.832" v="7" actId="478"/>
          <ac:picMkLst>
            <pc:docMk/>
            <pc:sldMk cId="1465924856" sldId="351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38D5EC7-67D0-42B0-B1EA-E24CC5DE2F69}" dt="2021-01-14T15:42:06.588" v="13"/>
        <pc:sldMkLst>
          <pc:docMk/>
          <pc:sldMk cId="896063204" sldId="353"/>
        </pc:sldMkLst>
        <pc:picChg chg="del">
          <ac:chgData name="James Clegg" userId="c6df1435-7a36-4b38-be4d-16e68e91152f" providerId="ADAL" clId="{938D5EC7-67D0-42B0-B1EA-E24CC5DE2F69}" dt="2021-01-14T15:41:52.601" v="10" actId="478"/>
          <ac:picMkLst>
            <pc:docMk/>
            <pc:sldMk cId="896063204" sldId="353"/>
            <ac:picMk id="7" creationId="{00000000-0000-0000-0000-000000000000}"/>
          </ac:picMkLst>
        </pc:picChg>
      </pc:sldChg>
      <pc:sldChg chg="modTransition">
        <pc:chgData name="James Clegg" userId="c6df1435-7a36-4b38-be4d-16e68e91152f" providerId="ADAL" clId="{938D5EC7-67D0-42B0-B1EA-E24CC5DE2F69}" dt="2021-01-14T15:42:06.588" v="13"/>
        <pc:sldMkLst>
          <pc:docMk/>
          <pc:sldMk cId="1444635904" sldId="364"/>
        </pc:sldMkLst>
      </pc:sldChg>
      <pc:sldChg chg="delSp modTransition delAnim">
        <pc:chgData name="James Clegg" userId="c6df1435-7a36-4b38-be4d-16e68e91152f" providerId="ADAL" clId="{938D5EC7-67D0-42B0-B1EA-E24CC5DE2F69}" dt="2021-01-14T15:42:06.588" v="13"/>
        <pc:sldMkLst>
          <pc:docMk/>
          <pc:sldMk cId="626774943" sldId="365"/>
        </pc:sldMkLst>
        <pc:picChg chg="del">
          <ac:chgData name="James Clegg" userId="c6df1435-7a36-4b38-be4d-16e68e91152f" providerId="ADAL" clId="{938D5EC7-67D0-42B0-B1EA-E24CC5DE2F69}" dt="2021-01-14T15:41:27.562" v="1" actId="478"/>
          <ac:picMkLst>
            <pc:docMk/>
            <pc:sldMk cId="626774943" sldId="365"/>
            <ac:picMk id="1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38D5EC7-67D0-42B0-B1EA-E24CC5DE2F69}" dt="2021-01-14T15:42:06.588" v="13"/>
        <pc:sldMkLst>
          <pc:docMk/>
          <pc:sldMk cId="3527081487" sldId="366"/>
        </pc:sldMkLst>
        <pc:picChg chg="del">
          <ac:chgData name="James Clegg" userId="c6df1435-7a36-4b38-be4d-16e68e91152f" providerId="ADAL" clId="{938D5EC7-67D0-42B0-B1EA-E24CC5DE2F69}" dt="2021-01-14T15:41:33.845" v="3" actId="478"/>
          <ac:picMkLst>
            <pc:docMk/>
            <pc:sldMk cId="3527081487" sldId="366"/>
            <ac:picMk id="2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38D5EC7-67D0-42B0-B1EA-E24CC5DE2F69}" dt="2021-01-14T15:42:06.588" v="13"/>
        <pc:sldMkLst>
          <pc:docMk/>
          <pc:sldMk cId="1910651482" sldId="367"/>
        </pc:sldMkLst>
        <pc:picChg chg="del">
          <ac:chgData name="James Clegg" userId="c6df1435-7a36-4b38-be4d-16e68e91152f" providerId="ADAL" clId="{938D5EC7-67D0-42B0-B1EA-E24CC5DE2F69}" dt="2021-01-14T15:41:39.472" v="5" actId="478"/>
          <ac:picMkLst>
            <pc:docMk/>
            <pc:sldMk cId="1910651482" sldId="367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38D5EC7-67D0-42B0-B1EA-E24CC5DE2F69}" dt="2021-01-14T15:42:06.588" v="13"/>
        <pc:sldMkLst>
          <pc:docMk/>
          <pc:sldMk cId="2271143149" sldId="368"/>
        </pc:sldMkLst>
        <pc:picChg chg="del">
          <ac:chgData name="James Clegg" userId="c6df1435-7a36-4b38-be4d-16e68e91152f" providerId="ADAL" clId="{938D5EC7-67D0-42B0-B1EA-E24CC5DE2F69}" dt="2021-01-14T15:41:47.778" v="8" actId="478"/>
          <ac:picMkLst>
            <pc:docMk/>
            <pc:sldMk cId="2271143149" sldId="368"/>
            <ac:picMk id="8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38D5EC7-67D0-42B0-B1EA-E24CC5DE2F69}" dt="2021-01-14T15:42:06.588" v="13"/>
        <pc:sldMkLst>
          <pc:docMk/>
          <pc:sldMk cId="2406731673" sldId="369"/>
        </pc:sldMkLst>
        <pc:picChg chg="del">
          <ac:chgData name="James Clegg" userId="c6df1435-7a36-4b38-be4d-16e68e91152f" providerId="ADAL" clId="{938D5EC7-67D0-42B0-B1EA-E24CC5DE2F69}" dt="2021-01-14T15:41:50.293" v="9" actId="478"/>
          <ac:picMkLst>
            <pc:docMk/>
            <pc:sldMk cId="2406731673" sldId="369"/>
            <ac:picMk id="3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38D5EC7-67D0-42B0-B1EA-E24CC5DE2F69}" dt="2021-01-14T15:42:06.588" v="13"/>
        <pc:sldMkLst>
          <pc:docMk/>
          <pc:sldMk cId="2048095982" sldId="370"/>
        </pc:sldMkLst>
        <pc:picChg chg="del">
          <ac:chgData name="James Clegg" userId="c6df1435-7a36-4b38-be4d-16e68e91152f" providerId="ADAL" clId="{938D5EC7-67D0-42B0-B1EA-E24CC5DE2F69}" dt="2021-01-14T15:41:55.227" v="11" actId="478"/>
          <ac:picMkLst>
            <pc:docMk/>
            <pc:sldMk cId="2048095982" sldId="370"/>
            <ac:picMk id="14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14/01/2021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14/01/2021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88.png"/><Relationship Id="rId18" Type="http://schemas.openxmlformats.org/officeDocument/2006/relationships/image" Target="../media/image93.png"/><Relationship Id="rId7" Type="http://schemas.openxmlformats.org/officeDocument/2006/relationships/image" Target="../media/image11.png"/><Relationship Id="rId12" Type="http://schemas.openxmlformats.org/officeDocument/2006/relationships/image" Target="../media/image87.png"/><Relationship Id="rId17" Type="http://schemas.openxmlformats.org/officeDocument/2006/relationships/image" Target="../media/image92.png"/><Relationship Id="rId2" Type="http://schemas.openxmlformats.org/officeDocument/2006/relationships/slideLayout" Target="../slideLayouts/slideLayout4.xml"/><Relationship Id="rId16" Type="http://schemas.openxmlformats.org/officeDocument/2006/relationships/image" Target="../media/image17.png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11" Type="http://schemas.openxmlformats.org/officeDocument/2006/relationships/image" Target="../media/image86.png"/><Relationship Id="rId5" Type="http://schemas.openxmlformats.org/officeDocument/2006/relationships/image" Target="../media/image9.png"/><Relationship Id="rId15" Type="http://schemas.openxmlformats.org/officeDocument/2006/relationships/image" Target="../media/image16.png"/><Relationship Id="rId10" Type="http://schemas.openxmlformats.org/officeDocument/2006/relationships/image" Target="../media/image85.png"/><Relationship Id="rId9" Type="http://schemas.openxmlformats.org/officeDocument/2006/relationships/image" Target="../media/image13.png"/><Relationship Id="rId1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9.png"/><Relationship Id="rId12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11" Type="http://schemas.openxmlformats.org/officeDocument/2006/relationships/image" Target="../media/image9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4.png"/><Relationship Id="rId5" Type="http://schemas.openxmlformats.org/officeDocument/2006/relationships/image" Target="../media/image20.png"/><Relationship Id="rId10" Type="http://schemas.openxmlformats.org/officeDocument/2006/relationships/image" Target="../media/image25.png"/><Relationship Id="rId9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18" Type="http://schemas.openxmlformats.org/officeDocument/2006/relationships/image" Target="../media/image106.png"/><Relationship Id="rId17" Type="http://schemas.openxmlformats.org/officeDocument/2006/relationships/image" Target="../media/image28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104.png"/><Relationship Id="rId1" Type="http://schemas.openxmlformats.org/officeDocument/2006/relationships/tags" Target="../tags/tag4.xml"/><Relationship Id="rId6" Type="http://schemas.openxmlformats.org/officeDocument/2006/relationships/image" Target="../media/image14.png"/><Relationship Id="rId5" Type="http://schemas.openxmlformats.org/officeDocument/2006/relationships/image" Target="../media/image26.png"/><Relationship Id="rId15" Type="http://schemas.openxmlformats.org/officeDocument/2006/relationships/image" Target="../media/image27.png"/><Relationship Id="rId14" Type="http://schemas.openxmlformats.org/officeDocument/2006/relationships/image" Target="../media/image10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110.png"/><Relationship Id="rId18" Type="http://schemas.openxmlformats.org/officeDocument/2006/relationships/image" Target="../media/image114.png"/><Relationship Id="rId7" Type="http://schemas.openxmlformats.org/officeDocument/2006/relationships/image" Target="../media/image102.png"/><Relationship Id="rId12" Type="http://schemas.openxmlformats.org/officeDocument/2006/relationships/image" Target="../media/image31.png"/><Relationship Id="rId17" Type="http://schemas.openxmlformats.org/officeDocument/2006/relationships/image" Target="../media/image113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14.png"/><Relationship Id="rId1" Type="http://schemas.openxmlformats.org/officeDocument/2006/relationships/tags" Target="../tags/tag5.xml"/><Relationship Id="rId11" Type="http://schemas.openxmlformats.org/officeDocument/2006/relationships/image" Target="../media/image30.png"/><Relationship Id="rId5" Type="http://schemas.openxmlformats.org/officeDocument/2006/relationships/image" Target="../media/image26.png"/><Relationship Id="rId15" Type="http://schemas.openxmlformats.org/officeDocument/2006/relationships/image" Target="../media/image160.png"/><Relationship Id="rId10" Type="http://schemas.openxmlformats.org/officeDocument/2006/relationships/image" Target="../media/image106.png"/><Relationship Id="rId9" Type="http://schemas.openxmlformats.org/officeDocument/2006/relationships/image" Target="../media/image29.png"/><Relationship Id="rId14" Type="http://schemas.openxmlformats.org/officeDocument/2006/relationships/image" Target="../media/image111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22.png"/><Relationship Id="rId7" Type="http://schemas.openxmlformats.org/officeDocument/2006/relationships/image" Target="../media/image3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3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image" Target="../media/image43.png"/><Relationship Id="rId7" Type="http://schemas.openxmlformats.org/officeDocument/2006/relationships/image" Target="../media/image37.png"/><Relationship Id="rId12" Type="http://schemas.openxmlformats.org/officeDocument/2006/relationships/image" Target="../media/image4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36.png"/><Relationship Id="rId11" Type="http://schemas.openxmlformats.org/officeDocument/2006/relationships/image" Target="../media/image41.png"/><Relationship Id="rId5" Type="http://schemas.openxmlformats.org/officeDocument/2006/relationships/image" Target="../media/image35.png"/><Relationship Id="rId10" Type="http://schemas.openxmlformats.org/officeDocument/2006/relationships/image" Target="../media/image40.png"/><Relationship Id="rId9" Type="http://schemas.openxmlformats.org/officeDocument/2006/relationships/image" Target="../media/image3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7" Type="http://schemas.openxmlformats.org/officeDocument/2006/relationships/image" Target="../media/image4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33.png"/><Relationship Id="rId5" Type="http://schemas.openxmlformats.org/officeDocument/2006/relationships/image" Target="../media/image44.png"/><Relationship Id="rId10" Type="http://schemas.openxmlformats.org/officeDocument/2006/relationships/image" Target="../media/image14.png"/><Relationship Id="rId9" Type="http://schemas.openxmlformats.org/officeDocument/2006/relationships/image" Target="../media/image27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0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280.png"/><Relationship Id="rId5" Type="http://schemas.openxmlformats.org/officeDocument/2006/relationships/image" Target="../media/image44.png"/><Relationship Id="rId9" Type="http://schemas.openxmlformats.org/officeDocument/2006/relationships/image" Target="../media/image48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74893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6359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49" y="562572"/>
                <a:ext cx="7846871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                      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𝑎</m:t>
                    </m:r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 and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𝑏</m:t>
                    </m:r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      Work out the value of the expressions.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3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𝑎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𝑏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  4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𝑎</m:t>
                    </m:r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 −</m:t>
                    </m:r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𝑏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3</a:t>
                </a:r>
                <a14:m>
                  <m:oMath xmlns:m="http://schemas.openxmlformats.org/officeDocument/2006/math">
                    <m:r>
                      <a:rPr lang="en-GB" sz="2800" b="0" i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(</m:t>
                    </m:r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𝑎</m:t>
                    </m:r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𝑏</m:t>
                    </m:r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)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7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𝑏</m:t>
                    </m:r>
                    <m:r>
                      <a:rPr lang="en-GB" sz="2800" b="0" i="0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 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𝑎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</a:t>
                </a:r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function machines if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𝑦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25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49" y="562572"/>
                <a:ext cx="7846871" cy="5262979"/>
              </a:xfrm>
              <a:prstGeom prst="rect">
                <a:avLst/>
              </a:prstGeom>
              <a:blipFill>
                <a:blip r:embed="rId4"/>
                <a:stretch>
                  <a:fillRect l="-1554" t="-104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3" name="Down Arrow 72"/>
          <p:cNvSpPr/>
          <p:nvPr/>
        </p:nvSpPr>
        <p:spPr>
          <a:xfrm rot="16200000">
            <a:off x="2388515" y="4563484"/>
            <a:ext cx="386865" cy="512335"/>
          </a:xfrm>
          <a:prstGeom prst="downArrow">
            <a:avLst/>
          </a:prstGeom>
          <a:solidFill>
            <a:srgbClr val="6096D4"/>
          </a:solidFill>
          <a:ln w="38100">
            <a:solidFill>
              <a:srgbClr val="6096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74" name="Down Arrow 73"/>
          <p:cNvSpPr/>
          <p:nvPr/>
        </p:nvSpPr>
        <p:spPr>
          <a:xfrm rot="16200000">
            <a:off x="4376284" y="4563484"/>
            <a:ext cx="386865" cy="512335"/>
          </a:xfrm>
          <a:prstGeom prst="downArrow">
            <a:avLst/>
          </a:prstGeom>
          <a:solidFill>
            <a:srgbClr val="6096D4"/>
          </a:solidFill>
          <a:ln w="38100">
            <a:solidFill>
              <a:srgbClr val="6096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5" name="TextBox 74"/>
              <p:cNvSpPr txBox="1"/>
              <p:nvPr/>
            </p:nvSpPr>
            <p:spPr>
              <a:xfrm>
                <a:off x="1263733" y="4558041"/>
                <a:ext cx="666206" cy="523220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𝑦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75" name="TextBox 7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63733" y="4558041"/>
                <a:ext cx="666206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7" name="TextBox 76"/>
          <p:cNvSpPr txBox="1"/>
          <p:nvPr/>
        </p:nvSpPr>
        <p:spPr>
          <a:xfrm>
            <a:off x="5040166" y="4558041"/>
            <a:ext cx="666206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GB" sz="2800" dirty="0"/>
          </a:p>
        </p:txBody>
      </p:sp>
      <p:sp>
        <p:nvSpPr>
          <p:cNvPr id="80" name="Down Arrow 79"/>
          <p:cNvSpPr/>
          <p:nvPr/>
        </p:nvSpPr>
        <p:spPr>
          <a:xfrm rot="16200000">
            <a:off x="2388515" y="5279224"/>
            <a:ext cx="386865" cy="512335"/>
          </a:xfrm>
          <a:prstGeom prst="downArrow">
            <a:avLst/>
          </a:prstGeom>
          <a:solidFill>
            <a:srgbClr val="6096D4"/>
          </a:solidFill>
          <a:ln w="38100">
            <a:solidFill>
              <a:srgbClr val="6096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81" name="Down Arrow 80"/>
          <p:cNvSpPr/>
          <p:nvPr/>
        </p:nvSpPr>
        <p:spPr>
          <a:xfrm rot="16200000">
            <a:off x="4376284" y="5279224"/>
            <a:ext cx="386865" cy="512335"/>
          </a:xfrm>
          <a:prstGeom prst="downArrow">
            <a:avLst/>
          </a:prstGeom>
          <a:solidFill>
            <a:srgbClr val="6096D4"/>
          </a:solidFill>
          <a:ln w="38100">
            <a:solidFill>
              <a:srgbClr val="6096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2" name="TextBox 81"/>
              <p:cNvSpPr txBox="1"/>
              <p:nvPr/>
            </p:nvSpPr>
            <p:spPr>
              <a:xfrm>
                <a:off x="1263733" y="5273781"/>
                <a:ext cx="666206" cy="523220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𝑦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82" name="TextBox 8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63733" y="5273781"/>
                <a:ext cx="666206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3" name="TextBox 82"/>
              <p:cNvSpPr txBox="1"/>
              <p:nvPr/>
            </p:nvSpPr>
            <p:spPr>
              <a:xfrm>
                <a:off x="3129170" y="5273781"/>
                <a:ext cx="925777" cy="52322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6</a:t>
                </a:r>
              </a:p>
            </p:txBody>
          </p:sp>
        </mc:Choice>
        <mc:Fallback xmlns="">
          <p:sp>
            <p:nvSpPr>
              <p:cNvPr id="83" name="TextBox 8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9170" y="5273781"/>
                <a:ext cx="925777" cy="523220"/>
              </a:xfrm>
              <a:prstGeom prst="rect">
                <a:avLst/>
              </a:prstGeom>
              <a:blipFill>
                <a:blip r:embed="rId7"/>
                <a:stretch>
                  <a:fillRect t="-9091" r="-5195" b="-30682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4" name="TextBox 83"/>
          <p:cNvSpPr txBox="1"/>
          <p:nvPr/>
        </p:nvSpPr>
        <p:spPr>
          <a:xfrm>
            <a:off x="5040166" y="5273781"/>
            <a:ext cx="666206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/>
              <p:cNvSpPr txBox="1"/>
              <p:nvPr/>
            </p:nvSpPr>
            <p:spPr>
              <a:xfrm>
                <a:off x="3156644" y="4558041"/>
                <a:ext cx="925777" cy="52322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 xmlns="">
          <p:sp>
            <p:nvSpPr>
              <p:cNvPr id="42" name="TextBox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56644" y="4558041"/>
                <a:ext cx="925777" cy="523220"/>
              </a:xfrm>
              <a:prstGeom prst="rect">
                <a:avLst/>
              </a:prstGeom>
              <a:blipFill>
                <a:blip r:embed="rId8"/>
                <a:stretch>
                  <a:fillRect t="-10227" r="-4545" b="-30682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49" y="562572"/>
                <a:ext cx="7846871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                      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𝑎</m:t>
                    </m:r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 and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𝑏</m:t>
                    </m:r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      Work out the value of the expressions.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3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𝑎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𝑏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  4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𝑎</m:t>
                    </m:r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 −</m:t>
                    </m:r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𝑏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3</a:t>
                </a:r>
                <a14:m>
                  <m:oMath xmlns:m="http://schemas.openxmlformats.org/officeDocument/2006/math">
                    <m:r>
                      <a:rPr lang="en-GB" sz="2800" b="0" i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(</m:t>
                    </m:r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𝑎</m:t>
                    </m:r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𝑏</m:t>
                    </m:r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)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7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𝑏</m:t>
                    </m:r>
                    <m:r>
                      <a:rPr lang="en-GB" sz="2800" b="0" i="0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 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𝑎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</a:t>
                </a:r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function machines if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𝑦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25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49" y="562572"/>
                <a:ext cx="7846871" cy="5262979"/>
              </a:xfrm>
              <a:prstGeom prst="rect">
                <a:avLst/>
              </a:prstGeom>
              <a:blipFill>
                <a:blip r:embed="rId5"/>
                <a:stretch>
                  <a:fillRect l="-1554" t="-104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3" name="Down Arrow 72"/>
          <p:cNvSpPr/>
          <p:nvPr/>
        </p:nvSpPr>
        <p:spPr>
          <a:xfrm rot="16200000">
            <a:off x="2388515" y="4563484"/>
            <a:ext cx="386865" cy="512335"/>
          </a:xfrm>
          <a:prstGeom prst="downArrow">
            <a:avLst/>
          </a:prstGeom>
          <a:solidFill>
            <a:srgbClr val="6096D4"/>
          </a:solidFill>
          <a:ln w="38100">
            <a:solidFill>
              <a:srgbClr val="6096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74" name="Down Arrow 73"/>
          <p:cNvSpPr/>
          <p:nvPr/>
        </p:nvSpPr>
        <p:spPr>
          <a:xfrm rot="16200000">
            <a:off x="4376284" y="4563484"/>
            <a:ext cx="386865" cy="512335"/>
          </a:xfrm>
          <a:prstGeom prst="downArrow">
            <a:avLst/>
          </a:prstGeom>
          <a:solidFill>
            <a:srgbClr val="6096D4"/>
          </a:solidFill>
          <a:ln w="38100">
            <a:solidFill>
              <a:srgbClr val="6096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5" name="TextBox 74"/>
              <p:cNvSpPr txBox="1"/>
              <p:nvPr/>
            </p:nvSpPr>
            <p:spPr>
              <a:xfrm>
                <a:off x="1263733" y="4558041"/>
                <a:ext cx="666206" cy="523220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𝑦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75" name="TextBox 7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63733" y="4558041"/>
                <a:ext cx="666206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7" name="TextBox 76"/>
          <p:cNvSpPr txBox="1"/>
          <p:nvPr/>
        </p:nvSpPr>
        <p:spPr>
          <a:xfrm>
            <a:off x="5040166" y="4558041"/>
            <a:ext cx="666206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GB" sz="2800" dirty="0"/>
          </a:p>
        </p:txBody>
      </p:sp>
      <p:sp>
        <p:nvSpPr>
          <p:cNvPr id="80" name="Down Arrow 79"/>
          <p:cNvSpPr/>
          <p:nvPr/>
        </p:nvSpPr>
        <p:spPr>
          <a:xfrm rot="16200000">
            <a:off x="2388515" y="5279224"/>
            <a:ext cx="386865" cy="512335"/>
          </a:xfrm>
          <a:prstGeom prst="downArrow">
            <a:avLst/>
          </a:prstGeom>
          <a:solidFill>
            <a:srgbClr val="6096D4"/>
          </a:solidFill>
          <a:ln w="38100">
            <a:solidFill>
              <a:srgbClr val="6096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81" name="Down Arrow 80"/>
          <p:cNvSpPr/>
          <p:nvPr/>
        </p:nvSpPr>
        <p:spPr>
          <a:xfrm rot="16200000">
            <a:off x="4376284" y="5279224"/>
            <a:ext cx="386865" cy="512335"/>
          </a:xfrm>
          <a:prstGeom prst="downArrow">
            <a:avLst/>
          </a:prstGeom>
          <a:solidFill>
            <a:srgbClr val="6096D4"/>
          </a:solidFill>
          <a:ln w="38100">
            <a:solidFill>
              <a:srgbClr val="6096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2" name="TextBox 81"/>
              <p:cNvSpPr txBox="1"/>
              <p:nvPr/>
            </p:nvSpPr>
            <p:spPr>
              <a:xfrm>
                <a:off x="1263733" y="5273781"/>
                <a:ext cx="666206" cy="523220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𝑦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82" name="TextBox 8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63733" y="5273781"/>
                <a:ext cx="666206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3" name="TextBox 82"/>
              <p:cNvSpPr txBox="1"/>
              <p:nvPr/>
            </p:nvSpPr>
            <p:spPr>
              <a:xfrm>
                <a:off x="3129170" y="5273781"/>
                <a:ext cx="925777" cy="52322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6</a:t>
                </a:r>
              </a:p>
            </p:txBody>
          </p:sp>
        </mc:Choice>
        <mc:Fallback xmlns="">
          <p:sp>
            <p:nvSpPr>
              <p:cNvPr id="83" name="TextBox 8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9170" y="5273781"/>
                <a:ext cx="925777" cy="523220"/>
              </a:xfrm>
              <a:prstGeom prst="rect">
                <a:avLst/>
              </a:prstGeom>
              <a:blipFill>
                <a:blip r:embed="rId8"/>
                <a:stretch>
                  <a:fillRect t="-9091" r="-5195" b="-30682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4" name="TextBox 83"/>
          <p:cNvSpPr txBox="1"/>
          <p:nvPr/>
        </p:nvSpPr>
        <p:spPr>
          <a:xfrm>
            <a:off x="5040166" y="5273781"/>
            <a:ext cx="666206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/>
              <p:cNvSpPr txBox="1"/>
              <p:nvPr/>
            </p:nvSpPr>
            <p:spPr>
              <a:xfrm>
                <a:off x="3156644" y="4558041"/>
                <a:ext cx="925777" cy="52322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 xmlns="">
          <p:sp>
            <p:nvSpPr>
              <p:cNvPr id="42" name="TextBox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56644" y="4558041"/>
                <a:ext cx="925777" cy="523220"/>
              </a:xfrm>
              <a:prstGeom prst="rect">
                <a:avLst/>
              </a:prstGeom>
              <a:blipFill>
                <a:blip r:embed="rId9"/>
                <a:stretch>
                  <a:fillRect t="-10227" r="-4545" b="-30682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945270" y="2241395"/>
                <a:ext cx="130313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6"/>
                    </a:solidFill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6"/>
                    </a:solidFill>
                  </a:rPr>
                  <a:t> 10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5270" y="2241395"/>
                <a:ext cx="1303132" cy="523220"/>
              </a:xfrm>
              <a:prstGeom prst="rect">
                <a:avLst/>
              </a:prstGeom>
              <a:blipFill>
                <a:blip r:embed="rId10"/>
                <a:stretch>
                  <a:fillRect l="-9346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2275966" y="1884128"/>
                <a:ext cx="130313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34</a:t>
                </a: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75966" y="1884128"/>
                <a:ext cx="1303132" cy="523220"/>
              </a:xfrm>
              <a:prstGeom prst="rect">
                <a:avLst/>
              </a:prstGeom>
              <a:blipFill>
                <a:blip r:embed="rId11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4174318" y="2241395"/>
                <a:ext cx="130313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6"/>
                    </a:solidFill>
                  </a:rPr>
                  <a:t>4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6"/>
                    </a:solidFill>
                  </a:rPr>
                  <a:t> 10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74318" y="2241395"/>
                <a:ext cx="1303132" cy="523220"/>
              </a:xfrm>
              <a:prstGeom prst="rect">
                <a:avLst/>
              </a:prstGeom>
              <a:blipFill>
                <a:blip r:embed="rId12"/>
                <a:stretch>
                  <a:fillRect l="-9813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5655572" y="1849910"/>
                <a:ext cx="130313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36</a:t>
                </a: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55572" y="1849910"/>
                <a:ext cx="1303132" cy="523220"/>
              </a:xfrm>
              <a:prstGeom prst="rect">
                <a:avLst/>
              </a:prstGeom>
              <a:blipFill>
                <a:blip r:embed="rId13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1447995" y="3096483"/>
                <a:ext cx="130313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6"/>
                    </a:solidFill>
                  </a:rPr>
                  <a:t>10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6"/>
                    </a:solidFill>
                  </a:rPr>
                  <a:t> 4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47995" y="3096483"/>
                <a:ext cx="1303132" cy="523220"/>
              </a:xfrm>
              <a:prstGeom prst="rect">
                <a:avLst/>
              </a:prstGeom>
              <a:blipFill>
                <a:blip r:embed="rId14"/>
                <a:stretch>
                  <a:fillRect l="-9859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2541250" y="2720884"/>
                <a:ext cx="130313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42</a:t>
                </a: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41250" y="2720884"/>
                <a:ext cx="1303132" cy="523220"/>
              </a:xfrm>
              <a:prstGeom prst="rect">
                <a:avLst/>
              </a:prstGeom>
              <a:blipFill>
                <a:blip r:embed="rId15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5928484" y="2720884"/>
                <a:ext cx="130313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8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28484" y="2720884"/>
                <a:ext cx="1303132" cy="523220"/>
              </a:xfrm>
              <a:prstGeom prst="rect">
                <a:avLst/>
              </a:prstGeom>
              <a:blipFill>
                <a:blip r:embed="rId16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4309820" y="3076636"/>
                <a:ext cx="130313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>
                    <a:solidFill>
                      <a:schemeClr val="accent6"/>
                    </a:solidFill>
                  </a:rPr>
                  <a:t>7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6"/>
                    </a:solidFill>
                  </a:rPr>
                  <a:t> 4</a:t>
                </a: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09820" y="3076636"/>
                <a:ext cx="1303132" cy="523220"/>
              </a:xfrm>
              <a:prstGeom prst="rect">
                <a:avLst/>
              </a:prstGeom>
              <a:blipFill>
                <a:blip r:embed="rId17"/>
                <a:stretch>
                  <a:fillRect l="-9813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5296764" y="3067747"/>
                <a:ext cx="130313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>
                    <a:solidFill>
                      <a:schemeClr val="accent6"/>
                    </a:solidFill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6"/>
                    </a:solidFill>
                  </a:rPr>
                  <a:t> 10</a:t>
                </a: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96764" y="3067747"/>
                <a:ext cx="1303132" cy="523220"/>
              </a:xfrm>
              <a:prstGeom prst="rect">
                <a:avLst/>
              </a:prstGeom>
              <a:blipFill>
                <a:blip r:embed="rId18"/>
                <a:stretch>
                  <a:fillRect l="-9813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/>
          <p:cNvSpPr txBox="1"/>
          <p:nvPr/>
        </p:nvSpPr>
        <p:spPr>
          <a:xfrm>
            <a:off x="5190974" y="4561793"/>
            <a:ext cx="8439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5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040166" y="5269790"/>
            <a:ext cx="8439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150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26774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7" grpId="0"/>
      <p:bldP spid="19" grpId="0"/>
      <p:bldP spid="22" grpId="0"/>
      <p:bldP spid="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676979" y="353350"/>
            <a:ext cx="76415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A formula is a rule or relationship that uses letters to represent amounts which can be changed.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1669310" y="1445106"/>
            <a:ext cx="754911" cy="1332000"/>
            <a:chOff x="1807535" y="1434473"/>
            <a:chExt cx="754911" cy="1332000"/>
          </a:xfrm>
        </p:grpSpPr>
        <p:sp>
          <p:nvSpPr>
            <p:cNvPr id="6" name="Rectangle 5"/>
            <p:cNvSpPr/>
            <p:nvPr/>
          </p:nvSpPr>
          <p:spPr>
            <a:xfrm>
              <a:off x="1807535" y="1722473"/>
              <a:ext cx="754911" cy="756000"/>
            </a:xfrm>
            <a:prstGeom prst="rect">
              <a:avLst/>
            </a:prstGeom>
            <a:solidFill>
              <a:schemeClr val="accent5"/>
            </a:solidFill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/>
            <p:cNvSpPr/>
            <p:nvPr/>
          </p:nvSpPr>
          <p:spPr>
            <a:xfrm>
              <a:off x="2046766" y="1434473"/>
              <a:ext cx="287079" cy="288000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Oval 31"/>
            <p:cNvSpPr/>
            <p:nvPr/>
          </p:nvSpPr>
          <p:spPr>
            <a:xfrm>
              <a:off x="2041450" y="2478473"/>
              <a:ext cx="287079" cy="288000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2905023" y="1445106"/>
            <a:ext cx="754911" cy="1332000"/>
            <a:chOff x="1807535" y="1434473"/>
            <a:chExt cx="754911" cy="1332000"/>
          </a:xfrm>
        </p:grpSpPr>
        <p:sp>
          <p:nvSpPr>
            <p:cNvPr id="35" name="Rectangle 34"/>
            <p:cNvSpPr/>
            <p:nvPr/>
          </p:nvSpPr>
          <p:spPr>
            <a:xfrm>
              <a:off x="1807535" y="1722473"/>
              <a:ext cx="754911" cy="756000"/>
            </a:xfrm>
            <a:prstGeom prst="rect">
              <a:avLst/>
            </a:prstGeom>
            <a:solidFill>
              <a:schemeClr val="accent5"/>
            </a:solidFill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Oval 35"/>
            <p:cNvSpPr/>
            <p:nvPr/>
          </p:nvSpPr>
          <p:spPr>
            <a:xfrm>
              <a:off x="2046766" y="1434473"/>
              <a:ext cx="287079" cy="288000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Oval 36"/>
            <p:cNvSpPr/>
            <p:nvPr/>
          </p:nvSpPr>
          <p:spPr>
            <a:xfrm>
              <a:off x="2041450" y="2478473"/>
              <a:ext cx="287079" cy="288000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3733509" y="1445106"/>
            <a:ext cx="754911" cy="1332000"/>
            <a:chOff x="1807535" y="1434473"/>
            <a:chExt cx="754911" cy="1332000"/>
          </a:xfrm>
        </p:grpSpPr>
        <p:sp>
          <p:nvSpPr>
            <p:cNvPr id="39" name="Rectangle 38"/>
            <p:cNvSpPr/>
            <p:nvPr/>
          </p:nvSpPr>
          <p:spPr>
            <a:xfrm>
              <a:off x="1807535" y="1722473"/>
              <a:ext cx="754911" cy="756000"/>
            </a:xfrm>
            <a:prstGeom prst="rect">
              <a:avLst/>
            </a:prstGeom>
            <a:solidFill>
              <a:schemeClr val="accent5"/>
            </a:solidFill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Oval 39"/>
            <p:cNvSpPr/>
            <p:nvPr/>
          </p:nvSpPr>
          <p:spPr>
            <a:xfrm>
              <a:off x="2046766" y="1434473"/>
              <a:ext cx="287079" cy="288000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Oval 40"/>
            <p:cNvSpPr/>
            <p:nvPr/>
          </p:nvSpPr>
          <p:spPr>
            <a:xfrm>
              <a:off x="2041450" y="2478473"/>
              <a:ext cx="287079" cy="288000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4830083" y="1445106"/>
            <a:ext cx="754911" cy="1332000"/>
            <a:chOff x="1807535" y="1434473"/>
            <a:chExt cx="754911" cy="1332000"/>
          </a:xfrm>
        </p:grpSpPr>
        <p:sp>
          <p:nvSpPr>
            <p:cNvPr id="44" name="Rectangle 43"/>
            <p:cNvSpPr/>
            <p:nvPr/>
          </p:nvSpPr>
          <p:spPr>
            <a:xfrm>
              <a:off x="1807535" y="1722473"/>
              <a:ext cx="754911" cy="756000"/>
            </a:xfrm>
            <a:prstGeom prst="rect">
              <a:avLst/>
            </a:prstGeom>
            <a:solidFill>
              <a:schemeClr val="accent5"/>
            </a:solidFill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Oval 44"/>
            <p:cNvSpPr/>
            <p:nvPr/>
          </p:nvSpPr>
          <p:spPr>
            <a:xfrm>
              <a:off x="2046766" y="1434473"/>
              <a:ext cx="287079" cy="288000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6" name="Oval 45"/>
            <p:cNvSpPr/>
            <p:nvPr/>
          </p:nvSpPr>
          <p:spPr>
            <a:xfrm>
              <a:off x="2041450" y="2478473"/>
              <a:ext cx="287079" cy="288000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5658569" y="1445106"/>
            <a:ext cx="754911" cy="1332000"/>
            <a:chOff x="1807535" y="1434473"/>
            <a:chExt cx="754911" cy="1332000"/>
          </a:xfrm>
        </p:grpSpPr>
        <p:sp>
          <p:nvSpPr>
            <p:cNvPr id="48" name="Rectangle 47"/>
            <p:cNvSpPr/>
            <p:nvPr/>
          </p:nvSpPr>
          <p:spPr>
            <a:xfrm>
              <a:off x="1807535" y="1722473"/>
              <a:ext cx="754911" cy="756000"/>
            </a:xfrm>
            <a:prstGeom prst="rect">
              <a:avLst/>
            </a:prstGeom>
            <a:solidFill>
              <a:schemeClr val="accent5"/>
            </a:solidFill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Oval 48"/>
            <p:cNvSpPr/>
            <p:nvPr/>
          </p:nvSpPr>
          <p:spPr>
            <a:xfrm>
              <a:off x="2046766" y="1434473"/>
              <a:ext cx="287079" cy="288000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" name="Oval 50"/>
            <p:cNvSpPr/>
            <p:nvPr/>
          </p:nvSpPr>
          <p:spPr>
            <a:xfrm>
              <a:off x="2041450" y="2478473"/>
              <a:ext cx="287079" cy="288000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6487053" y="1445106"/>
            <a:ext cx="754911" cy="1332000"/>
            <a:chOff x="1807535" y="1434473"/>
            <a:chExt cx="754911" cy="1332000"/>
          </a:xfrm>
        </p:grpSpPr>
        <p:sp>
          <p:nvSpPr>
            <p:cNvPr id="54" name="Rectangle 53"/>
            <p:cNvSpPr/>
            <p:nvPr/>
          </p:nvSpPr>
          <p:spPr>
            <a:xfrm>
              <a:off x="1807535" y="1722473"/>
              <a:ext cx="754911" cy="756000"/>
            </a:xfrm>
            <a:prstGeom prst="rect">
              <a:avLst/>
            </a:prstGeom>
            <a:solidFill>
              <a:schemeClr val="accent5"/>
            </a:solidFill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9" name="Oval 58"/>
            <p:cNvSpPr/>
            <p:nvPr/>
          </p:nvSpPr>
          <p:spPr>
            <a:xfrm>
              <a:off x="2046766" y="1434473"/>
              <a:ext cx="287079" cy="288000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0" name="Oval 59"/>
            <p:cNvSpPr/>
            <p:nvPr/>
          </p:nvSpPr>
          <p:spPr>
            <a:xfrm>
              <a:off x="2041450" y="2478473"/>
              <a:ext cx="287079" cy="288000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aphicFrame>
        <p:nvGraphicFramePr>
          <p:cNvPr id="61" name="Table 6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7783447"/>
              </p:ext>
            </p:extLst>
          </p:nvPr>
        </p:nvGraphicFramePr>
        <p:xfrm>
          <a:off x="1145084" y="3037865"/>
          <a:ext cx="6244544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29620">
                  <a:extLst>
                    <a:ext uri="{9D8B030D-6E8A-4147-A177-3AD203B41FA5}">
                      <a16:colId xmlns:a16="http://schemas.microsoft.com/office/drawing/2014/main" val="626620330"/>
                    </a:ext>
                  </a:extLst>
                </a:gridCol>
                <a:gridCol w="676031">
                  <a:extLst>
                    <a:ext uri="{9D8B030D-6E8A-4147-A177-3AD203B41FA5}">
                      <a16:colId xmlns:a16="http://schemas.microsoft.com/office/drawing/2014/main" val="2854898990"/>
                    </a:ext>
                  </a:extLst>
                </a:gridCol>
                <a:gridCol w="744279">
                  <a:extLst>
                    <a:ext uri="{9D8B030D-6E8A-4147-A177-3AD203B41FA5}">
                      <a16:colId xmlns:a16="http://schemas.microsoft.com/office/drawing/2014/main" val="3976030021"/>
                    </a:ext>
                  </a:extLst>
                </a:gridCol>
                <a:gridCol w="733646">
                  <a:extLst>
                    <a:ext uri="{9D8B030D-6E8A-4147-A177-3AD203B41FA5}">
                      <a16:colId xmlns:a16="http://schemas.microsoft.com/office/drawing/2014/main" val="2893177209"/>
                    </a:ext>
                  </a:extLst>
                </a:gridCol>
                <a:gridCol w="659219">
                  <a:extLst>
                    <a:ext uri="{9D8B030D-6E8A-4147-A177-3AD203B41FA5}">
                      <a16:colId xmlns:a16="http://schemas.microsoft.com/office/drawing/2014/main" val="3433778355"/>
                    </a:ext>
                  </a:extLst>
                </a:gridCol>
                <a:gridCol w="701749">
                  <a:extLst>
                    <a:ext uri="{9D8B030D-6E8A-4147-A177-3AD203B41FA5}">
                      <a16:colId xmlns:a16="http://schemas.microsoft.com/office/drawing/2014/main" val="342697608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chemeClr val="tx1"/>
                          </a:solidFill>
                        </a:rPr>
                        <a:t>Number of squares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</a:rPr>
                        <a:t>80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42715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chemeClr val="tx1"/>
                          </a:solidFill>
                        </a:rPr>
                        <a:t>Number of circles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7328211"/>
                  </a:ext>
                </a:extLst>
              </a:tr>
            </a:tbl>
          </a:graphicData>
        </a:graphic>
      </p:graphicFrame>
      <p:sp>
        <p:nvSpPr>
          <p:cNvPr id="62" name="TextBox 61"/>
          <p:cNvSpPr txBox="1"/>
          <p:nvPr/>
        </p:nvSpPr>
        <p:spPr>
          <a:xfrm>
            <a:off x="4051074" y="3495065"/>
            <a:ext cx="4702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2</a:t>
            </a:r>
          </a:p>
        </p:txBody>
      </p:sp>
      <p:sp>
        <p:nvSpPr>
          <p:cNvPr id="9" name="Rectangle 8"/>
          <p:cNvSpPr/>
          <p:nvPr/>
        </p:nvSpPr>
        <p:spPr>
          <a:xfrm>
            <a:off x="2573079" y="1202921"/>
            <a:ext cx="2115879" cy="168913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Box 62"/>
          <p:cNvSpPr txBox="1"/>
          <p:nvPr/>
        </p:nvSpPr>
        <p:spPr>
          <a:xfrm>
            <a:off x="4758155" y="3495065"/>
            <a:ext cx="4702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4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5509797" y="3495065"/>
            <a:ext cx="4702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6</a:t>
            </a:r>
          </a:p>
        </p:txBody>
      </p:sp>
      <p:sp>
        <p:nvSpPr>
          <p:cNvPr id="65" name="Rectangle 64"/>
          <p:cNvSpPr/>
          <p:nvPr/>
        </p:nvSpPr>
        <p:spPr>
          <a:xfrm>
            <a:off x="4744741" y="1202921"/>
            <a:ext cx="2559545" cy="168913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TextBox 65"/>
          <p:cNvSpPr txBox="1"/>
          <p:nvPr/>
        </p:nvSpPr>
        <p:spPr>
          <a:xfrm>
            <a:off x="6202975" y="3495065"/>
            <a:ext cx="4702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8</a:t>
            </a:r>
          </a:p>
        </p:txBody>
      </p:sp>
      <p:sp>
        <p:nvSpPr>
          <p:cNvPr id="67" name="Curved Right Arrow 66"/>
          <p:cNvSpPr/>
          <p:nvPr/>
        </p:nvSpPr>
        <p:spPr>
          <a:xfrm>
            <a:off x="3709390" y="3261706"/>
            <a:ext cx="367296" cy="615750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8" name="TextBox 67"/>
              <p:cNvSpPr txBox="1"/>
              <p:nvPr/>
            </p:nvSpPr>
            <p:spPr>
              <a:xfrm>
                <a:off x="3134185" y="3302273"/>
                <a:ext cx="73077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2</a:t>
                </a:r>
              </a:p>
            </p:txBody>
          </p:sp>
        </mc:Choice>
        <mc:Fallback xmlns="">
          <p:sp>
            <p:nvSpPr>
              <p:cNvPr id="68" name="TextBox 6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34185" y="3302273"/>
                <a:ext cx="730772" cy="461665"/>
              </a:xfrm>
              <a:prstGeom prst="rect">
                <a:avLst/>
              </a:prstGeom>
              <a:blipFill>
                <a:blip r:embed="rId11"/>
                <a:stretch>
                  <a:fillRect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68"/>
              <p:cNvSpPr txBox="1"/>
              <p:nvPr/>
            </p:nvSpPr>
            <p:spPr>
              <a:xfrm>
                <a:off x="3631018" y="4305276"/>
                <a:ext cx="136122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𝑐</m:t>
                    </m:r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2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𝑠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69" name="TextBox 6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31018" y="4305276"/>
                <a:ext cx="1361222" cy="584775"/>
              </a:xfrm>
              <a:prstGeom prst="rect">
                <a:avLst/>
              </a:prstGeom>
              <a:blipFill>
                <a:blip r:embed="rId12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69"/>
              <p:cNvSpPr txBox="1"/>
              <p:nvPr/>
            </p:nvSpPr>
            <p:spPr>
              <a:xfrm>
                <a:off x="3171573" y="4884654"/>
                <a:ext cx="241342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𝑐</m:t>
                    </m:r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2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80</a:t>
                </a:r>
              </a:p>
            </p:txBody>
          </p:sp>
        </mc:Choice>
        <mc:Fallback xmlns="">
          <p:sp>
            <p:nvSpPr>
              <p:cNvPr id="70" name="TextBox 6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71573" y="4884654"/>
                <a:ext cx="2413421" cy="584775"/>
              </a:xfrm>
              <a:prstGeom prst="rect">
                <a:avLst/>
              </a:prstGeom>
              <a:blipFill>
                <a:blip r:embed="rId13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1" name="TextBox 70"/>
          <p:cNvSpPr txBox="1"/>
          <p:nvPr/>
        </p:nvSpPr>
        <p:spPr>
          <a:xfrm>
            <a:off x="6713753" y="3486527"/>
            <a:ext cx="8996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160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09793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9" grpId="0" animBg="1"/>
      <p:bldP spid="9" grpId="1" animBg="1"/>
      <p:bldP spid="63" grpId="0"/>
      <p:bldP spid="64" grpId="0"/>
      <p:bldP spid="65" grpId="0" animBg="1"/>
      <p:bldP spid="65" grpId="1" animBg="1"/>
      <p:bldP spid="66" grpId="0"/>
      <p:bldP spid="67" grpId="0" animBg="1"/>
      <p:bldP spid="68" grpId="0"/>
      <p:bldP spid="69" grpId="0"/>
      <p:bldP spid="70" grpId="0"/>
      <p:bldP spid="7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" name="Table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835449283"/>
                  </p:ext>
                </p:extLst>
              </p:nvPr>
            </p:nvGraphicFramePr>
            <p:xfrm>
              <a:off x="1069208" y="1766099"/>
              <a:ext cx="6722116" cy="9144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938377">
                      <a:extLst>
                        <a:ext uri="{9D8B030D-6E8A-4147-A177-3AD203B41FA5}">
                          <a16:colId xmlns:a16="http://schemas.microsoft.com/office/drawing/2014/main" val="626620330"/>
                        </a:ext>
                      </a:extLst>
                    </a:gridCol>
                    <a:gridCol w="727733">
                      <a:extLst>
                        <a:ext uri="{9D8B030D-6E8A-4147-A177-3AD203B41FA5}">
                          <a16:colId xmlns:a16="http://schemas.microsoft.com/office/drawing/2014/main" val="2854898990"/>
                        </a:ext>
                      </a:extLst>
                    </a:gridCol>
                    <a:gridCol w="801200">
                      <a:extLst>
                        <a:ext uri="{9D8B030D-6E8A-4147-A177-3AD203B41FA5}">
                          <a16:colId xmlns:a16="http://schemas.microsoft.com/office/drawing/2014/main" val="3976030021"/>
                        </a:ext>
                      </a:extLst>
                    </a:gridCol>
                    <a:gridCol w="789754">
                      <a:extLst>
                        <a:ext uri="{9D8B030D-6E8A-4147-A177-3AD203B41FA5}">
                          <a16:colId xmlns:a16="http://schemas.microsoft.com/office/drawing/2014/main" val="2893177209"/>
                        </a:ext>
                      </a:extLst>
                    </a:gridCol>
                    <a:gridCol w="709635">
                      <a:extLst>
                        <a:ext uri="{9D8B030D-6E8A-4147-A177-3AD203B41FA5}">
                          <a16:colId xmlns:a16="http://schemas.microsoft.com/office/drawing/2014/main" val="3433778355"/>
                        </a:ext>
                      </a:extLst>
                    </a:gridCol>
                    <a:gridCol w="755417">
                      <a:extLst>
                        <a:ext uri="{9D8B030D-6E8A-4147-A177-3AD203B41FA5}">
                          <a16:colId xmlns:a16="http://schemas.microsoft.com/office/drawing/2014/main" val="3426976083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Number of spiders</a:t>
                          </a:r>
                          <a:r>
                            <a:rPr lang="en-GB" sz="2400" b="0" baseline="0" dirty="0">
                              <a:solidFill>
                                <a:schemeClr val="tx1"/>
                              </a:solidFill>
                            </a:rPr>
                            <a:t> (</a:t>
                          </a:r>
                          <a14:m>
                            <m:oMath xmlns:m="http://schemas.openxmlformats.org/officeDocument/2006/math">
                              <m:r>
                                <a:rPr lang="en-GB" sz="2400" b="0" i="1" baseline="0" dirty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oMath>
                          </a14:m>
                          <a:r>
                            <a:rPr lang="en-GB" sz="2400" b="0" baseline="0" dirty="0">
                              <a:solidFill>
                                <a:schemeClr val="tx1"/>
                              </a:solidFill>
                            </a:rPr>
                            <a:t>)</a:t>
                          </a:r>
                          <a:endParaRPr lang="en-GB" sz="24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10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6427151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Number of legs</a:t>
                          </a:r>
                          <a:r>
                            <a:rPr lang="en-GB" sz="2400" b="0" baseline="0" dirty="0">
                              <a:solidFill>
                                <a:schemeClr val="tx1"/>
                              </a:solidFill>
                            </a:rPr>
                            <a:t> (</a:t>
                          </a:r>
                          <a14:m>
                            <m:oMath xmlns:m="http://schemas.openxmlformats.org/officeDocument/2006/math">
                              <m:r>
                                <a:rPr lang="en-GB" sz="2400" b="0" i="1" baseline="0" dirty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𝑙</m:t>
                              </m:r>
                            </m:oMath>
                          </a14:m>
                          <a:r>
                            <a:rPr lang="en-GB" sz="2400" b="0" baseline="0" dirty="0">
                              <a:solidFill>
                                <a:schemeClr val="tx1"/>
                              </a:solidFill>
                            </a:rPr>
                            <a:t>)</a:t>
                          </a:r>
                          <a:endParaRPr lang="en-GB" sz="24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 sz="24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 sz="24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 sz="24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 sz="24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 sz="24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357328211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" name="Table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835449283"/>
                  </p:ext>
                </p:extLst>
              </p:nvPr>
            </p:nvGraphicFramePr>
            <p:xfrm>
              <a:off x="1069208" y="1766099"/>
              <a:ext cx="6722116" cy="9144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938377">
                      <a:extLst>
                        <a:ext uri="{9D8B030D-6E8A-4147-A177-3AD203B41FA5}">
                          <a16:colId xmlns:a16="http://schemas.microsoft.com/office/drawing/2014/main" val="626620330"/>
                        </a:ext>
                      </a:extLst>
                    </a:gridCol>
                    <a:gridCol w="727733">
                      <a:extLst>
                        <a:ext uri="{9D8B030D-6E8A-4147-A177-3AD203B41FA5}">
                          <a16:colId xmlns:a16="http://schemas.microsoft.com/office/drawing/2014/main" val="2854898990"/>
                        </a:ext>
                      </a:extLst>
                    </a:gridCol>
                    <a:gridCol w="801200">
                      <a:extLst>
                        <a:ext uri="{9D8B030D-6E8A-4147-A177-3AD203B41FA5}">
                          <a16:colId xmlns:a16="http://schemas.microsoft.com/office/drawing/2014/main" val="3976030021"/>
                        </a:ext>
                      </a:extLst>
                    </a:gridCol>
                    <a:gridCol w="789754">
                      <a:extLst>
                        <a:ext uri="{9D8B030D-6E8A-4147-A177-3AD203B41FA5}">
                          <a16:colId xmlns:a16="http://schemas.microsoft.com/office/drawing/2014/main" val="2893177209"/>
                        </a:ext>
                      </a:extLst>
                    </a:gridCol>
                    <a:gridCol w="709635">
                      <a:extLst>
                        <a:ext uri="{9D8B030D-6E8A-4147-A177-3AD203B41FA5}">
                          <a16:colId xmlns:a16="http://schemas.microsoft.com/office/drawing/2014/main" val="3433778355"/>
                        </a:ext>
                      </a:extLst>
                    </a:gridCol>
                    <a:gridCol w="755417">
                      <a:extLst>
                        <a:ext uri="{9D8B030D-6E8A-4147-A177-3AD203B41FA5}">
                          <a16:colId xmlns:a16="http://schemas.microsoft.com/office/drawing/2014/main" val="3426976083"/>
                        </a:ext>
                      </a:extLst>
                    </a:gridCol>
                  </a:tblGrid>
                  <a:tr h="4572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207" t="-9211" r="-128986" b="-12894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10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64271512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207" t="-110667" r="-128986" b="-30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 sz="24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 sz="24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 sz="24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 sz="24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 sz="24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357328211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17803" y="5277506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720647" y="542019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580933">
            <a:off x="455059" y="1008499"/>
            <a:ext cx="1110323" cy="107562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269670" y="2923136"/>
                <a:ext cx="6148133" cy="13849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Create a formula to show the relationship between the number of spiders (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𝑠</m:t>
                    </m:r>
                  </m:oMath>
                </a14:m>
                <a:r>
                  <a:rPr lang="en-GB" sz="2800" dirty="0"/>
                  <a:t>) and the amount of legs (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𝑙</m:t>
                    </m:r>
                  </m:oMath>
                </a14:m>
                <a:r>
                  <a:rPr lang="en-GB" sz="2800" dirty="0"/>
                  <a:t>).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69670" y="2923136"/>
                <a:ext cx="6148133" cy="1384995"/>
              </a:xfrm>
              <a:prstGeom prst="rect">
                <a:avLst/>
              </a:prstGeom>
              <a:blipFill>
                <a:blip r:embed="rId8"/>
                <a:stretch>
                  <a:fillRect t="-4405" b="-1189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1247341" y="686847"/>
            <a:ext cx="61481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Complete the table.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195134" y="2207291"/>
            <a:ext cx="4702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8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908958" y="2207291"/>
            <a:ext cx="7195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16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670433" y="2207291"/>
            <a:ext cx="7195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24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31908" y="2207291"/>
            <a:ext cx="7195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32</a:t>
            </a:r>
          </a:p>
        </p:txBody>
      </p:sp>
      <p:sp>
        <p:nvSpPr>
          <p:cNvPr id="13" name="Curved Right Arrow 12"/>
          <p:cNvSpPr/>
          <p:nvPr/>
        </p:nvSpPr>
        <p:spPr>
          <a:xfrm>
            <a:off x="3887399" y="1953360"/>
            <a:ext cx="367296" cy="615750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3312194" y="2039079"/>
                <a:ext cx="73077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8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12194" y="2039079"/>
                <a:ext cx="730772" cy="461665"/>
              </a:xfrm>
              <a:prstGeom prst="rect">
                <a:avLst/>
              </a:prstGeom>
              <a:blipFill>
                <a:blip r:embed="rId9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3791571" y="4513888"/>
                <a:ext cx="135616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𝑙</m:t>
                    </m:r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8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𝑠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91571" y="4513888"/>
                <a:ext cx="1356162" cy="584775"/>
              </a:xfrm>
              <a:prstGeom prst="rect">
                <a:avLst/>
              </a:prstGeom>
              <a:blipFill>
                <a:blip r:embed="rId10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/>
          <p:cNvSpPr txBox="1"/>
          <p:nvPr/>
        </p:nvSpPr>
        <p:spPr>
          <a:xfrm>
            <a:off x="7184207" y="2209447"/>
            <a:ext cx="7195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80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27081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7" grpId="0"/>
      <p:bldP spid="9" grpId="0"/>
      <p:bldP spid="10" grpId="0"/>
      <p:bldP spid="11" grpId="0"/>
      <p:bldP spid="12" grpId="0"/>
      <p:bldP spid="13" grpId="0" animBg="1"/>
      <p:bldP spid="14" grpId="0"/>
      <p:bldP spid="15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582451" y="334776"/>
            <a:ext cx="82605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We can use formulae to find the area and perimeter. </a:t>
            </a:r>
          </a:p>
        </p:txBody>
      </p:sp>
      <p:sp>
        <p:nvSpPr>
          <p:cNvPr id="24" name="Rectangle 23"/>
          <p:cNvSpPr/>
          <p:nvPr/>
        </p:nvSpPr>
        <p:spPr>
          <a:xfrm>
            <a:off x="3072984" y="1768839"/>
            <a:ext cx="2484000" cy="24840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6" name="Straight Arrow Connector 25"/>
          <p:cNvCxnSpPr/>
          <p:nvPr/>
        </p:nvCxnSpPr>
        <p:spPr>
          <a:xfrm>
            <a:off x="3072984" y="1633928"/>
            <a:ext cx="2484000" cy="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3785148" y="1183189"/>
                <a:ext cx="105967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85148" y="1183189"/>
                <a:ext cx="1059672" cy="46166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8" name="Picture 2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17803" y="5277506"/>
            <a:ext cx="747045" cy="747045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5720647" y="542019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1077126" y="4897330"/>
                <a:ext cx="172603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A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7126" y="4897330"/>
                <a:ext cx="1726034" cy="523220"/>
              </a:xfrm>
              <a:prstGeom prst="rect">
                <a:avLst/>
              </a:prstGeom>
              <a:blipFill>
                <a:blip r:embed="rId14"/>
                <a:stretch>
                  <a:fillRect l="-742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2" name="Straight Arrow Connector 31"/>
          <p:cNvCxnSpPr/>
          <p:nvPr/>
        </p:nvCxnSpPr>
        <p:spPr>
          <a:xfrm>
            <a:off x="5720647" y="1768839"/>
            <a:ext cx="0" cy="248400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5454759" y="2780007"/>
                <a:ext cx="105967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54759" y="2780007"/>
                <a:ext cx="1059672" cy="461665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1486740" y="4897330"/>
                <a:ext cx="172603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 ×</m:t>
                      </m:r>
                      <m:r>
                        <a:rPr lang="en-GB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en-GB" sz="2800" i="1" dirty="0"/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86740" y="4897330"/>
                <a:ext cx="1726034" cy="523220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1877659" y="4896975"/>
                <a:ext cx="172603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en-GB" sz="2800" dirty="0">
                    <a:cs typeface="Times New Roman" panose="02020603050405020304" pitchFamily="18" charset="0"/>
                  </a:rPr>
                  <a:t>²</a:t>
                </a:r>
                <a:endParaRPr lang="en-GB" sz="2800" dirty="0"/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77659" y="4896975"/>
                <a:ext cx="1726034" cy="523220"/>
              </a:xfrm>
              <a:prstGeom prst="rect">
                <a:avLst/>
              </a:prstGeom>
              <a:blipFill>
                <a:blip r:embed="rId17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5454759" y="4880030"/>
                <a:ext cx="172603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P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54759" y="4880030"/>
                <a:ext cx="1726034" cy="523220"/>
              </a:xfrm>
              <a:prstGeom prst="rect">
                <a:avLst/>
              </a:prstGeom>
              <a:blipFill>
                <a:blip r:embed="rId18"/>
                <a:stretch>
                  <a:fillRect l="-7420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231573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7" grpId="1"/>
      <p:bldP spid="29" grpId="0"/>
      <p:bldP spid="31" grpId="0"/>
      <p:bldP spid="33" grpId="0"/>
      <p:bldP spid="36" grpId="0"/>
      <p:bldP spid="36" grpId="1"/>
      <p:bldP spid="37" grpId="0"/>
      <p:bldP spid="3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582451" y="334776"/>
            <a:ext cx="82605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We can use formulae to find the area and perimeter. </a:t>
            </a:r>
          </a:p>
        </p:txBody>
      </p:sp>
      <p:sp>
        <p:nvSpPr>
          <p:cNvPr id="24" name="Rectangle 23"/>
          <p:cNvSpPr/>
          <p:nvPr/>
        </p:nvSpPr>
        <p:spPr>
          <a:xfrm>
            <a:off x="3072984" y="1768839"/>
            <a:ext cx="2484000" cy="24840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6" name="Straight Arrow Connector 25"/>
          <p:cNvCxnSpPr/>
          <p:nvPr/>
        </p:nvCxnSpPr>
        <p:spPr>
          <a:xfrm>
            <a:off x="3072984" y="1633928"/>
            <a:ext cx="2484000" cy="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3785148" y="1183189"/>
                <a:ext cx="105967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85148" y="1183189"/>
                <a:ext cx="1059672" cy="46166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1077126" y="4897330"/>
                <a:ext cx="172603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A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7126" y="4897330"/>
                <a:ext cx="1726034" cy="523220"/>
              </a:xfrm>
              <a:prstGeom prst="rect">
                <a:avLst/>
              </a:prstGeom>
              <a:blipFill>
                <a:blip r:embed="rId7"/>
                <a:stretch>
                  <a:fillRect l="-742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2" name="Straight Arrow Connector 31"/>
          <p:cNvCxnSpPr/>
          <p:nvPr/>
        </p:nvCxnSpPr>
        <p:spPr>
          <a:xfrm>
            <a:off x="5720647" y="1768839"/>
            <a:ext cx="0" cy="248400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5454759" y="2780007"/>
                <a:ext cx="105967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54759" y="2780007"/>
                <a:ext cx="1059672" cy="46166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1687292" y="4897330"/>
                <a:ext cx="172603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en-GB" sz="2800" dirty="0">
                    <a:cs typeface="Times New Roman" panose="02020603050405020304" pitchFamily="18" charset="0"/>
                  </a:rPr>
                  <a:t>²</a:t>
                </a:r>
                <a:endParaRPr lang="en-GB" sz="2800" dirty="0"/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87292" y="4897330"/>
                <a:ext cx="1726034" cy="523220"/>
              </a:xfrm>
              <a:prstGeom prst="rect">
                <a:avLst/>
              </a:prstGeom>
              <a:blipFill>
                <a:blip r:embed="rId9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5454759" y="4880030"/>
                <a:ext cx="172603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P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54759" y="4880030"/>
                <a:ext cx="1726034" cy="523220"/>
              </a:xfrm>
              <a:prstGeom prst="rect">
                <a:avLst/>
              </a:prstGeom>
              <a:blipFill>
                <a:blip r:embed="rId10"/>
                <a:stretch>
                  <a:fillRect l="-7420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6" name="Straight Arrow Connector 15"/>
          <p:cNvCxnSpPr/>
          <p:nvPr/>
        </p:nvCxnSpPr>
        <p:spPr>
          <a:xfrm>
            <a:off x="3072984" y="4387749"/>
            <a:ext cx="2484000" cy="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3785148" y="4376824"/>
                <a:ext cx="105967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85148" y="4376824"/>
                <a:ext cx="1059672" cy="461665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8" name="Straight Arrow Connector 17"/>
          <p:cNvCxnSpPr/>
          <p:nvPr/>
        </p:nvCxnSpPr>
        <p:spPr>
          <a:xfrm>
            <a:off x="2919984" y="1768839"/>
            <a:ext cx="0" cy="248400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2188599" y="2780007"/>
                <a:ext cx="105967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8599" y="2780007"/>
                <a:ext cx="1059672" cy="461665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5240315" y="4878075"/>
                <a:ext cx="38809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GB" sz="2800" i="1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40315" y="4878075"/>
                <a:ext cx="3880955" cy="523220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6110154" y="4897330"/>
                <a:ext cx="107063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4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endParaRPr lang="en-GB" sz="2800" i="1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0154" y="4897330"/>
                <a:ext cx="1070639" cy="523220"/>
              </a:xfrm>
              <a:prstGeom prst="rect">
                <a:avLst/>
              </a:prstGeom>
              <a:blipFill>
                <a:blip r:embed="rId14"/>
                <a:stretch>
                  <a:fillRect l="-1136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1046574" y="352076"/>
                <a:ext cx="826058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Work out the area and perimeter if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7 cm</a:t>
                </a: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6574" y="352076"/>
                <a:ext cx="8260588" cy="523220"/>
              </a:xfrm>
              <a:prstGeom prst="rect">
                <a:avLst/>
              </a:prstGeom>
              <a:blipFill>
                <a:blip r:embed="rId15"/>
                <a:stretch>
                  <a:fillRect l="-1550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3" name="Picture 22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417803" y="5277506"/>
            <a:ext cx="747045" cy="747045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5720647" y="542019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1077125" y="5358640"/>
                <a:ext cx="217114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A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49 cm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²</m:t>
                    </m:r>
                  </m:oMath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7125" y="5358640"/>
                <a:ext cx="2171145" cy="523220"/>
              </a:xfrm>
              <a:prstGeom prst="rect">
                <a:avLst/>
              </a:prstGeom>
              <a:blipFill>
                <a:blip r:embed="rId17"/>
                <a:stretch>
                  <a:fillRect l="-5899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5453570" y="5401295"/>
                <a:ext cx="217114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P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28 cm</a:t>
                </a:r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53570" y="5401295"/>
                <a:ext cx="2171145" cy="523220"/>
              </a:xfrm>
              <a:prstGeom prst="rect">
                <a:avLst/>
              </a:prstGeom>
              <a:blipFill>
                <a:blip r:embed="rId18"/>
                <a:stretch>
                  <a:fillRect l="-5899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910651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31" grpId="0"/>
      <p:bldP spid="37" grpId="0"/>
      <p:bldP spid="17" grpId="0"/>
      <p:bldP spid="19" grpId="0"/>
      <p:bldP spid="20" grpId="0"/>
      <p:bldP spid="20" grpId="1"/>
      <p:bldP spid="21" grpId="0"/>
      <p:bldP spid="21" grpId="1"/>
      <p:bldP spid="22" grpId="0"/>
      <p:bldP spid="25" grpId="0"/>
      <p:bldP spid="25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Picture 4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209" y="1287367"/>
            <a:ext cx="912133" cy="1138531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1509922" y="1225489"/>
            <a:ext cx="912133" cy="1138531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1168908" y="1814835"/>
            <a:ext cx="912133" cy="1138531"/>
          </a:xfrm>
          <a:prstGeom prst="rect">
            <a:avLst/>
          </a:prstGeom>
        </p:spPr>
      </p:pic>
      <p:sp>
        <p:nvSpPr>
          <p:cNvPr id="51" name="TextBox 50"/>
          <p:cNvSpPr txBox="1"/>
          <p:nvPr/>
        </p:nvSpPr>
        <p:spPr>
          <a:xfrm>
            <a:off x="901832" y="554646"/>
            <a:ext cx="7291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Eva is making a</a:t>
            </a: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 triangle pattern using straws.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2" name="Picture 51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50864"/>
            <a:ext cx="916933" cy="1306664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5817" y="1287368"/>
            <a:ext cx="912133" cy="1138531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3441530" y="1225490"/>
            <a:ext cx="912133" cy="1138531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3100516" y="1814836"/>
            <a:ext cx="912133" cy="1138531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8057" y="1225488"/>
            <a:ext cx="912133" cy="1138531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251848">
            <a:off x="3757052" y="696963"/>
            <a:ext cx="912133" cy="1138531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6531" y="1393606"/>
            <a:ext cx="912133" cy="1138531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6052244" y="1331728"/>
            <a:ext cx="912133" cy="1138531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5711230" y="1921074"/>
            <a:ext cx="912133" cy="1138531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8771" y="1331726"/>
            <a:ext cx="912133" cy="1138531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251848">
            <a:off x="6368657" y="824340"/>
            <a:ext cx="912133" cy="1138531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7012818" y="1949612"/>
            <a:ext cx="912133" cy="1138531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93533">
            <a:off x="7415881" y="1346745"/>
            <a:ext cx="906943" cy="113205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6" name="Table 6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94423745"/>
                  </p:ext>
                </p:extLst>
              </p:nvPr>
            </p:nvGraphicFramePr>
            <p:xfrm>
              <a:off x="1069208" y="3338781"/>
              <a:ext cx="6722116" cy="9144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938377">
                      <a:extLst>
                        <a:ext uri="{9D8B030D-6E8A-4147-A177-3AD203B41FA5}">
                          <a16:colId xmlns:a16="http://schemas.microsoft.com/office/drawing/2014/main" val="626620330"/>
                        </a:ext>
                      </a:extLst>
                    </a:gridCol>
                    <a:gridCol w="727733">
                      <a:extLst>
                        <a:ext uri="{9D8B030D-6E8A-4147-A177-3AD203B41FA5}">
                          <a16:colId xmlns:a16="http://schemas.microsoft.com/office/drawing/2014/main" val="2854898990"/>
                        </a:ext>
                      </a:extLst>
                    </a:gridCol>
                    <a:gridCol w="801200">
                      <a:extLst>
                        <a:ext uri="{9D8B030D-6E8A-4147-A177-3AD203B41FA5}">
                          <a16:colId xmlns:a16="http://schemas.microsoft.com/office/drawing/2014/main" val="3976030021"/>
                        </a:ext>
                      </a:extLst>
                    </a:gridCol>
                    <a:gridCol w="789754">
                      <a:extLst>
                        <a:ext uri="{9D8B030D-6E8A-4147-A177-3AD203B41FA5}">
                          <a16:colId xmlns:a16="http://schemas.microsoft.com/office/drawing/2014/main" val="2893177209"/>
                        </a:ext>
                      </a:extLst>
                    </a:gridCol>
                    <a:gridCol w="709635">
                      <a:extLst>
                        <a:ext uri="{9D8B030D-6E8A-4147-A177-3AD203B41FA5}">
                          <a16:colId xmlns:a16="http://schemas.microsoft.com/office/drawing/2014/main" val="3433778355"/>
                        </a:ext>
                      </a:extLst>
                    </a:gridCol>
                    <a:gridCol w="755417">
                      <a:extLst>
                        <a:ext uri="{9D8B030D-6E8A-4147-A177-3AD203B41FA5}">
                          <a16:colId xmlns:a16="http://schemas.microsoft.com/office/drawing/2014/main" val="3426976083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Number triangles </a:t>
                          </a:r>
                          <a:r>
                            <a:rPr lang="en-GB" sz="2400" b="0" baseline="0" dirty="0">
                              <a:solidFill>
                                <a:schemeClr val="tx1"/>
                              </a:solidFill>
                            </a:rPr>
                            <a:t>(</a:t>
                          </a:r>
                          <a14:m>
                            <m:oMath xmlns:m="http://schemas.openxmlformats.org/officeDocument/2006/math">
                              <m:r>
                                <a:rPr lang="en-GB" sz="2400" b="0" i="1" baseline="0" dirty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oMath>
                          </a14:m>
                          <a:r>
                            <a:rPr lang="en-GB" sz="2400" b="0" baseline="0" dirty="0">
                              <a:solidFill>
                                <a:schemeClr val="tx1"/>
                              </a:solidFill>
                            </a:rPr>
                            <a:t>)</a:t>
                          </a:r>
                          <a:endParaRPr lang="en-GB" sz="24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20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6427151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Number of straws</a:t>
                          </a:r>
                          <a:r>
                            <a:rPr lang="en-GB" sz="2400" b="0" baseline="0" dirty="0">
                              <a:solidFill>
                                <a:schemeClr val="tx1"/>
                              </a:solidFill>
                            </a:rPr>
                            <a:t> (</a:t>
                          </a:r>
                          <a14:m>
                            <m:oMath xmlns:m="http://schemas.openxmlformats.org/officeDocument/2006/math">
                              <m:r>
                                <a:rPr lang="en-GB" sz="2400" b="0" i="1" baseline="0" dirty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oMath>
                          </a14:m>
                          <a:r>
                            <a:rPr lang="en-GB" sz="2400" b="0" baseline="0" dirty="0">
                              <a:solidFill>
                                <a:schemeClr val="tx1"/>
                              </a:solidFill>
                            </a:rPr>
                            <a:t>)</a:t>
                          </a:r>
                          <a:endParaRPr lang="en-GB" sz="24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 sz="24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 sz="24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 sz="24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 sz="24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 sz="24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357328211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66" name="Table 6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94423745"/>
                  </p:ext>
                </p:extLst>
              </p:nvPr>
            </p:nvGraphicFramePr>
            <p:xfrm>
              <a:off x="1069208" y="3338781"/>
              <a:ext cx="6722116" cy="9144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938377">
                      <a:extLst>
                        <a:ext uri="{9D8B030D-6E8A-4147-A177-3AD203B41FA5}">
                          <a16:colId xmlns:a16="http://schemas.microsoft.com/office/drawing/2014/main" val="626620330"/>
                        </a:ext>
                      </a:extLst>
                    </a:gridCol>
                    <a:gridCol w="727733">
                      <a:extLst>
                        <a:ext uri="{9D8B030D-6E8A-4147-A177-3AD203B41FA5}">
                          <a16:colId xmlns:a16="http://schemas.microsoft.com/office/drawing/2014/main" val="2854898990"/>
                        </a:ext>
                      </a:extLst>
                    </a:gridCol>
                    <a:gridCol w="801200">
                      <a:extLst>
                        <a:ext uri="{9D8B030D-6E8A-4147-A177-3AD203B41FA5}">
                          <a16:colId xmlns:a16="http://schemas.microsoft.com/office/drawing/2014/main" val="3976030021"/>
                        </a:ext>
                      </a:extLst>
                    </a:gridCol>
                    <a:gridCol w="789754">
                      <a:extLst>
                        <a:ext uri="{9D8B030D-6E8A-4147-A177-3AD203B41FA5}">
                          <a16:colId xmlns:a16="http://schemas.microsoft.com/office/drawing/2014/main" val="2893177209"/>
                        </a:ext>
                      </a:extLst>
                    </a:gridCol>
                    <a:gridCol w="709635">
                      <a:extLst>
                        <a:ext uri="{9D8B030D-6E8A-4147-A177-3AD203B41FA5}">
                          <a16:colId xmlns:a16="http://schemas.microsoft.com/office/drawing/2014/main" val="3433778355"/>
                        </a:ext>
                      </a:extLst>
                    </a:gridCol>
                    <a:gridCol w="755417">
                      <a:extLst>
                        <a:ext uri="{9D8B030D-6E8A-4147-A177-3AD203B41FA5}">
                          <a16:colId xmlns:a16="http://schemas.microsoft.com/office/drawing/2014/main" val="3426976083"/>
                        </a:ext>
                      </a:extLst>
                    </a:gridCol>
                  </a:tblGrid>
                  <a:tr h="4572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7"/>
                          <a:stretch>
                            <a:fillRect l="-207" t="-9211" r="-128986" b="-12894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20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64271512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7"/>
                          <a:stretch>
                            <a:fillRect l="-207" t="-110667" r="-128986" b="-30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 sz="24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 sz="24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 sz="24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 sz="24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 sz="24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357328211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67" name="TextBox 66"/>
          <p:cNvSpPr txBox="1"/>
          <p:nvPr/>
        </p:nvSpPr>
        <p:spPr>
          <a:xfrm>
            <a:off x="4195134" y="3789387"/>
            <a:ext cx="4702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3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4944921" y="3789387"/>
            <a:ext cx="4702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5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5758097" y="3789387"/>
            <a:ext cx="4702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7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6508310" y="3789387"/>
            <a:ext cx="4702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9</a:t>
            </a:r>
          </a:p>
        </p:txBody>
      </p:sp>
      <p:pic>
        <p:nvPicPr>
          <p:cNvPr id="71" name="Picture 7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17803" y="5277506"/>
            <a:ext cx="747045" cy="747045"/>
          </a:xfrm>
          <a:prstGeom prst="rect">
            <a:avLst/>
          </a:prstGeom>
        </p:spPr>
      </p:pic>
      <p:sp>
        <p:nvSpPr>
          <p:cNvPr id="72" name="TextBox 71"/>
          <p:cNvSpPr txBox="1"/>
          <p:nvPr/>
        </p:nvSpPr>
        <p:spPr>
          <a:xfrm>
            <a:off x="5720647" y="542019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693294" y="4623774"/>
            <a:ext cx="7291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Can you create a formula</a:t>
            </a:r>
            <a:r>
              <a:rPr kumimoji="0" lang="en-GB" sz="24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that describes the pattern?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65924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/>
      <p:bldP spid="68" grpId="0"/>
      <p:bldP spid="69" grpId="0"/>
      <p:bldP spid="70" grpId="0"/>
      <p:bldP spid="72" grpId="0"/>
      <p:bldP spid="7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" name="Table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671824473"/>
                  </p:ext>
                </p:extLst>
              </p:nvPr>
            </p:nvGraphicFramePr>
            <p:xfrm>
              <a:off x="1069208" y="334776"/>
              <a:ext cx="6722116" cy="9144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938377">
                      <a:extLst>
                        <a:ext uri="{9D8B030D-6E8A-4147-A177-3AD203B41FA5}">
                          <a16:colId xmlns:a16="http://schemas.microsoft.com/office/drawing/2014/main" val="626620330"/>
                        </a:ext>
                      </a:extLst>
                    </a:gridCol>
                    <a:gridCol w="727733">
                      <a:extLst>
                        <a:ext uri="{9D8B030D-6E8A-4147-A177-3AD203B41FA5}">
                          <a16:colId xmlns:a16="http://schemas.microsoft.com/office/drawing/2014/main" val="2854898990"/>
                        </a:ext>
                      </a:extLst>
                    </a:gridCol>
                    <a:gridCol w="801200">
                      <a:extLst>
                        <a:ext uri="{9D8B030D-6E8A-4147-A177-3AD203B41FA5}">
                          <a16:colId xmlns:a16="http://schemas.microsoft.com/office/drawing/2014/main" val="3976030021"/>
                        </a:ext>
                      </a:extLst>
                    </a:gridCol>
                    <a:gridCol w="789754">
                      <a:extLst>
                        <a:ext uri="{9D8B030D-6E8A-4147-A177-3AD203B41FA5}">
                          <a16:colId xmlns:a16="http://schemas.microsoft.com/office/drawing/2014/main" val="2893177209"/>
                        </a:ext>
                      </a:extLst>
                    </a:gridCol>
                    <a:gridCol w="709635">
                      <a:extLst>
                        <a:ext uri="{9D8B030D-6E8A-4147-A177-3AD203B41FA5}">
                          <a16:colId xmlns:a16="http://schemas.microsoft.com/office/drawing/2014/main" val="3433778355"/>
                        </a:ext>
                      </a:extLst>
                    </a:gridCol>
                    <a:gridCol w="755417">
                      <a:extLst>
                        <a:ext uri="{9D8B030D-6E8A-4147-A177-3AD203B41FA5}">
                          <a16:colId xmlns:a16="http://schemas.microsoft.com/office/drawing/2014/main" val="3426976083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Number triangles </a:t>
                          </a:r>
                          <a:r>
                            <a:rPr lang="en-GB" sz="2400" b="0" baseline="0" dirty="0">
                              <a:solidFill>
                                <a:schemeClr val="tx1"/>
                              </a:solidFill>
                            </a:rPr>
                            <a:t>(</a:t>
                          </a:r>
                          <a14:m>
                            <m:oMath xmlns:m="http://schemas.openxmlformats.org/officeDocument/2006/math">
                              <m:r>
                                <a:rPr lang="en-GB" sz="2400" b="0" i="1" baseline="0" dirty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oMath>
                          </a14:m>
                          <a:r>
                            <a:rPr lang="en-GB" sz="2400" b="0" baseline="0" dirty="0">
                              <a:solidFill>
                                <a:schemeClr val="tx1"/>
                              </a:solidFill>
                            </a:rPr>
                            <a:t>)</a:t>
                          </a:r>
                          <a:endParaRPr lang="en-GB" sz="24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20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6427151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Number of straws</a:t>
                          </a:r>
                          <a:r>
                            <a:rPr lang="en-GB" sz="2400" b="0" baseline="0" dirty="0">
                              <a:solidFill>
                                <a:schemeClr val="tx1"/>
                              </a:solidFill>
                            </a:rPr>
                            <a:t> (</a:t>
                          </a:r>
                          <a14:m>
                            <m:oMath xmlns:m="http://schemas.openxmlformats.org/officeDocument/2006/math">
                              <m:r>
                                <a:rPr lang="en-GB" sz="2400" b="0" i="1" baseline="0" dirty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oMath>
                          </a14:m>
                          <a:r>
                            <a:rPr lang="en-GB" sz="2400" b="0" baseline="0" dirty="0">
                              <a:solidFill>
                                <a:schemeClr val="tx1"/>
                              </a:solidFill>
                            </a:rPr>
                            <a:t>)</a:t>
                          </a:r>
                          <a:endParaRPr lang="en-GB" sz="24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 sz="24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 sz="24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 sz="24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 sz="24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 sz="24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357328211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" name="Table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671824473"/>
                  </p:ext>
                </p:extLst>
              </p:nvPr>
            </p:nvGraphicFramePr>
            <p:xfrm>
              <a:off x="1069208" y="334776"/>
              <a:ext cx="6722116" cy="9144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938377">
                      <a:extLst>
                        <a:ext uri="{9D8B030D-6E8A-4147-A177-3AD203B41FA5}">
                          <a16:colId xmlns:a16="http://schemas.microsoft.com/office/drawing/2014/main" val="626620330"/>
                        </a:ext>
                      </a:extLst>
                    </a:gridCol>
                    <a:gridCol w="727733">
                      <a:extLst>
                        <a:ext uri="{9D8B030D-6E8A-4147-A177-3AD203B41FA5}">
                          <a16:colId xmlns:a16="http://schemas.microsoft.com/office/drawing/2014/main" val="2854898990"/>
                        </a:ext>
                      </a:extLst>
                    </a:gridCol>
                    <a:gridCol w="801200">
                      <a:extLst>
                        <a:ext uri="{9D8B030D-6E8A-4147-A177-3AD203B41FA5}">
                          <a16:colId xmlns:a16="http://schemas.microsoft.com/office/drawing/2014/main" val="3976030021"/>
                        </a:ext>
                      </a:extLst>
                    </a:gridCol>
                    <a:gridCol w="789754">
                      <a:extLst>
                        <a:ext uri="{9D8B030D-6E8A-4147-A177-3AD203B41FA5}">
                          <a16:colId xmlns:a16="http://schemas.microsoft.com/office/drawing/2014/main" val="2893177209"/>
                        </a:ext>
                      </a:extLst>
                    </a:gridCol>
                    <a:gridCol w="709635">
                      <a:extLst>
                        <a:ext uri="{9D8B030D-6E8A-4147-A177-3AD203B41FA5}">
                          <a16:colId xmlns:a16="http://schemas.microsoft.com/office/drawing/2014/main" val="3433778355"/>
                        </a:ext>
                      </a:extLst>
                    </a:gridCol>
                    <a:gridCol w="755417">
                      <a:extLst>
                        <a:ext uri="{9D8B030D-6E8A-4147-A177-3AD203B41FA5}">
                          <a16:colId xmlns:a16="http://schemas.microsoft.com/office/drawing/2014/main" val="3426976083"/>
                        </a:ext>
                      </a:extLst>
                    </a:gridCol>
                  </a:tblGrid>
                  <a:tr h="4572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207" t="-9211" r="-128986" b="-12894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20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64271512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207" t="-110667" r="-128986" b="-30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 sz="24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 sz="24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 sz="24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 sz="24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 sz="24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357328211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4" name="TextBox 3"/>
          <p:cNvSpPr txBox="1"/>
          <p:nvPr/>
        </p:nvSpPr>
        <p:spPr>
          <a:xfrm>
            <a:off x="4195134" y="785382"/>
            <a:ext cx="4702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3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944921" y="785382"/>
            <a:ext cx="4702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758097" y="785382"/>
            <a:ext cx="4702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7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508310" y="785382"/>
            <a:ext cx="4702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9</a:t>
            </a:r>
          </a:p>
        </p:txBody>
      </p:sp>
      <p:sp>
        <p:nvSpPr>
          <p:cNvPr id="8" name="Down Arrow 7"/>
          <p:cNvSpPr/>
          <p:nvPr/>
        </p:nvSpPr>
        <p:spPr>
          <a:xfrm rot="16200000">
            <a:off x="3286818" y="1850323"/>
            <a:ext cx="386865" cy="512335"/>
          </a:xfrm>
          <a:prstGeom prst="downArrow">
            <a:avLst/>
          </a:prstGeom>
          <a:solidFill>
            <a:srgbClr val="6096D4"/>
          </a:solidFill>
          <a:ln w="38100">
            <a:solidFill>
              <a:srgbClr val="6096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9" name="Down Arrow 8"/>
          <p:cNvSpPr/>
          <p:nvPr/>
        </p:nvSpPr>
        <p:spPr>
          <a:xfrm rot="16200000">
            <a:off x="5274587" y="1850323"/>
            <a:ext cx="386865" cy="512335"/>
          </a:xfrm>
          <a:prstGeom prst="downArrow">
            <a:avLst/>
          </a:prstGeom>
          <a:solidFill>
            <a:srgbClr val="6096D4"/>
          </a:solidFill>
          <a:ln w="38100">
            <a:solidFill>
              <a:srgbClr val="6096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0" name="TextBox 9"/>
          <p:cNvSpPr txBox="1"/>
          <p:nvPr/>
        </p:nvSpPr>
        <p:spPr>
          <a:xfrm>
            <a:off x="2162036" y="1844880"/>
            <a:ext cx="666206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938469" y="1844880"/>
            <a:ext cx="1040104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3</a:t>
            </a:r>
          </a:p>
        </p:txBody>
      </p:sp>
      <p:sp>
        <p:nvSpPr>
          <p:cNvPr id="12" name="Down Arrow 11"/>
          <p:cNvSpPr/>
          <p:nvPr/>
        </p:nvSpPr>
        <p:spPr>
          <a:xfrm rot="16200000">
            <a:off x="3339359" y="2744427"/>
            <a:ext cx="386865" cy="512335"/>
          </a:xfrm>
          <a:prstGeom prst="downArrow">
            <a:avLst/>
          </a:prstGeom>
          <a:solidFill>
            <a:srgbClr val="6096D4"/>
          </a:solidFill>
          <a:ln w="38100">
            <a:solidFill>
              <a:srgbClr val="6096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3" name="Down Arrow 12"/>
          <p:cNvSpPr/>
          <p:nvPr/>
        </p:nvSpPr>
        <p:spPr>
          <a:xfrm rot="16200000">
            <a:off x="5327128" y="2744427"/>
            <a:ext cx="386865" cy="512335"/>
          </a:xfrm>
          <a:prstGeom prst="downArrow">
            <a:avLst/>
          </a:prstGeom>
          <a:solidFill>
            <a:srgbClr val="6096D4"/>
          </a:solidFill>
          <a:ln w="38100">
            <a:solidFill>
              <a:srgbClr val="6096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4" name="TextBox 13"/>
          <p:cNvSpPr txBox="1"/>
          <p:nvPr/>
        </p:nvSpPr>
        <p:spPr>
          <a:xfrm>
            <a:off x="2162036" y="2547350"/>
            <a:ext cx="666206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080014" y="2738984"/>
            <a:ext cx="925777" cy="52322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961844" y="2738984"/>
            <a:ext cx="1008855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5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054947" y="1844880"/>
            <a:ext cx="925777" cy="52322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GB" sz="2800" dirty="0"/>
          </a:p>
        </p:txBody>
      </p:sp>
      <p:sp>
        <p:nvSpPr>
          <p:cNvPr id="18" name="Down Arrow 17"/>
          <p:cNvSpPr/>
          <p:nvPr/>
        </p:nvSpPr>
        <p:spPr>
          <a:xfrm rot="16200000">
            <a:off x="3310194" y="3866590"/>
            <a:ext cx="386865" cy="512335"/>
          </a:xfrm>
          <a:prstGeom prst="downArrow">
            <a:avLst/>
          </a:prstGeom>
          <a:solidFill>
            <a:srgbClr val="6096D4"/>
          </a:solidFill>
          <a:ln w="38100">
            <a:solidFill>
              <a:srgbClr val="6096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9" name="Down Arrow 18"/>
          <p:cNvSpPr/>
          <p:nvPr/>
        </p:nvSpPr>
        <p:spPr>
          <a:xfrm rot="16200000">
            <a:off x="5297963" y="3866590"/>
            <a:ext cx="386865" cy="512335"/>
          </a:xfrm>
          <a:prstGeom prst="downArrow">
            <a:avLst/>
          </a:prstGeom>
          <a:solidFill>
            <a:srgbClr val="6096D4"/>
          </a:solidFill>
          <a:ln w="38100">
            <a:solidFill>
              <a:srgbClr val="6096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0" name="TextBox 19"/>
          <p:cNvSpPr txBox="1"/>
          <p:nvPr/>
        </p:nvSpPr>
        <p:spPr>
          <a:xfrm>
            <a:off x="2162036" y="3864280"/>
            <a:ext cx="666206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3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961845" y="3815920"/>
            <a:ext cx="666206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7</a:t>
            </a:r>
          </a:p>
        </p:txBody>
      </p:sp>
      <p:sp>
        <p:nvSpPr>
          <p:cNvPr id="22" name="Down Arrow 21"/>
          <p:cNvSpPr/>
          <p:nvPr/>
        </p:nvSpPr>
        <p:spPr>
          <a:xfrm rot="16200000">
            <a:off x="3336415" y="5169954"/>
            <a:ext cx="386865" cy="512335"/>
          </a:xfrm>
          <a:prstGeom prst="downArrow">
            <a:avLst/>
          </a:prstGeom>
          <a:solidFill>
            <a:srgbClr val="6096D4"/>
          </a:solidFill>
          <a:ln w="38100">
            <a:solidFill>
              <a:srgbClr val="6096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3" name="Down Arrow 22"/>
          <p:cNvSpPr/>
          <p:nvPr/>
        </p:nvSpPr>
        <p:spPr>
          <a:xfrm rot="16200000">
            <a:off x="5324184" y="5169954"/>
            <a:ext cx="386865" cy="512335"/>
          </a:xfrm>
          <a:prstGeom prst="downArrow">
            <a:avLst/>
          </a:prstGeom>
          <a:solidFill>
            <a:srgbClr val="6096D4"/>
          </a:solidFill>
          <a:ln w="38100">
            <a:solidFill>
              <a:srgbClr val="6096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4" name="TextBox 23"/>
          <p:cNvSpPr txBox="1"/>
          <p:nvPr/>
        </p:nvSpPr>
        <p:spPr>
          <a:xfrm>
            <a:off x="2163346" y="4747483"/>
            <a:ext cx="666206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4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077070" y="5164511"/>
            <a:ext cx="925777" cy="52322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 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950817" y="4733624"/>
            <a:ext cx="666206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9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078323" y="3861147"/>
            <a:ext cx="925777" cy="52322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GB" sz="2800" dirty="0"/>
          </a:p>
        </p:txBody>
      </p:sp>
      <p:sp>
        <p:nvSpPr>
          <p:cNvPr id="28" name="TextBox 27"/>
          <p:cNvSpPr txBox="1"/>
          <p:nvPr/>
        </p:nvSpPr>
        <p:spPr>
          <a:xfrm>
            <a:off x="2162036" y="1844880"/>
            <a:ext cx="666206" cy="52322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GB" sz="2800" dirty="0"/>
          </a:p>
        </p:txBody>
      </p:sp>
      <p:sp>
        <p:nvSpPr>
          <p:cNvPr id="29" name="TextBox 28"/>
          <p:cNvSpPr txBox="1"/>
          <p:nvPr/>
        </p:nvSpPr>
        <p:spPr>
          <a:xfrm>
            <a:off x="5938469" y="1844880"/>
            <a:ext cx="1040104" cy="52322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GB" sz="2800" dirty="0"/>
          </a:p>
        </p:txBody>
      </p:sp>
      <p:sp>
        <p:nvSpPr>
          <p:cNvPr id="31" name="TextBox 30"/>
          <p:cNvSpPr txBox="1"/>
          <p:nvPr/>
        </p:nvSpPr>
        <p:spPr>
          <a:xfrm>
            <a:off x="2162036" y="2523541"/>
            <a:ext cx="666206" cy="954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GB" sz="2800" dirty="0"/>
          </a:p>
          <a:p>
            <a:pPr algn="ctr"/>
            <a:endParaRPr lang="en-GB" sz="2800" dirty="0"/>
          </a:p>
        </p:txBody>
      </p:sp>
      <p:sp>
        <p:nvSpPr>
          <p:cNvPr id="32" name="TextBox 31"/>
          <p:cNvSpPr txBox="1"/>
          <p:nvPr/>
        </p:nvSpPr>
        <p:spPr>
          <a:xfrm>
            <a:off x="5961845" y="2523541"/>
            <a:ext cx="1016728" cy="954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GB" sz="2800" dirty="0"/>
          </a:p>
          <a:p>
            <a:pPr algn="ctr"/>
            <a:endParaRPr lang="en-GB" sz="2800" dirty="0"/>
          </a:p>
        </p:txBody>
      </p:sp>
      <p:sp>
        <p:nvSpPr>
          <p:cNvPr id="34" name="TextBox 33"/>
          <p:cNvSpPr txBox="1"/>
          <p:nvPr/>
        </p:nvSpPr>
        <p:spPr>
          <a:xfrm>
            <a:off x="2162036" y="3645704"/>
            <a:ext cx="666206" cy="954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GB" sz="2800" dirty="0"/>
          </a:p>
          <a:p>
            <a:pPr algn="ctr"/>
            <a:endParaRPr lang="en-GB" sz="2800" dirty="0"/>
          </a:p>
        </p:txBody>
      </p:sp>
      <p:sp>
        <p:nvSpPr>
          <p:cNvPr id="35" name="TextBox 34"/>
          <p:cNvSpPr txBox="1"/>
          <p:nvPr/>
        </p:nvSpPr>
        <p:spPr>
          <a:xfrm>
            <a:off x="5961845" y="3645704"/>
            <a:ext cx="1016728" cy="954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GB" sz="2800" dirty="0"/>
          </a:p>
          <a:p>
            <a:pPr algn="ctr"/>
            <a:endParaRPr lang="en-GB" sz="2800" dirty="0"/>
          </a:p>
        </p:txBody>
      </p:sp>
      <p:sp>
        <p:nvSpPr>
          <p:cNvPr id="37" name="TextBox 36"/>
          <p:cNvSpPr txBox="1"/>
          <p:nvPr/>
        </p:nvSpPr>
        <p:spPr>
          <a:xfrm>
            <a:off x="2162036" y="4733624"/>
            <a:ext cx="666206" cy="1384995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GB" sz="2800" dirty="0"/>
          </a:p>
          <a:p>
            <a:pPr algn="ctr"/>
            <a:endParaRPr lang="en-GB" sz="2800" dirty="0"/>
          </a:p>
          <a:p>
            <a:pPr algn="ctr"/>
            <a:endParaRPr lang="en-GB" sz="2800" dirty="0"/>
          </a:p>
        </p:txBody>
      </p:sp>
      <p:sp>
        <p:nvSpPr>
          <p:cNvPr id="38" name="TextBox 37"/>
          <p:cNvSpPr txBox="1"/>
          <p:nvPr/>
        </p:nvSpPr>
        <p:spPr>
          <a:xfrm>
            <a:off x="5950817" y="4733624"/>
            <a:ext cx="1027756" cy="1384995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GB" sz="2800" dirty="0"/>
          </a:p>
          <a:p>
            <a:pPr algn="ctr"/>
            <a:endParaRPr lang="en-GB" sz="2800" dirty="0"/>
          </a:p>
          <a:p>
            <a:pPr algn="ctr"/>
            <a:endParaRPr lang="en-GB" sz="2800" dirty="0"/>
          </a:p>
        </p:txBody>
      </p:sp>
      <p:sp>
        <p:nvSpPr>
          <p:cNvPr id="39" name="Oval 38"/>
          <p:cNvSpPr/>
          <p:nvPr/>
        </p:nvSpPr>
        <p:spPr>
          <a:xfrm>
            <a:off x="2238561" y="2076055"/>
            <a:ext cx="246184" cy="246184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6031848" y="2024286"/>
            <a:ext cx="246184" cy="246184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6346378" y="2024286"/>
            <a:ext cx="246184" cy="246184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6660223" y="2024286"/>
            <a:ext cx="246184" cy="246184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2238409" y="3028463"/>
            <a:ext cx="246184" cy="246184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2238409" y="2720733"/>
            <a:ext cx="246184" cy="246184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6031848" y="3064833"/>
            <a:ext cx="246184" cy="246184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6031848" y="2755798"/>
            <a:ext cx="246184" cy="246184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6346378" y="3064833"/>
            <a:ext cx="246184" cy="246184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6346378" y="2755798"/>
            <a:ext cx="246184" cy="246184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6660223" y="3064833"/>
            <a:ext cx="246184" cy="246184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2244710" y="4289726"/>
            <a:ext cx="246184" cy="246184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/>
          <p:cNvSpPr/>
          <p:nvPr/>
        </p:nvSpPr>
        <p:spPr>
          <a:xfrm>
            <a:off x="2244710" y="3981996"/>
            <a:ext cx="246184" cy="246184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/>
          <p:cNvSpPr/>
          <p:nvPr/>
        </p:nvSpPr>
        <p:spPr>
          <a:xfrm>
            <a:off x="6031848" y="4307223"/>
            <a:ext cx="246184" cy="246184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6031848" y="3998188"/>
            <a:ext cx="246184" cy="246184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6346378" y="4307223"/>
            <a:ext cx="246184" cy="246184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/>
          <p:cNvSpPr/>
          <p:nvPr/>
        </p:nvSpPr>
        <p:spPr>
          <a:xfrm>
            <a:off x="6031848" y="3682663"/>
            <a:ext cx="246184" cy="246184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/>
          <p:cNvSpPr/>
          <p:nvPr/>
        </p:nvSpPr>
        <p:spPr>
          <a:xfrm>
            <a:off x="6660223" y="4307223"/>
            <a:ext cx="246184" cy="246184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/>
          <p:cNvSpPr/>
          <p:nvPr/>
        </p:nvSpPr>
        <p:spPr>
          <a:xfrm>
            <a:off x="2244710" y="3674266"/>
            <a:ext cx="246184" cy="246184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/>
          <p:cNvSpPr/>
          <p:nvPr/>
        </p:nvSpPr>
        <p:spPr>
          <a:xfrm>
            <a:off x="6346378" y="3998188"/>
            <a:ext cx="246184" cy="246184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/>
          <p:cNvSpPr/>
          <p:nvPr/>
        </p:nvSpPr>
        <p:spPr>
          <a:xfrm>
            <a:off x="6346378" y="3682663"/>
            <a:ext cx="246184" cy="246184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/>
          <p:cNvSpPr/>
          <p:nvPr/>
        </p:nvSpPr>
        <p:spPr>
          <a:xfrm>
            <a:off x="2227371" y="5755078"/>
            <a:ext cx="246184" cy="246184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/>
          <p:cNvSpPr/>
          <p:nvPr/>
        </p:nvSpPr>
        <p:spPr>
          <a:xfrm>
            <a:off x="2227371" y="5447348"/>
            <a:ext cx="246184" cy="246184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/>
          <p:cNvSpPr/>
          <p:nvPr/>
        </p:nvSpPr>
        <p:spPr>
          <a:xfrm>
            <a:off x="6031848" y="5775122"/>
            <a:ext cx="246184" cy="246184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/>
          <p:cNvSpPr/>
          <p:nvPr/>
        </p:nvSpPr>
        <p:spPr>
          <a:xfrm>
            <a:off x="6031848" y="5466087"/>
            <a:ext cx="246184" cy="246184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/>
          <p:cNvSpPr/>
          <p:nvPr/>
        </p:nvSpPr>
        <p:spPr>
          <a:xfrm>
            <a:off x="6346378" y="5775122"/>
            <a:ext cx="246184" cy="246184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/>
          <p:cNvSpPr/>
          <p:nvPr/>
        </p:nvSpPr>
        <p:spPr>
          <a:xfrm>
            <a:off x="6031848" y="5150562"/>
            <a:ext cx="246184" cy="246184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/>
          <p:cNvSpPr/>
          <p:nvPr/>
        </p:nvSpPr>
        <p:spPr>
          <a:xfrm>
            <a:off x="6660223" y="5775122"/>
            <a:ext cx="246184" cy="246184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/>
          <p:cNvSpPr/>
          <p:nvPr/>
        </p:nvSpPr>
        <p:spPr>
          <a:xfrm>
            <a:off x="2227371" y="5139618"/>
            <a:ext cx="246184" cy="246184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/>
          <p:cNvSpPr/>
          <p:nvPr/>
        </p:nvSpPr>
        <p:spPr>
          <a:xfrm>
            <a:off x="6346378" y="5466087"/>
            <a:ext cx="246184" cy="246184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/>
          <p:cNvSpPr/>
          <p:nvPr/>
        </p:nvSpPr>
        <p:spPr>
          <a:xfrm>
            <a:off x="6346378" y="5150562"/>
            <a:ext cx="246184" cy="246184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Oval 69"/>
          <p:cNvSpPr/>
          <p:nvPr/>
        </p:nvSpPr>
        <p:spPr>
          <a:xfrm>
            <a:off x="2227371" y="4843544"/>
            <a:ext cx="246184" cy="246184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/>
          <p:cNvSpPr/>
          <p:nvPr/>
        </p:nvSpPr>
        <p:spPr>
          <a:xfrm>
            <a:off x="6031848" y="4854493"/>
            <a:ext cx="246184" cy="246184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/>
          <p:cNvSpPr/>
          <p:nvPr/>
        </p:nvSpPr>
        <p:spPr>
          <a:xfrm>
            <a:off x="6346378" y="4854493"/>
            <a:ext cx="246184" cy="246184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Rounded Rectangle 72"/>
          <p:cNvSpPr/>
          <p:nvPr/>
        </p:nvSpPr>
        <p:spPr>
          <a:xfrm>
            <a:off x="2194694" y="2032090"/>
            <a:ext cx="329407" cy="333110"/>
          </a:xfrm>
          <a:prstGeom prst="roundRect">
            <a:avLst/>
          </a:prstGeom>
          <a:noFill/>
          <a:ln w="3810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Rounded Rectangle 73"/>
          <p:cNvSpPr/>
          <p:nvPr/>
        </p:nvSpPr>
        <p:spPr>
          <a:xfrm>
            <a:off x="6000360" y="1989129"/>
            <a:ext cx="620538" cy="333110"/>
          </a:xfrm>
          <a:prstGeom prst="roundRect">
            <a:avLst/>
          </a:prstGeom>
          <a:noFill/>
          <a:ln w="3810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Rounded Rectangle 74"/>
          <p:cNvSpPr/>
          <p:nvPr/>
        </p:nvSpPr>
        <p:spPr>
          <a:xfrm>
            <a:off x="2205202" y="2693698"/>
            <a:ext cx="329407" cy="624412"/>
          </a:xfrm>
          <a:prstGeom prst="roundRect">
            <a:avLst/>
          </a:prstGeom>
          <a:noFill/>
          <a:ln w="3810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Rounded Rectangle 75"/>
          <p:cNvSpPr/>
          <p:nvPr/>
        </p:nvSpPr>
        <p:spPr>
          <a:xfrm>
            <a:off x="5987723" y="2713996"/>
            <a:ext cx="655568" cy="634745"/>
          </a:xfrm>
          <a:prstGeom prst="roundRect">
            <a:avLst/>
          </a:prstGeom>
          <a:noFill/>
          <a:ln w="3810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Rounded Rectangle 76"/>
          <p:cNvSpPr/>
          <p:nvPr/>
        </p:nvSpPr>
        <p:spPr>
          <a:xfrm>
            <a:off x="2203098" y="3658676"/>
            <a:ext cx="329407" cy="913577"/>
          </a:xfrm>
          <a:prstGeom prst="roundRect">
            <a:avLst/>
          </a:prstGeom>
          <a:noFill/>
          <a:ln w="3810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Rounded Rectangle 77"/>
          <p:cNvSpPr/>
          <p:nvPr/>
        </p:nvSpPr>
        <p:spPr>
          <a:xfrm>
            <a:off x="6005173" y="3664491"/>
            <a:ext cx="655050" cy="913577"/>
          </a:xfrm>
          <a:prstGeom prst="roundRect">
            <a:avLst/>
          </a:prstGeom>
          <a:noFill/>
          <a:ln w="3810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Rounded Rectangle 78"/>
          <p:cNvSpPr/>
          <p:nvPr/>
        </p:nvSpPr>
        <p:spPr>
          <a:xfrm>
            <a:off x="2200923" y="4795824"/>
            <a:ext cx="329407" cy="1241782"/>
          </a:xfrm>
          <a:prstGeom prst="roundRect">
            <a:avLst/>
          </a:prstGeom>
          <a:noFill/>
          <a:ln w="3810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Rounded Rectangle 79"/>
          <p:cNvSpPr/>
          <p:nvPr/>
        </p:nvSpPr>
        <p:spPr>
          <a:xfrm>
            <a:off x="5993948" y="4815336"/>
            <a:ext cx="649343" cy="1241782"/>
          </a:xfrm>
          <a:prstGeom prst="roundRect">
            <a:avLst/>
          </a:prstGeom>
          <a:noFill/>
          <a:ln w="3810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71143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3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6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3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0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41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2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4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45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6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Down Arrow 96"/>
          <p:cNvSpPr/>
          <p:nvPr/>
        </p:nvSpPr>
        <p:spPr>
          <a:xfrm rot="16200000">
            <a:off x="4042409" y="2303462"/>
            <a:ext cx="327477" cy="512335"/>
          </a:xfrm>
          <a:prstGeom prst="downArrow">
            <a:avLst/>
          </a:prstGeom>
          <a:solidFill>
            <a:srgbClr val="6096D4"/>
          </a:solidFill>
          <a:ln w="38100">
            <a:solidFill>
              <a:srgbClr val="6096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" name="Table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938167418"/>
                  </p:ext>
                </p:extLst>
              </p:nvPr>
            </p:nvGraphicFramePr>
            <p:xfrm>
              <a:off x="1069208" y="334776"/>
              <a:ext cx="6722116" cy="9144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938377">
                      <a:extLst>
                        <a:ext uri="{9D8B030D-6E8A-4147-A177-3AD203B41FA5}">
                          <a16:colId xmlns:a16="http://schemas.microsoft.com/office/drawing/2014/main" val="626620330"/>
                        </a:ext>
                      </a:extLst>
                    </a:gridCol>
                    <a:gridCol w="727733">
                      <a:extLst>
                        <a:ext uri="{9D8B030D-6E8A-4147-A177-3AD203B41FA5}">
                          <a16:colId xmlns:a16="http://schemas.microsoft.com/office/drawing/2014/main" val="2854898990"/>
                        </a:ext>
                      </a:extLst>
                    </a:gridCol>
                    <a:gridCol w="801200">
                      <a:extLst>
                        <a:ext uri="{9D8B030D-6E8A-4147-A177-3AD203B41FA5}">
                          <a16:colId xmlns:a16="http://schemas.microsoft.com/office/drawing/2014/main" val="3976030021"/>
                        </a:ext>
                      </a:extLst>
                    </a:gridCol>
                    <a:gridCol w="789754">
                      <a:extLst>
                        <a:ext uri="{9D8B030D-6E8A-4147-A177-3AD203B41FA5}">
                          <a16:colId xmlns:a16="http://schemas.microsoft.com/office/drawing/2014/main" val="2893177209"/>
                        </a:ext>
                      </a:extLst>
                    </a:gridCol>
                    <a:gridCol w="709635">
                      <a:extLst>
                        <a:ext uri="{9D8B030D-6E8A-4147-A177-3AD203B41FA5}">
                          <a16:colId xmlns:a16="http://schemas.microsoft.com/office/drawing/2014/main" val="3433778355"/>
                        </a:ext>
                      </a:extLst>
                    </a:gridCol>
                    <a:gridCol w="755417">
                      <a:extLst>
                        <a:ext uri="{9D8B030D-6E8A-4147-A177-3AD203B41FA5}">
                          <a16:colId xmlns:a16="http://schemas.microsoft.com/office/drawing/2014/main" val="3426976083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Number triangles </a:t>
                          </a:r>
                          <a:r>
                            <a:rPr lang="en-GB" sz="2400" b="0" baseline="0" dirty="0">
                              <a:solidFill>
                                <a:schemeClr val="tx1"/>
                              </a:solidFill>
                            </a:rPr>
                            <a:t>(</a:t>
                          </a:r>
                          <a14:m>
                            <m:oMath xmlns:m="http://schemas.openxmlformats.org/officeDocument/2006/math">
                              <m:r>
                                <a:rPr lang="en-GB" sz="2400" b="0" i="1" baseline="0" dirty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oMath>
                          </a14:m>
                          <a:r>
                            <a:rPr lang="en-GB" sz="2400" b="0" baseline="0" dirty="0">
                              <a:solidFill>
                                <a:schemeClr val="tx1"/>
                              </a:solidFill>
                            </a:rPr>
                            <a:t>)</a:t>
                          </a:r>
                          <a:endParaRPr lang="en-GB" sz="24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20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6427151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Number of straws</a:t>
                          </a:r>
                          <a:r>
                            <a:rPr lang="en-GB" sz="2400" b="0" baseline="0" dirty="0">
                              <a:solidFill>
                                <a:schemeClr val="tx1"/>
                              </a:solidFill>
                            </a:rPr>
                            <a:t> (</a:t>
                          </a:r>
                          <a14:m>
                            <m:oMath xmlns:m="http://schemas.openxmlformats.org/officeDocument/2006/math">
                              <m:r>
                                <a:rPr lang="en-GB" sz="2400" b="0" i="1" baseline="0" dirty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oMath>
                          </a14:m>
                          <a:r>
                            <a:rPr lang="en-GB" sz="2400" b="0" baseline="0" dirty="0">
                              <a:solidFill>
                                <a:schemeClr val="tx1"/>
                              </a:solidFill>
                            </a:rPr>
                            <a:t>)</a:t>
                          </a:r>
                          <a:endParaRPr lang="en-GB" sz="2400" b="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 sz="24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 sz="24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 sz="24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 sz="24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 sz="24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357328211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" name="Table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938167418"/>
                  </p:ext>
                </p:extLst>
              </p:nvPr>
            </p:nvGraphicFramePr>
            <p:xfrm>
              <a:off x="1069208" y="334776"/>
              <a:ext cx="6722116" cy="9144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938377">
                      <a:extLst>
                        <a:ext uri="{9D8B030D-6E8A-4147-A177-3AD203B41FA5}">
                          <a16:colId xmlns:a16="http://schemas.microsoft.com/office/drawing/2014/main" val="626620330"/>
                        </a:ext>
                      </a:extLst>
                    </a:gridCol>
                    <a:gridCol w="727733">
                      <a:extLst>
                        <a:ext uri="{9D8B030D-6E8A-4147-A177-3AD203B41FA5}">
                          <a16:colId xmlns:a16="http://schemas.microsoft.com/office/drawing/2014/main" val="2854898990"/>
                        </a:ext>
                      </a:extLst>
                    </a:gridCol>
                    <a:gridCol w="801200">
                      <a:extLst>
                        <a:ext uri="{9D8B030D-6E8A-4147-A177-3AD203B41FA5}">
                          <a16:colId xmlns:a16="http://schemas.microsoft.com/office/drawing/2014/main" val="3976030021"/>
                        </a:ext>
                      </a:extLst>
                    </a:gridCol>
                    <a:gridCol w="789754">
                      <a:extLst>
                        <a:ext uri="{9D8B030D-6E8A-4147-A177-3AD203B41FA5}">
                          <a16:colId xmlns:a16="http://schemas.microsoft.com/office/drawing/2014/main" val="2893177209"/>
                        </a:ext>
                      </a:extLst>
                    </a:gridCol>
                    <a:gridCol w="709635">
                      <a:extLst>
                        <a:ext uri="{9D8B030D-6E8A-4147-A177-3AD203B41FA5}">
                          <a16:colId xmlns:a16="http://schemas.microsoft.com/office/drawing/2014/main" val="3433778355"/>
                        </a:ext>
                      </a:extLst>
                    </a:gridCol>
                    <a:gridCol w="755417">
                      <a:extLst>
                        <a:ext uri="{9D8B030D-6E8A-4147-A177-3AD203B41FA5}">
                          <a16:colId xmlns:a16="http://schemas.microsoft.com/office/drawing/2014/main" val="3426976083"/>
                        </a:ext>
                      </a:extLst>
                    </a:gridCol>
                  </a:tblGrid>
                  <a:tr h="4572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207" t="-9211" r="-128986" b="-12894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20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64271512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207" t="-110667" r="-128986" b="-30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 sz="24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 sz="24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 sz="24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 sz="24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 sz="24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357328211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4" name="TextBox 3"/>
          <p:cNvSpPr txBox="1"/>
          <p:nvPr/>
        </p:nvSpPr>
        <p:spPr>
          <a:xfrm>
            <a:off x="4195134" y="783782"/>
            <a:ext cx="4702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3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944921" y="783782"/>
            <a:ext cx="4702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758097" y="783782"/>
            <a:ext cx="4702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7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508310" y="783782"/>
            <a:ext cx="4702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9</a:t>
            </a:r>
          </a:p>
        </p:txBody>
      </p:sp>
      <p:sp>
        <p:nvSpPr>
          <p:cNvPr id="8" name="Down Arrow 7"/>
          <p:cNvSpPr/>
          <p:nvPr/>
        </p:nvSpPr>
        <p:spPr>
          <a:xfrm rot="16200000">
            <a:off x="2603396" y="2303462"/>
            <a:ext cx="327477" cy="512335"/>
          </a:xfrm>
          <a:prstGeom prst="downArrow">
            <a:avLst/>
          </a:prstGeom>
          <a:solidFill>
            <a:srgbClr val="6096D4"/>
          </a:solidFill>
          <a:ln w="38100">
            <a:solidFill>
              <a:srgbClr val="6096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9" name="Down Arrow 8"/>
          <p:cNvSpPr/>
          <p:nvPr/>
        </p:nvSpPr>
        <p:spPr>
          <a:xfrm rot="16200000">
            <a:off x="5876995" y="2303462"/>
            <a:ext cx="386865" cy="512335"/>
          </a:xfrm>
          <a:prstGeom prst="downArrow">
            <a:avLst/>
          </a:prstGeom>
          <a:solidFill>
            <a:srgbClr val="6096D4"/>
          </a:solidFill>
          <a:ln w="38100">
            <a:solidFill>
              <a:srgbClr val="6096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0" name="TextBox 9"/>
          <p:cNvSpPr txBox="1"/>
          <p:nvPr/>
        </p:nvSpPr>
        <p:spPr>
          <a:xfrm>
            <a:off x="1663993" y="2298019"/>
            <a:ext cx="666206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69157" y="2298019"/>
            <a:ext cx="666206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3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130782" y="2285064"/>
            <a:ext cx="736998" cy="54913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GB" sz="2800" dirty="0"/>
          </a:p>
        </p:txBody>
      </p:sp>
      <p:sp>
        <p:nvSpPr>
          <p:cNvPr id="28" name="TextBox 27"/>
          <p:cNvSpPr txBox="1"/>
          <p:nvPr/>
        </p:nvSpPr>
        <p:spPr>
          <a:xfrm>
            <a:off x="1663993" y="2298019"/>
            <a:ext cx="666206" cy="52322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GB" sz="2800" dirty="0"/>
          </a:p>
        </p:txBody>
      </p:sp>
      <p:sp>
        <p:nvSpPr>
          <p:cNvPr id="29" name="TextBox 28"/>
          <p:cNvSpPr txBox="1"/>
          <p:nvPr/>
        </p:nvSpPr>
        <p:spPr>
          <a:xfrm>
            <a:off x="6469157" y="2298019"/>
            <a:ext cx="1040104" cy="52322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GB" sz="2800" dirty="0"/>
          </a:p>
        </p:txBody>
      </p:sp>
      <p:sp>
        <p:nvSpPr>
          <p:cNvPr id="81" name="TextBox 80"/>
          <p:cNvSpPr txBox="1"/>
          <p:nvPr/>
        </p:nvSpPr>
        <p:spPr>
          <a:xfrm>
            <a:off x="4545204" y="2298019"/>
            <a:ext cx="1175990" cy="52322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3202654" y="1802805"/>
                <a:ext cx="62198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2</a:t>
                </a: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02654" y="1802805"/>
                <a:ext cx="621988" cy="461665"/>
              </a:xfrm>
              <a:prstGeom prst="rect">
                <a:avLst/>
              </a:prstGeom>
              <a:blipFill>
                <a:blip r:embed="rId6"/>
                <a:stretch>
                  <a:fillRect t="-10667" r="-4902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8" name="TextBox 87"/>
              <p:cNvSpPr txBox="1"/>
              <p:nvPr/>
            </p:nvSpPr>
            <p:spPr>
              <a:xfrm>
                <a:off x="4709600" y="1782984"/>
                <a:ext cx="78811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 1</a:t>
                </a:r>
              </a:p>
            </p:txBody>
          </p:sp>
        </mc:Choice>
        <mc:Fallback xmlns="">
          <p:sp>
            <p:nvSpPr>
              <p:cNvPr id="88" name="TextBox 8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09600" y="1782984"/>
                <a:ext cx="788117" cy="461665"/>
              </a:xfrm>
              <a:prstGeom prst="rect">
                <a:avLst/>
              </a:prstGeom>
              <a:blipFill>
                <a:blip r:embed="rId7"/>
                <a:stretch>
                  <a:fillRect l="-775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4" name="Oval 93"/>
          <p:cNvSpPr/>
          <p:nvPr/>
        </p:nvSpPr>
        <p:spPr>
          <a:xfrm>
            <a:off x="1740518" y="2436537"/>
            <a:ext cx="246184" cy="246184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Oval 94"/>
          <p:cNvSpPr/>
          <p:nvPr/>
        </p:nvSpPr>
        <p:spPr>
          <a:xfrm>
            <a:off x="1740518" y="2436537"/>
            <a:ext cx="246184" cy="246184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Oval 95"/>
          <p:cNvSpPr/>
          <p:nvPr/>
        </p:nvSpPr>
        <p:spPr>
          <a:xfrm>
            <a:off x="3528530" y="2445997"/>
            <a:ext cx="246184" cy="246184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Oval 102"/>
          <p:cNvSpPr/>
          <p:nvPr/>
        </p:nvSpPr>
        <p:spPr>
          <a:xfrm>
            <a:off x="5327778" y="2445997"/>
            <a:ext cx="246184" cy="246184"/>
          </a:xfrm>
          <a:prstGeom prst="ellipse">
            <a:avLst/>
          </a:prstGeom>
          <a:solidFill>
            <a:srgbClr val="00B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4" name="Oval 103"/>
          <p:cNvSpPr/>
          <p:nvPr/>
        </p:nvSpPr>
        <p:spPr>
          <a:xfrm>
            <a:off x="6586951" y="2473833"/>
            <a:ext cx="246184" cy="246184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Oval 104"/>
          <p:cNvSpPr/>
          <p:nvPr/>
        </p:nvSpPr>
        <p:spPr>
          <a:xfrm>
            <a:off x="6889414" y="2468455"/>
            <a:ext cx="246184" cy="246184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6" name="Oval 105"/>
          <p:cNvSpPr/>
          <p:nvPr/>
        </p:nvSpPr>
        <p:spPr>
          <a:xfrm>
            <a:off x="7203259" y="2473833"/>
            <a:ext cx="246184" cy="246184"/>
          </a:xfrm>
          <a:prstGeom prst="ellipse">
            <a:avLst/>
          </a:prstGeom>
          <a:solidFill>
            <a:schemeClr val="accent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5" name="TextBox 124"/>
          <p:cNvSpPr txBox="1"/>
          <p:nvPr/>
        </p:nvSpPr>
        <p:spPr>
          <a:xfrm>
            <a:off x="1653514" y="3178271"/>
            <a:ext cx="666206" cy="52322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</a:t>
            </a:r>
          </a:p>
        </p:txBody>
      </p:sp>
      <p:sp>
        <p:nvSpPr>
          <p:cNvPr id="126" name="Down Arrow 125"/>
          <p:cNvSpPr/>
          <p:nvPr/>
        </p:nvSpPr>
        <p:spPr>
          <a:xfrm rot="16200000">
            <a:off x="4042409" y="3183714"/>
            <a:ext cx="327477" cy="512335"/>
          </a:xfrm>
          <a:prstGeom prst="downArrow">
            <a:avLst/>
          </a:prstGeom>
          <a:solidFill>
            <a:srgbClr val="6096D4"/>
          </a:solidFill>
          <a:ln w="38100">
            <a:solidFill>
              <a:srgbClr val="6096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27" name="Down Arrow 126"/>
          <p:cNvSpPr/>
          <p:nvPr/>
        </p:nvSpPr>
        <p:spPr>
          <a:xfrm rot="16200000">
            <a:off x="2603396" y="3183714"/>
            <a:ext cx="327477" cy="512335"/>
          </a:xfrm>
          <a:prstGeom prst="downArrow">
            <a:avLst/>
          </a:prstGeom>
          <a:solidFill>
            <a:srgbClr val="6096D4"/>
          </a:solidFill>
          <a:ln w="38100">
            <a:solidFill>
              <a:srgbClr val="6096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28" name="Down Arrow 127"/>
          <p:cNvSpPr/>
          <p:nvPr/>
        </p:nvSpPr>
        <p:spPr>
          <a:xfrm rot="16200000">
            <a:off x="5876995" y="3183714"/>
            <a:ext cx="386865" cy="512335"/>
          </a:xfrm>
          <a:prstGeom prst="downArrow">
            <a:avLst/>
          </a:prstGeom>
          <a:solidFill>
            <a:srgbClr val="6096D4"/>
          </a:solidFill>
          <a:ln w="38100">
            <a:solidFill>
              <a:srgbClr val="6096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29" name="TextBox 128"/>
          <p:cNvSpPr txBox="1"/>
          <p:nvPr/>
        </p:nvSpPr>
        <p:spPr>
          <a:xfrm>
            <a:off x="3130782" y="3178271"/>
            <a:ext cx="736998" cy="52322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0" name="TextBox 129"/>
              <p:cNvSpPr txBox="1"/>
              <p:nvPr/>
            </p:nvSpPr>
            <p:spPr>
              <a:xfrm>
                <a:off x="4545204" y="3178271"/>
                <a:ext cx="1175990" cy="52322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1</a:t>
                </a:r>
              </a:p>
            </p:txBody>
          </p:sp>
        </mc:Choice>
        <mc:Fallback xmlns="">
          <p:sp>
            <p:nvSpPr>
              <p:cNvPr id="130" name="TextBox 1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45204" y="3178271"/>
                <a:ext cx="1175990" cy="523220"/>
              </a:xfrm>
              <a:prstGeom prst="rect">
                <a:avLst/>
              </a:prstGeom>
              <a:blipFill>
                <a:blip r:embed="rId8"/>
                <a:stretch>
                  <a:fillRect l="-1531" t="-8989" b="-29213"/>
                </a:stretch>
              </a:blipFill>
              <a:ln w="1905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1" name="TextBox 130"/>
          <p:cNvSpPr txBox="1"/>
          <p:nvPr/>
        </p:nvSpPr>
        <p:spPr>
          <a:xfrm>
            <a:off x="6492454" y="3178271"/>
            <a:ext cx="1040104" cy="52322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2" name="TextBox 131"/>
              <p:cNvSpPr txBox="1"/>
              <p:nvPr/>
            </p:nvSpPr>
            <p:spPr>
              <a:xfrm>
                <a:off x="3310646" y="5296631"/>
                <a:ext cx="105967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𝑠</m:t>
                    </m:r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132" name="TextBox 1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10646" y="5296631"/>
                <a:ext cx="1059672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3" name="TextBox 132"/>
          <p:cNvSpPr txBox="1"/>
          <p:nvPr/>
        </p:nvSpPr>
        <p:spPr>
          <a:xfrm>
            <a:off x="1669370" y="3803477"/>
            <a:ext cx="666206" cy="52322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3</a:t>
            </a:r>
          </a:p>
        </p:txBody>
      </p:sp>
      <p:sp>
        <p:nvSpPr>
          <p:cNvPr id="134" name="Down Arrow 133"/>
          <p:cNvSpPr/>
          <p:nvPr/>
        </p:nvSpPr>
        <p:spPr>
          <a:xfrm rot="16200000">
            <a:off x="4058265" y="3808920"/>
            <a:ext cx="327477" cy="512335"/>
          </a:xfrm>
          <a:prstGeom prst="downArrow">
            <a:avLst/>
          </a:prstGeom>
          <a:solidFill>
            <a:srgbClr val="6096D4"/>
          </a:solidFill>
          <a:ln w="38100">
            <a:solidFill>
              <a:srgbClr val="6096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35" name="Down Arrow 134"/>
          <p:cNvSpPr/>
          <p:nvPr/>
        </p:nvSpPr>
        <p:spPr>
          <a:xfrm rot="16200000">
            <a:off x="2619252" y="3808920"/>
            <a:ext cx="327477" cy="512335"/>
          </a:xfrm>
          <a:prstGeom prst="downArrow">
            <a:avLst/>
          </a:prstGeom>
          <a:solidFill>
            <a:srgbClr val="6096D4"/>
          </a:solidFill>
          <a:ln w="38100">
            <a:solidFill>
              <a:srgbClr val="6096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36" name="Down Arrow 135"/>
          <p:cNvSpPr/>
          <p:nvPr/>
        </p:nvSpPr>
        <p:spPr>
          <a:xfrm rot="16200000">
            <a:off x="5892851" y="3808920"/>
            <a:ext cx="386865" cy="512335"/>
          </a:xfrm>
          <a:prstGeom prst="downArrow">
            <a:avLst/>
          </a:prstGeom>
          <a:solidFill>
            <a:srgbClr val="6096D4"/>
          </a:solidFill>
          <a:ln w="38100">
            <a:solidFill>
              <a:srgbClr val="6096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37" name="TextBox 136"/>
          <p:cNvSpPr txBox="1"/>
          <p:nvPr/>
        </p:nvSpPr>
        <p:spPr>
          <a:xfrm>
            <a:off x="3146638" y="3803477"/>
            <a:ext cx="736998" cy="52322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8" name="TextBox 137"/>
              <p:cNvSpPr txBox="1"/>
              <p:nvPr/>
            </p:nvSpPr>
            <p:spPr>
              <a:xfrm>
                <a:off x="4561060" y="3803477"/>
                <a:ext cx="1175990" cy="52322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1</a:t>
                </a:r>
              </a:p>
            </p:txBody>
          </p:sp>
        </mc:Choice>
        <mc:Fallback xmlns="">
          <p:sp>
            <p:nvSpPr>
              <p:cNvPr id="138" name="TextBox 1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61060" y="3803477"/>
                <a:ext cx="1175990" cy="523220"/>
              </a:xfrm>
              <a:prstGeom prst="rect">
                <a:avLst/>
              </a:prstGeom>
              <a:blipFill>
                <a:blip r:embed="rId10"/>
                <a:stretch>
                  <a:fillRect l="-1020" t="-10112" r="-510" b="-29213"/>
                </a:stretch>
              </a:blipFill>
              <a:ln w="1905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9" name="TextBox 138"/>
          <p:cNvSpPr txBox="1"/>
          <p:nvPr/>
        </p:nvSpPr>
        <p:spPr>
          <a:xfrm>
            <a:off x="6508310" y="3803477"/>
            <a:ext cx="1040104" cy="52322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7</a:t>
            </a:r>
          </a:p>
        </p:txBody>
      </p:sp>
      <p:sp>
        <p:nvSpPr>
          <p:cNvPr id="140" name="TextBox 139"/>
          <p:cNvSpPr txBox="1"/>
          <p:nvPr/>
        </p:nvSpPr>
        <p:spPr>
          <a:xfrm>
            <a:off x="1664609" y="4430358"/>
            <a:ext cx="666206" cy="52322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4</a:t>
            </a:r>
          </a:p>
        </p:txBody>
      </p:sp>
      <p:sp>
        <p:nvSpPr>
          <p:cNvPr id="141" name="Down Arrow 140"/>
          <p:cNvSpPr/>
          <p:nvPr/>
        </p:nvSpPr>
        <p:spPr>
          <a:xfrm rot="16200000">
            <a:off x="4053504" y="4435801"/>
            <a:ext cx="327477" cy="512335"/>
          </a:xfrm>
          <a:prstGeom prst="downArrow">
            <a:avLst/>
          </a:prstGeom>
          <a:solidFill>
            <a:srgbClr val="6096D4"/>
          </a:solidFill>
          <a:ln w="38100">
            <a:solidFill>
              <a:srgbClr val="6096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42" name="Down Arrow 141"/>
          <p:cNvSpPr/>
          <p:nvPr/>
        </p:nvSpPr>
        <p:spPr>
          <a:xfrm rot="16200000">
            <a:off x="2614491" y="4435801"/>
            <a:ext cx="327477" cy="512335"/>
          </a:xfrm>
          <a:prstGeom prst="downArrow">
            <a:avLst/>
          </a:prstGeom>
          <a:solidFill>
            <a:srgbClr val="6096D4"/>
          </a:solidFill>
          <a:ln w="38100">
            <a:solidFill>
              <a:srgbClr val="6096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43" name="Down Arrow 142"/>
          <p:cNvSpPr/>
          <p:nvPr/>
        </p:nvSpPr>
        <p:spPr>
          <a:xfrm rot="16200000">
            <a:off x="5888090" y="4435801"/>
            <a:ext cx="386865" cy="512335"/>
          </a:xfrm>
          <a:prstGeom prst="downArrow">
            <a:avLst/>
          </a:prstGeom>
          <a:solidFill>
            <a:srgbClr val="6096D4"/>
          </a:solidFill>
          <a:ln w="38100">
            <a:solidFill>
              <a:srgbClr val="6096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44" name="TextBox 143"/>
          <p:cNvSpPr txBox="1"/>
          <p:nvPr/>
        </p:nvSpPr>
        <p:spPr>
          <a:xfrm>
            <a:off x="3141877" y="4430358"/>
            <a:ext cx="736998" cy="52322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5" name="TextBox 144"/>
              <p:cNvSpPr txBox="1"/>
              <p:nvPr/>
            </p:nvSpPr>
            <p:spPr>
              <a:xfrm>
                <a:off x="4556299" y="4430358"/>
                <a:ext cx="1175990" cy="52322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1</a:t>
                </a:r>
              </a:p>
            </p:txBody>
          </p:sp>
        </mc:Choice>
        <mc:Fallback xmlns="">
          <p:sp>
            <p:nvSpPr>
              <p:cNvPr id="145" name="TextBox 1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56299" y="4430358"/>
                <a:ext cx="1175990" cy="523220"/>
              </a:xfrm>
              <a:prstGeom prst="rect">
                <a:avLst/>
              </a:prstGeom>
              <a:blipFill>
                <a:blip r:embed="rId11"/>
                <a:stretch>
                  <a:fillRect l="-1020" t="-10112" r="-510" b="-29213"/>
                </a:stretch>
              </a:blipFill>
              <a:ln w="1905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6" name="TextBox 145"/>
          <p:cNvSpPr txBox="1"/>
          <p:nvPr/>
        </p:nvSpPr>
        <p:spPr>
          <a:xfrm>
            <a:off x="6503549" y="4430358"/>
            <a:ext cx="1040104" cy="52322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9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7" name="TextBox 146"/>
              <p:cNvSpPr txBox="1"/>
              <p:nvPr/>
            </p:nvSpPr>
            <p:spPr>
              <a:xfrm>
                <a:off x="3839188" y="5296631"/>
                <a:ext cx="105967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2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47" name="TextBox 1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39188" y="5296631"/>
                <a:ext cx="1059672" cy="523220"/>
              </a:xfrm>
              <a:prstGeom prst="rect">
                <a:avLst/>
              </a:prstGeom>
              <a:blipFill>
                <a:blip r:embed="rId12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8" name="TextBox 147"/>
              <p:cNvSpPr txBox="1"/>
              <p:nvPr/>
            </p:nvSpPr>
            <p:spPr>
              <a:xfrm>
                <a:off x="4291086" y="5294836"/>
                <a:ext cx="105967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1</a:t>
                </a:r>
              </a:p>
            </p:txBody>
          </p:sp>
        </mc:Choice>
        <mc:Fallback xmlns="">
          <p:sp>
            <p:nvSpPr>
              <p:cNvPr id="148" name="TextBox 1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91086" y="5294836"/>
                <a:ext cx="1059672" cy="523220"/>
              </a:xfrm>
              <a:prstGeom prst="rect">
                <a:avLst/>
              </a:prstGeom>
              <a:blipFill>
                <a:blip r:embed="rId13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9" name="TextBox 148"/>
          <p:cNvSpPr txBox="1"/>
          <p:nvPr/>
        </p:nvSpPr>
        <p:spPr>
          <a:xfrm>
            <a:off x="7118361" y="783782"/>
            <a:ext cx="7195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41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7118361" y="346064"/>
            <a:ext cx="566709" cy="419186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06731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85185E-6 L 0.15833 0.0004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917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4 -0.00093 L 0.15625 -0.00047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95" y="23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5833 0.00046 L 0.31527 0.00092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47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2.96296E-6 L 0.20555 0.00486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78" y="231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42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1527 0.00092 L 0.53038 0.00625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47" y="255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5625 -0.00047 L 0.36805 0.00486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90" y="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9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500" tmFilter="0, 0; .2, .5; .8, .5; 1, 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8" dur="250" autoRev="1" fill="hold"/>
                                        <p:tgtEl>
                                          <p:spTgt spid="8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" grpId="0" animBg="1"/>
      <p:bldP spid="9" grpId="0" animBg="1"/>
      <p:bldP spid="30" grpId="0"/>
      <p:bldP spid="30" grpId="1"/>
      <p:bldP spid="88" grpId="0"/>
      <p:bldP spid="88" grpId="1"/>
      <p:bldP spid="95" grpId="0" animBg="1"/>
      <p:bldP spid="95" grpId="1" animBg="1"/>
      <p:bldP spid="95" grpId="2" animBg="1"/>
      <p:bldP spid="95" grpId="3" animBg="1"/>
      <p:bldP spid="96" grpId="0" animBg="1"/>
      <p:bldP spid="96" grpId="1" animBg="1"/>
      <p:bldP spid="96" grpId="2" animBg="1"/>
      <p:bldP spid="103" grpId="0" animBg="1"/>
      <p:bldP spid="103" grpId="1" animBg="1"/>
      <p:bldP spid="125" grpId="0" animBg="1"/>
      <p:bldP spid="126" grpId="0" animBg="1"/>
      <p:bldP spid="127" grpId="0" animBg="1"/>
      <p:bldP spid="128" grpId="0" animBg="1"/>
      <p:bldP spid="129" grpId="0" animBg="1"/>
      <p:bldP spid="130" grpId="0" animBg="1"/>
      <p:bldP spid="131" grpId="0" animBg="1"/>
      <p:bldP spid="132" grpId="0"/>
      <p:bldP spid="133" grpId="0" animBg="1"/>
      <p:bldP spid="134" grpId="0" animBg="1"/>
      <p:bldP spid="135" grpId="0" animBg="1"/>
      <p:bldP spid="136" grpId="0" animBg="1"/>
      <p:bldP spid="137" grpId="0" animBg="1"/>
      <p:bldP spid="138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animBg="1"/>
      <p:bldP spid="146" grpId="0" animBg="1"/>
      <p:bldP spid="147" grpId="0"/>
      <p:bldP spid="148" grpId="0"/>
      <p:bldP spid="149" grpId="0"/>
      <p:bldP spid="3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835351" y="461469"/>
                <a:ext cx="6888616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A babysitter charges (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𝑐</m:t>
                    </m:r>
                  </m:oMath>
                </a14:m>
                <a:r>
                  <a:rPr lang="en-GB" sz="2800" dirty="0"/>
                  <a:t>) £9 per hour (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h</m:t>
                    </m:r>
                  </m:oMath>
                </a14:m>
                <a:r>
                  <a:rPr lang="en-GB" sz="2800" dirty="0"/>
                  <a:t>) and £3 for travel.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5351" y="461469"/>
                <a:ext cx="6888616" cy="954107"/>
              </a:xfrm>
              <a:prstGeom prst="rect">
                <a:avLst/>
              </a:prstGeom>
              <a:blipFill>
                <a:blip r:embed="rId5"/>
                <a:stretch>
                  <a:fillRect t="-6410" r="-177" b="-179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1409" y="461469"/>
            <a:ext cx="1331615" cy="1519166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835351" y="1773928"/>
            <a:ext cx="68886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Which is the correct formula to use to work out the cost of the babysitter?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1053714" y="3223694"/>
                <a:ext cx="237187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𝑐</m:t>
                    </m:r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GB" sz="2800" dirty="0"/>
                  <a:t>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h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3</a:t>
                </a: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3714" y="3223694"/>
                <a:ext cx="2371873" cy="523220"/>
              </a:xfrm>
              <a:prstGeom prst="rect">
                <a:avLst/>
              </a:prstGeom>
              <a:blipFill>
                <a:blip r:embed="rId7"/>
                <a:stretch>
                  <a:fillRect t="-11628" r="-1542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4822770" y="3223694"/>
                <a:ext cx="237187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𝑐</m:t>
                    </m:r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3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h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9 </a:t>
                </a: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22770" y="3223694"/>
                <a:ext cx="2371873" cy="523220"/>
              </a:xfrm>
              <a:prstGeom prst="rect">
                <a:avLst/>
              </a:prstGeom>
              <a:blipFill>
                <a:blip r:embed="rId8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2887062" y="4402557"/>
                <a:ext cx="237187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𝑐</m:t>
                    </m:r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9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h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3 </a:t>
                </a: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87062" y="4402557"/>
                <a:ext cx="2371873" cy="523220"/>
              </a:xfrm>
              <a:prstGeom prst="rect">
                <a:avLst/>
              </a:prstGeom>
              <a:blipFill>
                <a:blip r:embed="rId9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7" name="Picture 2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325987" y="5231902"/>
            <a:ext cx="747045" cy="747045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5628831" y="537459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3024033" y="4454574"/>
            <a:ext cx="2025639" cy="419186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96063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3" grpId="0"/>
      <p:bldP spid="24" grpId="0"/>
      <p:bldP spid="24" grpId="1"/>
      <p:bldP spid="25" grpId="0"/>
      <p:bldP spid="25" grpId="1"/>
      <p:bldP spid="26" grpId="0"/>
      <p:bldP spid="26" grpId="1"/>
      <p:bldP spid="28" grpId="0"/>
      <p:bldP spid="28" grpId="1"/>
      <p:bldP spid="3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835351" y="461469"/>
                <a:ext cx="6888616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A babysitter charges (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𝑐</m:t>
                    </m:r>
                  </m:oMath>
                </a14:m>
                <a:r>
                  <a:rPr lang="en-GB" sz="2800" dirty="0"/>
                  <a:t>) £9 per hour (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h</m:t>
                    </m:r>
                  </m:oMath>
                </a14:m>
                <a:r>
                  <a:rPr lang="en-GB" sz="2800" dirty="0"/>
                  <a:t>) and £3 for travel.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5351" y="461469"/>
                <a:ext cx="6888616" cy="954107"/>
              </a:xfrm>
              <a:prstGeom prst="rect">
                <a:avLst/>
              </a:prstGeom>
              <a:blipFill>
                <a:blip r:embed="rId5"/>
                <a:stretch>
                  <a:fillRect t="-6410" r="-177" b="-179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3244331" y="1577542"/>
                <a:ext cx="237187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𝑐</m:t>
                    </m:r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9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h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3 </a:t>
                </a: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44331" y="1577542"/>
                <a:ext cx="2371873" cy="523220"/>
              </a:xfrm>
              <a:prstGeom prst="rect">
                <a:avLst/>
              </a:prstGeom>
              <a:blipFill>
                <a:blip r:embed="rId6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1110581" y="2565499"/>
            <a:ext cx="68886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How much money would the babysitter receive if they babysat for 4 hours?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25987" y="5231902"/>
            <a:ext cx="747045" cy="74704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628831" y="537459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3086974" y="3498498"/>
                <a:ext cx="293583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𝑐</m:t>
                    </m:r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(9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4)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3 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86974" y="3498498"/>
                <a:ext cx="2935830" cy="523220"/>
              </a:xfrm>
              <a:prstGeom prst="rect">
                <a:avLst/>
              </a:prstGeom>
              <a:blipFill>
                <a:blip r:embed="rId8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2702850" y="3966952"/>
                <a:ext cx="293583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£39</a:t>
                </a: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02850" y="3966952"/>
                <a:ext cx="2935830" cy="523220"/>
              </a:xfrm>
              <a:prstGeom prst="rect">
                <a:avLst/>
              </a:prstGeom>
              <a:blipFill>
                <a:blip r:embed="rId9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048095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9242614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9|4.1|5.9|2.7|14.7|5.4|3.5|4.4|3|9.8|4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8|7.6|3.6|9.9|6.9|3.6|2.2|1.4|0.7|2.2|5.4|0.9|22.5|2.7|8.2|21.1|3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4|2.5|7.2|3|2|2.8|2.4|7.8|1.9|4.8|13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9|1.3|2.8|5.8|6.8|1.9|3.9|3.7|0.5|2.3|2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2|1.1|3.3|6.5|0.8|2.7|0.7|2.5|6.6|3.4|0.8|2|3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4.2|4.7|3|2.8|9.2|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7|5.6|0.9|1.7|3.1|1.5|4.3|3.6|1.9|2.1|2.5|1.3|10.5|7.3|2.8|3.1|3.5|3.2|2|3.3|2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7|0.9|2.2|1|1|1.2|2.2|0.9|1.3|1.8|7.4|2|0.9|1.3|1|1.2|1.1|4.9|7.4|2.2|2.9|1.5|1|3.7|7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9|4.3|0.9|0.8|1.2|4.6|3|11.6|3.5|5.3|2.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|9.9|3.6|11.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infopath/2007/PartnerControls"/>
    <ds:schemaRef ds:uri="http://schemas.microsoft.com/office/2006/documentManagement/types"/>
    <ds:schemaRef ds:uri="522d4c35-b548-4432-90ae-af4376e1c4b4"/>
    <ds:schemaRef ds:uri="http://www.w3.org/XML/1998/namespace"/>
    <ds:schemaRef ds:uri="http://purl.org/dc/elements/1.1/"/>
    <ds:schemaRef ds:uri="http://schemas.openxmlformats.org/package/2006/metadata/core-properties"/>
    <ds:schemaRef ds:uri="http://purl.org/dc/dcmitype/"/>
    <ds:schemaRef ds:uri="cee99ee9-287b-4f9a-957c-ba5ae7375c9a"/>
    <ds:schemaRef ds:uri="http://schemas.microsoft.com/office/2006/metadata/properties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84B0E2A9-1A4C-4939-B641-42F7FDCFC02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4942</TotalTime>
  <Words>578</Words>
  <Application>Microsoft Office PowerPoint</Application>
  <PresentationFormat>On-screen Show (4:3)</PresentationFormat>
  <Paragraphs>176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9" baseType="lpstr">
      <vt:lpstr>Arial</vt:lpstr>
      <vt:lpstr>Calibri</vt:lpstr>
      <vt:lpstr>Cambria Math</vt:lpstr>
      <vt:lpstr>Comic Sans MS</vt:lpstr>
      <vt:lpstr>KG Primary Penmanship</vt:lpstr>
      <vt:lpstr>Times New Roman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1 - 4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360</cp:revision>
  <dcterms:created xsi:type="dcterms:W3CDTF">2019-07-05T11:02:13Z</dcterms:created>
  <dcterms:modified xsi:type="dcterms:W3CDTF">2021-01-14T15:42:09Z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