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5"/>
  </p:notesMasterIdLst>
  <p:sldIdLst>
    <p:sldId id="269" r:id="rId2"/>
    <p:sldId id="256" r:id="rId3"/>
    <p:sldId id="261" r:id="rId4"/>
    <p:sldId id="257" r:id="rId5"/>
    <p:sldId id="260" r:id="rId6"/>
    <p:sldId id="262" r:id="rId7"/>
    <p:sldId id="264" r:id="rId8"/>
    <p:sldId id="258" r:id="rId9"/>
    <p:sldId id="263" r:id="rId10"/>
    <p:sldId id="265" r:id="rId11"/>
    <p:sldId id="259" r:id="rId12"/>
    <p:sldId id="266"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67" autoAdjust="0"/>
    <p:restoredTop sz="81163" autoAdjust="0"/>
  </p:normalViewPr>
  <p:slideViewPr>
    <p:cSldViewPr snapToGrid="0">
      <p:cViewPr varScale="1">
        <p:scale>
          <a:sx n="93" d="100"/>
          <a:sy n="93" d="100"/>
        </p:scale>
        <p:origin x="11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DCE079-AC14-4F54-AA65-BE7194AB1CBF}" type="datetimeFigureOut">
              <a:rPr lang="en-GB" smtClean="0"/>
              <a:t>21/11/2024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69CA6-3F13-4EC7-B305-00D7AEA9BCBB}" type="slidenum">
              <a:rPr lang="en-GB" smtClean="0"/>
              <a:t>‹#›</a:t>
            </a:fld>
            <a:endParaRPr lang="en-GB"/>
          </a:p>
        </p:txBody>
      </p:sp>
    </p:spTree>
    <p:extLst>
      <p:ext uri="{BB962C8B-B14F-4D97-AF65-F5344CB8AC3E}">
        <p14:creationId xmlns:p14="http://schemas.microsoft.com/office/powerpoint/2010/main" val="776944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a:t>
            </a:r>
            <a:r>
              <a:rPr lang="en-GB" baseline="0" dirty="0" smtClean="0"/>
              <a:t> that we teach maths following the White Rose resources to support us, taught in blocks, and today we are going to be explaining our methods for teaching the four operations. </a:t>
            </a:r>
          </a:p>
          <a:p>
            <a:endParaRPr lang="en-GB" baseline="0" dirty="0" smtClean="0"/>
          </a:p>
          <a:p>
            <a:r>
              <a:rPr lang="en-GB" baseline="0" dirty="0" smtClean="0"/>
              <a:t>NFER papers</a:t>
            </a:r>
            <a:endParaRPr lang="en-GB" dirty="0"/>
          </a:p>
        </p:txBody>
      </p:sp>
      <p:sp>
        <p:nvSpPr>
          <p:cNvPr id="4" name="Slide Number Placeholder 3"/>
          <p:cNvSpPr>
            <a:spLocks noGrp="1"/>
          </p:cNvSpPr>
          <p:nvPr>
            <p:ph type="sldNum" sz="quarter" idx="10"/>
          </p:nvPr>
        </p:nvSpPr>
        <p:spPr/>
        <p:txBody>
          <a:bodyPr/>
          <a:lstStyle/>
          <a:p>
            <a:fld id="{9A069CA6-3F13-4EC7-B305-00D7AEA9BCBB}" type="slidenum">
              <a:rPr lang="en-GB" smtClean="0"/>
              <a:t>4</a:t>
            </a:fld>
            <a:endParaRPr lang="en-GB"/>
          </a:p>
        </p:txBody>
      </p:sp>
    </p:spTree>
    <p:extLst>
      <p:ext uri="{BB962C8B-B14F-4D97-AF65-F5344CB8AC3E}">
        <p14:creationId xmlns:p14="http://schemas.microsoft.com/office/powerpoint/2010/main" val="3219042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Pictures of</a:t>
            </a:r>
            <a:r>
              <a:rPr lang="en-GB" baseline="0" dirty="0" smtClean="0"/>
              <a:t> relevant concrete resources that we use to support our teaching.</a:t>
            </a:r>
          </a:p>
          <a:p>
            <a:endParaRPr lang="en-GB" baseline="0" dirty="0" smtClean="0"/>
          </a:p>
          <a:p>
            <a:r>
              <a:rPr lang="en-GB" baseline="0" dirty="0" smtClean="0"/>
              <a:t>It’s up to you whether you want to live model how we teach each operation or if you want to have some examples prepared to direct the parents to.  We need to emphasise the importance of the CPA approach within our classrooms, not just learning a method. </a:t>
            </a:r>
            <a:endParaRPr lang="en-GB" dirty="0"/>
          </a:p>
        </p:txBody>
      </p:sp>
      <p:sp>
        <p:nvSpPr>
          <p:cNvPr id="4" name="Slide Number Placeholder 3"/>
          <p:cNvSpPr>
            <a:spLocks noGrp="1"/>
          </p:cNvSpPr>
          <p:nvPr>
            <p:ph type="sldNum" sz="quarter" idx="10"/>
          </p:nvPr>
        </p:nvSpPr>
        <p:spPr/>
        <p:txBody>
          <a:bodyPr/>
          <a:lstStyle/>
          <a:p>
            <a:fld id="{9A069CA6-3F13-4EC7-B305-00D7AEA9BCBB}" type="slidenum">
              <a:rPr lang="en-GB" smtClean="0"/>
              <a:t>5</a:t>
            </a:fld>
            <a:endParaRPr lang="en-GB"/>
          </a:p>
        </p:txBody>
      </p:sp>
    </p:spTree>
    <p:extLst>
      <p:ext uri="{BB962C8B-B14F-4D97-AF65-F5344CB8AC3E}">
        <p14:creationId xmlns:p14="http://schemas.microsoft.com/office/powerpoint/2010/main" val="241523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End of KS expectations,</a:t>
            </a:r>
            <a:r>
              <a:rPr lang="en-GB" baseline="0" dirty="0" smtClean="0"/>
              <a:t> </a:t>
            </a:r>
            <a:r>
              <a:rPr lang="en-GB" dirty="0" smtClean="0"/>
              <a:t>Times tables (KS2),</a:t>
            </a:r>
            <a:r>
              <a:rPr lang="en-GB" baseline="0" dirty="0" smtClean="0"/>
              <a:t> fluency of number (KS1)</a:t>
            </a:r>
            <a:br>
              <a:rPr lang="en-GB" baseline="0" dirty="0" smtClean="0"/>
            </a:br>
            <a:r>
              <a:rPr lang="en-GB" baseline="0" dirty="0" smtClean="0"/>
              <a:t>Maths Shed, TT </a:t>
            </a:r>
            <a:r>
              <a:rPr lang="en-GB" baseline="0" dirty="0" err="1" smtClean="0"/>
              <a:t>Rockstars</a:t>
            </a:r>
            <a:r>
              <a:rPr lang="en-GB" baseline="0" dirty="0" smtClean="0"/>
              <a:t>, Hit the Button, </a:t>
            </a:r>
            <a:r>
              <a:rPr lang="en-GB" baseline="0" dirty="0" err="1" smtClean="0"/>
              <a:t>Topmarks</a:t>
            </a:r>
            <a:r>
              <a:rPr lang="en-GB" baseline="0" dirty="0" smtClean="0"/>
              <a:t>, Fluency Cards</a:t>
            </a:r>
          </a:p>
          <a:p>
            <a:r>
              <a:rPr lang="en-GB" baseline="0" dirty="0" smtClean="0"/>
              <a:t>Blog</a:t>
            </a:r>
            <a:endParaRPr lang="en-GB" dirty="0" smtClean="0"/>
          </a:p>
        </p:txBody>
      </p:sp>
      <p:sp>
        <p:nvSpPr>
          <p:cNvPr id="4" name="Slide Number Placeholder 3"/>
          <p:cNvSpPr>
            <a:spLocks noGrp="1"/>
          </p:cNvSpPr>
          <p:nvPr>
            <p:ph type="sldNum" sz="quarter" idx="10"/>
          </p:nvPr>
        </p:nvSpPr>
        <p:spPr/>
        <p:txBody>
          <a:bodyPr/>
          <a:lstStyle/>
          <a:p>
            <a:fld id="{9A069CA6-3F13-4EC7-B305-00D7AEA9BCBB}" type="slidenum">
              <a:rPr lang="en-GB" smtClean="0"/>
              <a:t>6</a:t>
            </a:fld>
            <a:endParaRPr lang="en-GB"/>
          </a:p>
        </p:txBody>
      </p:sp>
    </p:spTree>
    <p:extLst>
      <p:ext uri="{BB962C8B-B14F-4D97-AF65-F5344CB8AC3E}">
        <p14:creationId xmlns:p14="http://schemas.microsoft.com/office/powerpoint/2010/main" val="2697645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whole approach</a:t>
            </a:r>
            <a:r>
              <a:rPr lang="en-GB" baseline="0" dirty="0" smtClean="0"/>
              <a:t> to teaching reading:</a:t>
            </a:r>
          </a:p>
          <a:p>
            <a:r>
              <a:rPr lang="en-GB" baseline="0" dirty="0" smtClean="0"/>
              <a:t>KS2 – whole class Guided Reading, fluency focus, 1:1 reading, group interventions where required</a:t>
            </a:r>
          </a:p>
          <a:p>
            <a:r>
              <a:rPr lang="en-GB" baseline="0" dirty="0" smtClean="0"/>
              <a:t>KS1 – reading groups through phonics (3 reads), phonics, book band books, Year 2 Guided Reading</a:t>
            </a:r>
          </a:p>
          <a:p>
            <a:endParaRPr lang="en-GB" baseline="0" dirty="0" smtClean="0"/>
          </a:p>
          <a:p>
            <a:r>
              <a:rPr lang="en-GB" baseline="0" dirty="0" smtClean="0"/>
              <a:t>NFER paper examples</a:t>
            </a:r>
          </a:p>
        </p:txBody>
      </p:sp>
      <p:sp>
        <p:nvSpPr>
          <p:cNvPr id="4" name="Slide Number Placeholder 3"/>
          <p:cNvSpPr>
            <a:spLocks noGrp="1"/>
          </p:cNvSpPr>
          <p:nvPr>
            <p:ph type="sldNum" sz="quarter" idx="10"/>
          </p:nvPr>
        </p:nvSpPr>
        <p:spPr/>
        <p:txBody>
          <a:bodyPr/>
          <a:lstStyle/>
          <a:p>
            <a:fld id="{9A069CA6-3F13-4EC7-B305-00D7AEA9BCBB}" type="slidenum">
              <a:rPr lang="en-GB" smtClean="0"/>
              <a:t>8</a:t>
            </a:fld>
            <a:endParaRPr lang="en-GB"/>
          </a:p>
        </p:txBody>
      </p:sp>
    </p:spTree>
    <p:extLst>
      <p:ext uri="{BB962C8B-B14F-4D97-AF65-F5344CB8AC3E}">
        <p14:creationId xmlns:p14="http://schemas.microsoft.com/office/powerpoint/2010/main" val="2580279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Share word</a:t>
            </a:r>
            <a:r>
              <a:rPr lang="en-GB" baseline="0" dirty="0" smtClean="0"/>
              <a:t> lists, spelling journals, 10 ways to learn how to spell, grow the code </a:t>
            </a:r>
            <a:endParaRPr lang="en-GB" dirty="0"/>
          </a:p>
        </p:txBody>
      </p:sp>
      <p:sp>
        <p:nvSpPr>
          <p:cNvPr id="4" name="Slide Number Placeholder 3"/>
          <p:cNvSpPr>
            <a:spLocks noGrp="1"/>
          </p:cNvSpPr>
          <p:nvPr>
            <p:ph type="sldNum" sz="quarter" idx="10"/>
          </p:nvPr>
        </p:nvSpPr>
        <p:spPr/>
        <p:txBody>
          <a:bodyPr/>
          <a:lstStyle/>
          <a:p>
            <a:fld id="{9A069CA6-3F13-4EC7-B305-00D7AEA9BCBB}" type="slidenum">
              <a:rPr lang="en-GB" smtClean="0"/>
              <a:t>11</a:t>
            </a:fld>
            <a:endParaRPr lang="en-GB"/>
          </a:p>
        </p:txBody>
      </p:sp>
    </p:spTree>
    <p:extLst>
      <p:ext uri="{BB962C8B-B14F-4D97-AF65-F5344CB8AC3E}">
        <p14:creationId xmlns:p14="http://schemas.microsoft.com/office/powerpoint/2010/main" val="1067121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857593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4190739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2930295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6" name="Footer Placeholder 5"/>
          <p:cNvSpPr>
            <a:spLocks noGrp="1"/>
          </p:cNvSpPr>
          <p:nvPr>
            <p:ph type="ftr" sz="quarter" idx="11"/>
          </p:nvPr>
        </p:nvSpPr>
        <p:spPr>
          <a:xfrm>
            <a:off x="804672" y="6227064"/>
            <a:ext cx="10588752" cy="320040"/>
          </a:xfrm>
        </p:spPr>
        <p:txBody>
          <a:bodyPr/>
          <a:lstStyle/>
          <a:p>
            <a:endParaRPr lang="en-GB"/>
          </a:p>
        </p:txBody>
      </p:sp>
      <p:sp>
        <p:nvSpPr>
          <p:cNvPr id="7" name="Slide Number Placeholder 6"/>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1388539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8" name="Footer Placeholder 7"/>
          <p:cNvSpPr>
            <a:spLocks noGrp="1"/>
          </p:cNvSpPr>
          <p:nvPr>
            <p:ph type="ftr" sz="quarter" idx="11"/>
          </p:nvPr>
        </p:nvSpPr>
        <p:spPr>
          <a:xfrm>
            <a:off x="804672" y="6227064"/>
            <a:ext cx="10588752" cy="320040"/>
          </a:xfrm>
        </p:spPr>
        <p:txBody>
          <a:bodyPr/>
          <a:lstStyle/>
          <a:p>
            <a:endParaRPr lang="en-GB"/>
          </a:p>
        </p:txBody>
      </p:sp>
      <p:sp>
        <p:nvSpPr>
          <p:cNvPr id="9" name="Slide Number Placeholder 8"/>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232892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DE425F-E6EA-4D82-B980-A7AA3B3DA273}" type="datetimeFigureOut">
              <a:rPr lang="en-GB" smtClean="0"/>
              <a:t>21/11/2024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17035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3" name="Footer Placeholder 2"/>
          <p:cNvSpPr>
            <a:spLocks noGrp="1"/>
          </p:cNvSpPr>
          <p:nvPr>
            <p:ph type="ftr" sz="quarter" idx="11"/>
          </p:nvPr>
        </p:nvSpPr>
        <p:spPr>
          <a:xfrm>
            <a:off x="804672" y="6227064"/>
            <a:ext cx="10588752" cy="320040"/>
          </a:xfrm>
        </p:spPr>
        <p:txBody>
          <a:bodyPr/>
          <a:lstStyle/>
          <a:p>
            <a:endParaRPr lang="en-GB"/>
          </a:p>
        </p:txBody>
      </p:sp>
      <p:sp>
        <p:nvSpPr>
          <p:cNvPr id="4" name="Slide Number Placeholder 3"/>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15058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DE425F-E6EA-4D82-B980-A7AA3B3DA273}" type="datetimeFigureOut">
              <a:rPr lang="en-GB" smtClean="0"/>
              <a:t>21/11/2024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1263555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6" name="Footer Placeholder 5"/>
          <p:cNvSpPr>
            <a:spLocks noGrp="1"/>
          </p:cNvSpPr>
          <p:nvPr>
            <p:ph type="ftr" sz="quarter" idx="11"/>
          </p:nvPr>
        </p:nvSpPr>
        <p:spPr>
          <a:xfrm>
            <a:off x="804672" y="6227064"/>
            <a:ext cx="5942203" cy="320040"/>
          </a:xfrm>
        </p:spPr>
        <p:txBody>
          <a:bodyPr/>
          <a:lstStyle/>
          <a:p>
            <a:endParaRPr lang="en-GB"/>
          </a:p>
        </p:txBody>
      </p:sp>
      <p:sp>
        <p:nvSpPr>
          <p:cNvPr id="7" name="Slide Number Placeholder 6"/>
          <p:cNvSpPr>
            <a:spLocks noGrp="1"/>
          </p:cNvSpPr>
          <p:nvPr>
            <p:ph type="sldNum" sz="quarter" idx="12"/>
          </p:nvPr>
        </p:nvSpPr>
        <p:spPr>
          <a:xfrm>
            <a:off x="5828377"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3412655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2918874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a:xfrm>
            <a:off x="804672" y="6227064"/>
            <a:ext cx="10588752" cy="320040"/>
          </a:xfrm>
        </p:spPr>
        <p:txBody>
          <a:body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42765450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DE425F-E6EA-4D82-B980-A7AA3B3DA273}"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3AFB27-308D-4E53-8669-D67CF8FF7764}" type="slidenum">
              <a:rPr lang="en-GB" smtClean="0"/>
              <a:t>‹#›</a:t>
            </a:fld>
            <a:endParaRPr lang="en-GB"/>
          </a:p>
        </p:txBody>
      </p:sp>
    </p:spTree>
    <p:extLst>
      <p:ext uri="{BB962C8B-B14F-4D97-AF65-F5344CB8AC3E}">
        <p14:creationId xmlns:p14="http://schemas.microsoft.com/office/powerpoint/2010/main" val="2200486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A8DE425F-E6EA-4D82-B980-A7AA3B3DA273}" type="datetimeFigureOut">
              <a:rPr lang="en-GB" smtClean="0"/>
              <a:t>21/11/2024</a:t>
            </a:fld>
            <a:endParaRPr lang="en-GB"/>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1E3AFB27-308D-4E53-8669-D67CF8FF7764}" type="slidenum">
              <a:rPr lang="en-GB" smtClean="0"/>
              <a:t>‹#›</a:t>
            </a:fld>
            <a:endParaRPr lang="en-GB"/>
          </a:p>
        </p:txBody>
      </p:sp>
    </p:spTree>
    <p:extLst>
      <p:ext uri="{BB962C8B-B14F-4D97-AF65-F5344CB8AC3E}">
        <p14:creationId xmlns:p14="http://schemas.microsoft.com/office/powerpoint/2010/main" val="3034240542"/>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hyperlink" Target="https://www.edshed.com/en-gb/menu"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topmarks.co.uk/" TargetMode="External"/><Relationship Id="rId4" Type="http://schemas.openxmlformats.org/officeDocument/2006/relationships/hyperlink" Target="https://www.topmarks.co.uk/maths-games/hit-the-butto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Timetable:</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442880552"/>
              </p:ext>
            </p:extLst>
          </p:nvPr>
        </p:nvGraphicFramePr>
        <p:xfrm>
          <a:off x="5262676" y="2168172"/>
          <a:ext cx="6221400" cy="2406326"/>
        </p:xfrm>
        <a:graphic>
          <a:graphicData uri="http://schemas.openxmlformats.org/drawingml/2006/table">
            <a:tbl>
              <a:tblPr firstRow="1" bandRow="1">
                <a:tableStyleId>{5C22544A-7EE6-4342-B048-85BDC9FD1C3A}</a:tableStyleId>
              </a:tblPr>
              <a:tblGrid>
                <a:gridCol w="1244280">
                  <a:extLst>
                    <a:ext uri="{9D8B030D-6E8A-4147-A177-3AD203B41FA5}">
                      <a16:colId xmlns:a16="http://schemas.microsoft.com/office/drawing/2014/main" val="1292778763"/>
                    </a:ext>
                  </a:extLst>
                </a:gridCol>
                <a:gridCol w="1244280">
                  <a:extLst>
                    <a:ext uri="{9D8B030D-6E8A-4147-A177-3AD203B41FA5}">
                      <a16:colId xmlns:a16="http://schemas.microsoft.com/office/drawing/2014/main" val="201824456"/>
                    </a:ext>
                  </a:extLst>
                </a:gridCol>
                <a:gridCol w="1244280">
                  <a:extLst>
                    <a:ext uri="{9D8B030D-6E8A-4147-A177-3AD203B41FA5}">
                      <a16:colId xmlns:a16="http://schemas.microsoft.com/office/drawing/2014/main" val="2967225477"/>
                    </a:ext>
                  </a:extLst>
                </a:gridCol>
                <a:gridCol w="1244280">
                  <a:extLst>
                    <a:ext uri="{9D8B030D-6E8A-4147-A177-3AD203B41FA5}">
                      <a16:colId xmlns:a16="http://schemas.microsoft.com/office/drawing/2014/main" val="965519265"/>
                    </a:ext>
                  </a:extLst>
                </a:gridCol>
                <a:gridCol w="1244280">
                  <a:extLst>
                    <a:ext uri="{9D8B030D-6E8A-4147-A177-3AD203B41FA5}">
                      <a16:colId xmlns:a16="http://schemas.microsoft.com/office/drawing/2014/main" val="527973096"/>
                    </a:ext>
                  </a:extLst>
                </a:gridCol>
              </a:tblGrid>
              <a:tr h="1509093">
                <a:tc>
                  <a:txBody>
                    <a:bodyPr/>
                    <a:lstStyle/>
                    <a:p>
                      <a:pPr algn="ctr"/>
                      <a:r>
                        <a:rPr lang="en-GB" dirty="0" smtClean="0"/>
                        <a:t>Y5/6</a:t>
                      </a:r>
                      <a:endParaRPr lang="en-GB" dirty="0"/>
                    </a:p>
                  </a:txBody>
                  <a:tcPr anchor="ctr"/>
                </a:tc>
                <a:tc>
                  <a:txBody>
                    <a:bodyPr/>
                    <a:lstStyle/>
                    <a:p>
                      <a:pPr algn="ctr"/>
                      <a:r>
                        <a:rPr lang="en-GB" dirty="0" smtClean="0"/>
                        <a:t>Y3/4</a:t>
                      </a:r>
                      <a:endParaRPr lang="en-GB" dirty="0"/>
                    </a:p>
                  </a:txBody>
                  <a:tcPr anchor="ctr"/>
                </a:tc>
                <a:tc>
                  <a:txBody>
                    <a:bodyPr/>
                    <a:lstStyle/>
                    <a:p>
                      <a:pPr algn="ctr"/>
                      <a:r>
                        <a:rPr lang="en-GB" dirty="0" smtClean="0"/>
                        <a:t>Y1/2</a:t>
                      </a:r>
                      <a:endParaRPr lang="en-GB" dirty="0"/>
                    </a:p>
                  </a:txBody>
                  <a:tcPr anchor="ctr"/>
                </a:tc>
                <a:tc>
                  <a:txBody>
                    <a:bodyPr/>
                    <a:lstStyle/>
                    <a:p>
                      <a:pPr algn="ctr"/>
                      <a:r>
                        <a:rPr lang="en-GB" dirty="0" smtClean="0"/>
                        <a:t>YR</a:t>
                      </a:r>
                      <a:endParaRPr lang="en-GB" dirty="0"/>
                    </a:p>
                  </a:txBody>
                  <a:tcPr anchor="ctr"/>
                </a:tc>
                <a:tc>
                  <a:txBody>
                    <a:bodyPr/>
                    <a:lstStyle/>
                    <a:p>
                      <a:pPr algn="ctr"/>
                      <a:r>
                        <a:rPr lang="en-GB" dirty="0" smtClean="0"/>
                        <a:t>Pre-School</a:t>
                      </a:r>
                      <a:endParaRPr lang="en-GB" dirty="0"/>
                    </a:p>
                  </a:txBody>
                  <a:tcPr anchor="ctr"/>
                </a:tc>
                <a:extLst>
                  <a:ext uri="{0D108BD9-81ED-4DB2-BD59-A6C34878D82A}">
                    <a16:rowId xmlns:a16="http://schemas.microsoft.com/office/drawing/2014/main" val="2312362322"/>
                  </a:ext>
                </a:extLst>
              </a:tr>
              <a:tr h="897233">
                <a:tc>
                  <a:txBody>
                    <a:bodyPr/>
                    <a:lstStyle/>
                    <a:p>
                      <a:pPr algn="ctr"/>
                      <a:r>
                        <a:rPr lang="en-GB" dirty="0" smtClean="0"/>
                        <a:t>4:00-4:20</a:t>
                      </a:r>
                      <a:endParaRPr lang="en-GB" dirty="0"/>
                    </a:p>
                  </a:txBody>
                  <a:tcPr anchor="ctr"/>
                </a:tc>
                <a:tc>
                  <a:txBody>
                    <a:bodyPr/>
                    <a:lstStyle/>
                    <a:p>
                      <a:pPr algn="ctr"/>
                      <a:r>
                        <a:rPr lang="en-GB" dirty="0" smtClean="0"/>
                        <a:t>4:20 – 4:40</a:t>
                      </a:r>
                      <a:endParaRPr lang="en-GB" dirty="0"/>
                    </a:p>
                  </a:txBody>
                  <a:tcPr anchor="ctr"/>
                </a:tc>
                <a:tc>
                  <a:txBody>
                    <a:bodyPr/>
                    <a:lstStyle/>
                    <a:p>
                      <a:pPr algn="ctr"/>
                      <a:r>
                        <a:rPr lang="en-GB" dirty="0" smtClean="0"/>
                        <a:t>4:40 – 5:00</a:t>
                      </a:r>
                      <a:endParaRPr lang="en-GB" dirty="0"/>
                    </a:p>
                  </a:txBody>
                  <a:tcPr anchor="ctr"/>
                </a:tc>
                <a:tc>
                  <a:txBody>
                    <a:bodyPr/>
                    <a:lstStyle/>
                    <a:p>
                      <a:pPr algn="ctr"/>
                      <a:r>
                        <a:rPr lang="en-GB" dirty="0" smtClean="0"/>
                        <a:t>5:00 – 5:20</a:t>
                      </a:r>
                      <a:endParaRPr lang="en-GB" dirty="0"/>
                    </a:p>
                  </a:txBody>
                  <a:tcPr anchor="ctr"/>
                </a:tc>
                <a:tc>
                  <a:txBody>
                    <a:bodyPr/>
                    <a:lstStyle/>
                    <a:p>
                      <a:pPr algn="ctr"/>
                      <a:r>
                        <a:rPr lang="en-GB" dirty="0" smtClean="0"/>
                        <a:t>3:30- 3:50</a:t>
                      </a:r>
                      <a:endParaRPr lang="en-GB" dirty="0"/>
                    </a:p>
                  </a:txBody>
                  <a:tcPr anchor="ctr"/>
                </a:tc>
                <a:extLst>
                  <a:ext uri="{0D108BD9-81ED-4DB2-BD59-A6C34878D82A}">
                    <a16:rowId xmlns:a16="http://schemas.microsoft.com/office/drawing/2014/main" val="1888728571"/>
                  </a:ext>
                </a:extLst>
              </a:tr>
            </a:tbl>
          </a:graphicData>
        </a:graphic>
      </p:graphicFrame>
    </p:spTree>
    <p:extLst>
      <p:ext uri="{BB962C8B-B14F-4D97-AF65-F5344CB8AC3E}">
        <p14:creationId xmlns:p14="http://schemas.microsoft.com/office/powerpoint/2010/main" val="10105807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4000" i="1" dirty="0" smtClean="0"/>
              <a:t>Brockenhurst C of E Primary and Pre-School</a:t>
            </a:r>
            <a:r>
              <a:rPr lang="en-GB" dirty="0" smtClean="0"/>
              <a:t/>
            </a:r>
            <a:br>
              <a:rPr lang="en-GB" dirty="0" smtClean="0"/>
            </a:br>
            <a:r>
              <a:rPr lang="en-GB" dirty="0" smtClean="0"/>
              <a:t/>
            </a:r>
            <a:br>
              <a:rPr lang="en-GB" dirty="0" smtClean="0"/>
            </a:br>
            <a:r>
              <a:rPr lang="en-GB" sz="6000" b="1" dirty="0" smtClean="0"/>
              <a:t>Parent </a:t>
            </a:r>
            <a:r>
              <a:rPr lang="en-GB" sz="6000" b="1" dirty="0" smtClean="0"/>
              <a:t>Workshops</a:t>
            </a:r>
            <a:endParaRPr lang="en-GB" sz="6000" b="1" dirty="0"/>
          </a:p>
        </p:txBody>
      </p:sp>
      <p:pic>
        <p:nvPicPr>
          <p:cNvPr id="4" name="Picture 3"/>
          <p:cNvPicPr>
            <a:picLocks noChangeAspect="1"/>
          </p:cNvPicPr>
          <p:nvPr/>
        </p:nvPicPr>
        <p:blipFill>
          <a:blip r:embed="rId2"/>
          <a:stretch>
            <a:fillRect/>
          </a:stretch>
        </p:blipFill>
        <p:spPr>
          <a:xfrm>
            <a:off x="5409459" y="3942219"/>
            <a:ext cx="1379468" cy="1251739"/>
          </a:xfrm>
          <a:prstGeom prst="rect">
            <a:avLst/>
          </a:prstGeom>
        </p:spPr>
      </p:pic>
    </p:spTree>
    <p:extLst>
      <p:ext uri="{BB962C8B-B14F-4D97-AF65-F5344CB8AC3E}">
        <p14:creationId xmlns:p14="http://schemas.microsoft.com/office/powerpoint/2010/main" val="3525290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Tree>
    <p:extLst>
      <p:ext uri="{BB962C8B-B14F-4D97-AF65-F5344CB8AC3E}">
        <p14:creationId xmlns:p14="http://schemas.microsoft.com/office/powerpoint/2010/main" val="4148433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07844" y="150097"/>
            <a:ext cx="6809405" cy="3319757"/>
          </a:xfrm>
          <a:prstGeom prst="rect">
            <a:avLst/>
          </a:prstGeom>
        </p:spPr>
      </p:pic>
      <p:pic>
        <p:nvPicPr>
          <p:cNvPr id="3" name="Picture 2"/>
          <p:cNvPicPr>
            <a:picLocks noChangeAspect="1"/>
          </p:cNvPicPr>
          <p:nvPr/>
        </p:nvPicPr>
        <p:blipFill>
          <a:blip r:embed="rId4"/>
          <a:stretch>
            <a:fillRect/>
          </a:stretch>
        </p:blipFill>
        <p:spPr>
          <a:xfrm>
            <a:off x="4941870" y="3458954"/>
            <a:ext cx="7070041" cy="3287073"/>
          </a:xfrm>
          <a:prstGeom prst="rect">
            <a:avLst/>
          </a:prstGeom>
        </p:spPr>
      </p:pic>
    </p:spTree>
    <p:extLst>
      <p:ext uri="{BB962C8B-B14F-4D97-AF65-F5344CB8AC3E}">
        <p14:creationId xmlns:p14="http://schemas.microsoft.com/office/powerpoint/2010/main" val="13824389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Four Operations:</a:t>
            </a:r>
            <a:endParaRPr lang="en-GB" dirty="0"/>
          </a:p>
        </p:txBody>
      </p:sp>
      <p:pic>
        <p:nvPicPr>
          <p:cNvPr id="4" name="Picture 3"/>
          <p:cNvPicPr>
            <a:picLocks noChangeAspect="1"/>
          </p:cNvPicPr>
          <p:nvPr/>
        </p:nvPicPr>
        <p:blipFill>
          <a:blip r:embed="rId3"/>
          <a:stretch>
            <a:fillRect/>
          </a:stretch>
        </p:blipFill>
        <p:spPr>
          <a:xfrm>
            <a:off x="4551939" y="949975"/>
            <a:ext cx="3730041" cy="2615158"/>
          </a:xfrm>
          <a:prstGeom prst="rect">
            <a:avLst/>
          </a:prstGeom>
        </p:spPr>
      </p:pic>
      <p:pic>
        <p:nvPicPr>
          <p:cNvPr id="5" name="Picture 4"/>
          <p:cNvPicPr>
            <a:picLocks noChangeAspect="1"/>
          </p:cNvPicPr>
          <p:nvPr/>
        </p:nvPicPr>
        <p:blipFill>
          <a:blip r:embed="rId4"/>
          <a:stretch>
            <a:fillRect/>
          </a:stretch>
        </p:blipFill>
        <p:spPr>
          <a:xfrm>
            <a:off x="8281980" y="988832"/>
            <a:ext cx="3739213" cy="2585869"/>
          </a:xfrm>
          <a:prstGeom prst="rect">
            <a:avLst/>
          </a:prstGeom>
        </p:spPr>
      </p:pic>
      <p:pic>
        <p:nvPicPr>
          <p:cNvPr id="6" name="Picture 5"/>
          <p:cNvPicPr>
            <a:picLocks noChangeAspect="1"/>
          </p:cNvPicPr>
          <p:nvPr/>
        </p:nvPicPr>
        <p:blipFill>
          <a:blip r:embed="rId5"/>
          <a:stretch>
            <a:fillRect/>
          </a:stretch>
        </p:blipFill>
        <p:spPr>
          <a:xfrm>
            <a:off x="4515225" y="3988567"/>
            <a:ext cx="3766755" cy="2648789"/>
          </a:xfrm>
          <a:prstGeom prst="rect">
            <a:avLst/>
          </a:prstGeom>
        </p:spPr>
      </p:pic>
      <p:pic>
        <p:nvPicPr>
          <p:cNvPr id="7" name="Picture 6"/>
          <p:cNvPicPr>
            <a:picLocks noChangeAspect="1"/>
          </p:cNvPicPr>
          <p:nvPr/>
        </p:nvPicPr>
        <p:blipFill>
          <a:blip r:embed="rId6"/>
          <a:stretch>
            <a:fillRect/>
          </a:stretch>
        </p:blipFill>
        <p:spPr>
          <a:xfrm>
            <a:off x="8332342" y="4048018"/>
            <a:ext cx="3735198" cy="2574258"/>
          </a:xfrm>
          <a:prstGeom prst="rect">
            <a:avLst/>
          </a:prstGeom>
        </p:spPr>
      </p:pic>
    </p:spTree>
    <p:extLst>
      <p:ext uri="{BB962C8B-B14F-4D97-AF65-F5344CB8AC3E}">
        <p14:creationId xmlns:p14="http://schemas.microsoft.com/office/powerpoint/2010/main" val="28971565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 at home?</a:t>
            </a:r>
            <a:endParaRPr lang="en-GB" dirty="0"/>
          </a:p>
        </p:txBody>
      </p:sp>
      <p:sp>
        <p:nvSpPr>
          <p:cNvPr id="3" name="TextBox 2"/>
          <p:cNvSpPr txBox="1"/>
          <p:nvPr/>
        </p:nvSpPr>
        <p:spPr>
          <a:xfrm>
            <a:off x="4592548" y="636998"/>
            <a:ext cx="6945331" cy="5632311"/>
          </a:xfrm>
          <a:prstGeom prst="rect">
            <a:avLst/>
          </a:prstGeom>
          <a:noFill/>
        </p:spPr>
        <p:txBody>
          <a:bodyPr wrap="square" rtlCol="0">
            <a:spAutoFit/>
          </a:bodyPr>
          <a:lstStyle/>
          <a:p>
            <a:r>
              <a:rPr lang="en-GB" dirty="0" smtClean="0"/>
              <a:t>Practical Advice: </a:t>
            </a:r>
            <a:endParaRPr lang="en-GB" dirty="0"/>
          </a:p>
          <a:p>
            <a:pPr marL="285750" indent="-285750">
              <a:buFont typeface="Arial" panose="020B0604020202020204" pitchFamily="34" charset="0"/>
              <a:buChar char="•"/>
            </a:pPr>
            <a:r>
              <a:rPr lang="en-GB" dirty="0" smtClean="0"/>
              <a:t>Counting to 100 </a:t>
            </a:r>
          </a:p>
          <a:p>
            <a:pPr marL="285750" indent="-285750">
              <a:buFont typeface="Arial" panose="020B0604020202020204" pitchFamily="34" charset="0"/>
              <a:buChar char="•"/>
            </a:pPr>
            <a:r>
              <a:rPr lang="en-GB" dirty="0" smtClean="0"/>
              <a:t>Practically making numbers and understanding number</a:t>
            </a:r>
          </a:p>
          <a:p>
            <a:pPr marL="285750" indent="-285750">
              <a:buFont typeface="Arial" panose="020B0604020202020204" pitchFamily="34" charset="0"/>
              <a:buChar char="•"/>
            </a:pPr>
            <a:r>
              <a:rPr lang="en-GB" dirty="0" smtClean="0"/>
              <a:t>Number sense - 10’s and 1’s  </a:t>
            </a:r>
          </a:p>
          <a:p>
            <a:pPr marL="285750" indent="-285750">
              <a:buFont typeface="Arial" panose="020B0604020202020204" pitchFamily="34" charset="0"/>
              <a:buChar char="•"/>
            </a:pPr>
            <a:r>
              <a:rPr lang="en-GB" dirty="0" smtClean="0"/>
              <a:t>Year 1 - Counting in 2’s, 5’s and 10’s </a:t>
            </a:r>
          </a:p>
          <a:p>
            <a:pPr marL="285750" indent="-285750">
              <a:buFont typeface="Arial" panose="020B0604020202020204" pitchFamily="34" charset="0"/>
              <a:buChar char="•"/>
            </a:pPr>
            <a:r>
              <a:rPr lang="en-GB" dirty="0" smtClean="0"/>
              <a:t>Year 2 – Timetables 2’s, 5’s and 10’s</a:t>
            </a:r>
          </a:p>
          <a:p>
            <a:pPr marL="285750" indent="-285750">
              <a:buFont typeface="Arial" panose="020B0604020202020204" pitchFamily="34" charset="0"/>
              <a:buChar char="•"/>
            </a:pPr>
            <a:r>
              <a:rPr lang="en-GB" dirty="0" smtClean="0"/>
              <a:t>Shape/Space and Measure- Time, money, capacity, weight, length,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a:p>
            <a:r>
              <a:rPr lang="en-GB" dirty="0" smtClean="0"/>
              <a:t>End </a:t>
            </a:r>
            <a:r>
              <a:rPr lang="en-GB" dirty="0"/>
              <a:t>of year </a:t>
            </a:r>
            <a:r>
              <a:rPr lang="en-GB" dirty="0" smtClean="0"/>
              <a:t>expectations</a:t>
            </a:r>
          </a:p>
          <a:p>
            <a:endParaRPr lang="en-GB" dirty="0"/>
          </a:p>
          <a:p>
            <a:r>
              <a:rPr lang="en-GB" dirty="0"/>
              <a:t>Fluency Cards </a:t>
            </a:r>
          </a:p>
          <a:p>
            <a:endParaRPr lang="en-GB" dirty="0"/>
          </a:p>
          <a:p>
            <a:r>
              <a:rPr lang="en-GB" dirty="0"/>
              <a:t>Ed shed - </a:t>
            </a:r>
            <a:r>
              <a:rPr lang="en-GB" dirty="0">
                <a:hlinkClick r:id="rId3"/>
              </a:rPr>
              <a:t>https://www.edshed.com/en-gb/menu</a:t>
            </a:r>
            <a:r>
              <a:rPr lang="en-GB" dirty="0"/>
              <a:t> </a:t>
            </a:r>
          </a:p>
          <a:p>
            <a:endParaRPr lang="en-GB" dirty="0"/>
          </a:p>
          <a:p>
            <a:r>
              <a:rPr lang="en-GB" dirty="0">
                <a:hlinkClick r:id="rId4"/>
              </a:rPr>
              <a:t>https://www.topmarks.co.uk/maths-games/hit-the-button</a:t>
            </a:r>
            <a:r>
              <a:rPr lang="en-GB" dirty="0"/>
              <a:t> </a:t>
            </a:r>
          </a:p>
          <a:p>
            <a:r>
              <a:rPr lang="en-GB" dirty="0">
                <a:hlinkClick r:id="rId5"/>
              </a:rPr>
              <a:t>https://www.topmarks.co.uk/</a:t>
            </a:r>
            <a:r>
              <a:rPr lang="en-GB" dirty="0"/>
              <a:t> </a:t>
            </a:r>
          </a:p>
          <a:p>
            <a:endParaRPr lang="en-GB" dirty="0"/>
          </a:p>
        </p:txBody>
      </p:sp>
    </p:spTree>
    <p:extLst>
      <p:ext uri="{BB962C8B-B14F-4D97-AF65-F5344CB8AC3E}">
        <p14:creationId xmlns:p14="http://schemas.microsoft.com/office/powerpoint/2010/main" val="10340942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Tree>
    <p:extLst>
      <p:ext uri="{BB962C8B-B14F-4D97-AF65-F5344CB8AC3E}">
        <p14:creationId xmlns:p14="http://schemas.microsoft.com/office/powerpoint/2010/main" val="607117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in School</a:t>
            </a:r>
            <a:endParaRPr lang="en-GB" dirty="0"/>
          </a:p>
        </p:txBody>
      </p:sp>
      <p:sp>
        <p:nvSpPr>
          <p:cNvPr id="3" name="Content Placeholder 2"/>
          <p:cNvSpPr>
            <a:spLocks noGrp="1"/>
          </p:cNvSpPr>
          <p:nvPr>
            <p:ph idx="1"/>
          </p:nvPr>
        </p:nvSpPr>
        <p:spPr>
          <a:xfrm>
            <a:off x="4535094" y="1869996"/>
            <a:ext cx="7096467" cy="3729420"/>
          </a:xfrm>
        </p:spPr>
        <p:txBody>
          <a:bodyPr/>
          <a:lstStyle/>
          <a:p>
            <a:r>
              <a:rPr lang="en-GB" dirty="0" smtClean="0"/>
              <a:t>Speaking and Listening – building on </a:t>
            </a:r>
            <a:r>
              <a:rPr lang="en-GB" smtClean="0"/>
              <a:t>early learning goals </a:t>
            </a:r>
            <a:endParaRPr lang="en-GB" dirty="0" smtClean="0"/>
          </a:p>
          <a:p>
            <a:r>
              <a:rPr lang="en-GB" dirty="0" smtClean="0"/>
              <a:t>Our </a:t>
            </a:r>
            <a:r>
              <a:rPr lang="en-GB" dirty="0" smtClean="0"/>
              <a:t>reading environments</a:t>
            </a:r>
          </a:p>
          <a:p>
            <a:r>
              <a:rPr lang="en-GB" dirty="0" smtClean="0"/>
              <a:t>Book band books </a:t>
            </a:r>
            <a:endParaRPr lang="en-GB" dirty="0" smtClean="0"/>
          </a:p>
          <a:p>
            <a:r>
              <a:rPr lang="en-GB" dirty="0" smtClean="0"/>
              <a:t>Little </a:t>
            </a:r>
            <a:r>
              <a:rPr lang="en-GB" dirty="0" err="1" smtClean="0"/>
              <a:t>Wandle</a:t>
            </a:r>
            <a:r>
              <a:rPr lang="en-GB" dirty="0" smtClean="0"/>
              <a:t> Reading groups x 3 weekly </a:t>
            </a:r>
          </a:p>
          <a:p>
            <a:r>
              <a:rPr lang="en-GB" dirty="0" smtClean="0"/>
              <a:t>Whole class texts- English and Guided </a:t>
            </a:r>
            <a:r>
              <a:rPr lang="en-GB" dirty="0"/>
              <a:t>Reading </a:t>
            </a:r>
            <a:r>
              <a:rPr lang="en-GB" dirty="0" smtClean="0"/>
              <a:t>sessions </a:t>
            </a:r>
          </a:p>
          <a:p>
            <a:r>
              <a:rPr lang="en-GB" dirty="0" smtClean="0"/>
              <a:t>Decoding, prosody and comprehension</a:t>
            </a:r>
          </a:p>
          <a:p>
            <a:r>
              <a:rPr lang="en-GB" dirty="0" smtClean="0"/>
              <a:t>Reading bookmark - Questions that could be asked including; retrieval,  vocabulary and inference. </a:t>
            </a:r>
            <a:endParaRPr lang="en-GB" dirty="0"/>
          </a:p>
        </p:txBody>
      </p:sp>
    </p:spTree>
    <p:extLst>
      <p:ext uri="{BB962C8B-B14F-4D97-AF65-F5344CB8AC3E}">
        <p14:creationId xmlns:p14="http://schemas.microsoft.com/office/powerpoint/2010/main" val="7221237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 at home?</a:t>
            </a:r>
            <a:endParaRPr lang="en-GB" dirty="0"/>
          </a:p>
        </p:txBody>
      </p:sp>
      <p:sp>
        <p:nvSpPr>
          <p:cNvPr id="3" name="Content Placeholder 2"/>
          <p:cNvSpPr>
            <a:spLocks noGrp="1"/>
          </p:cNvSpPr>
          <p:nvPr>
            <p:ph idx="1"/>
          </p:nvPr>
        </p:nvSpPr>
        <p:spPr/>
        <p:txBody>
          <a:bodyPr/>
          <a:lstStyle/>
          <a:p>
            <a:r>
              <a:rPr lang="en-GB" dirty="0" smtClean="0"/>
              <a:t>Ensure your child is bringing their book to school and home each day</a:t>
            </a:r>
          </a:p>
          <a:p>
            <a:r>
              <a:rPr lang="en-GB" dirty="0" smtClean="0"/>
              <a:t>Encourage the children to re-read their books for fluency – try to read books 3 times</a:t>
            </a:r>
          </a:p>
          <a:p>
            <a:r>
              <a:rPr lang="en-GB" dirty="0" smtClean="0"/>
              <a:t>Listen to your child read aloud</a:t>
            </a:r>
          </a:p>
          <a:p>
            <a:r>
              <a:rPr lang="en-GB" dirty="0" smtClean="0"/>
              <a:t>A rich reading diet</a:t>
            </a:r>
          </a:p>
          <a:p>
            <a:r>
              <a:rPr lang="en-GB" dirty="0" smtClean="0"/>
              <a:t>Blog – check for resources</a:t>
            </a:r>
          </a:p>
          <a:p>
            <a:r>
              <a:rPr lang="en-GB" dirty="0" smtClean="0"/>
              <a:t>Collins </a:t>
            </a:r>
            <a:r>
              <a:rPr lang="en-GB" dirty="0" err="1" smtClean="0"/>
              <a:t>Ebooks</a:t>
            </a:r>
            <a:endParaRPr lang="en-GB" dirty="0" smtClean="0"/>
          </a:p>
          <a:p>
            <a:r>
              <a:rPr lang="en-GB" dirty="0"/>
              <a:t>T</a:t>
            </a:r>
            <a:r>
              <a:rPr lang="en-GB" dirty="0" smtClean="0"/>
              <a:t>ricky words</a:t>
            </a:r>
            <a:endParaRPr lang="en-GB" dirty="0"/>
          </a:p>
        </p:txBody>
      </p:sp>
    </p:spTree>
    <p:extLst>
      <p:ext uri="{BB962C8B-B14F-4D97-AF65-F5344CB8AC3E}">
        <p14:creationId xmlns:p14="http://schemas.microsoft.com/office/powerpoint/2010/main" val="29424073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Spelling/Bridge to Spelling</a:t>
            </a:r>
          </a:p>
        </p:txBody>
      </p:sp>
    </p:spTree>
    <p:extLst>
      <p:ext uri="{BB962C8B-B14F-4D97-AF65-F5344CB8AC3E}">
        <p14:creationId xmlns:p14="http://schemas.microsoft.com/office/powerpoint/2010/main" val="4694069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Spelling/Bridge to Spelling</a:t>
            </a:r>
            <a:endParaRPr lang="en-GB" dirty="0"/>
          </a:p>
        </p:txBody>
      </p:sp>
      <p:sp>
        <p:nvSpPr>
          <p:cNvPr id="3" name="Content Placeholder 2"/>
          <p:cNvSpPr>
            <a:spLocks noGrp="1"/>
          </p:cNvSpPr>
          <p:nvPr>
            <p:ph idx="1"/>
          </p:nvPr>
        </p:nvSpPr>
        <p:spPr>
          <a:xfrm>
            <a:off x="4724065" y="1757924"/>
            <a:ext cx="7231962" cy="4118893"/>
          </a:xfrm>
        </p:spPr>
        <p:txBody>
          <a:bodyPr>
            <a:normAutofit/>
          </a:bodyPr>
          <a:lstStyle/>
          <a:p>
            <a:r>
              <a:rPr lang="en-GB" dirty="0" smtClean="0"/>
              <a:t>Daily phonics</a:t>
            </a:r>
          </a:p>
          <a:p>
            <a:r>
              <a:rPr lang="en-GB" dirty="0" smtClean="0"/>
              <a:t>Phonemes</a:t>
            </a:r>
          </a:p>
          <a:p>
            <a:r>
              <a:rPr lang="en-GB" dirty="0" smtClean="0"/>
              <a:t>Chunking</a:t>
            </a:r>
          </a:p>
          <a:p>
            <a:r>
              <a:rPr lang="en-GB" dirty="0" smtClean="0"/>
              <a:t>Context</a:t>
            </a:r>
          </a:p>
          <a:p>
            <a:r>
              <a:rPr lang="en-GB" dirty="0" smtClean="0"/>
              <a:t>Meaning of new vocabulary</a:t>
            </a:r>
          </a:p>
          <a:p>
            <a:r>
              <a:rPr lang="en-GB" dirty="0" smtClean="0"/>
              <a:t>Editing in writing</a:t>
            </a:r>
          </a:p>
          <a:p>
            <a:r>
              <a:rPr lang="en-GB" dirty="0" smtClean="0"/>
              <a:t>Feedback during writing</a:t>
            </a:r>
          </a:p>
          <a:p>
            <a:r>
              <a:rPr lang="en-GB" dirty="0" smtClean="0"/>
              <a:t>Dictation – common errors that we spot within class feed through our dictation lessons</a:t>
            </a:r>
            <a:endParaRPr lang="en-GB" dirty="0"/>
          </a:p>
        </p:txBody>
      </p:sp>
    </p:spTree>
    <p:extLst>
      <p:ext uri="{BB962C8B-B14F-4D97-AF65-F5344CB8AC3E}">
        <p14:creationId xmlns:p14="http://schemas.microsoft.com/office/powerpoint/2010/main" val="2681663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can you help at home?</a:t>
            </a:r>
            <a:endParaRPr lang="en-GB" dirty="0"/>
          </a:p>
        </p:txBody>
      </p:sp>
      <p:sp>
        <p:nvSpPr>
          <p:cNvPr id="3" name="Content Placeholder 2"/>
          <p:cNvSpPr>
            <a:spLocks noGrp="1"/>
          </p:cNvSpPr>
          <p:nvPr>
            <p:ph idx="4294967295"/>
          </p:nvPr>
        </p:nvSpPr>
        <p:spPr>
          <a:xfrm>
            <a:off x="4799218" y="1776669"/>
            <a:ext cx="6281737" cy="5248275"/>
          </a:xfrm>
        </p:spPr>
        <p:txBody>
          <a:bodyPr/>
          <a:lstStyle/>
          <a:p>
            <a:r>
              <a:rPr lang="en-GB" dirty="0" err="1" smtClean="0"/>
              <a:t>EdShed</a:t>
            </a:r>
            <a:endParaRPr lang="en-GB" dirty="0" smtClean="0"/>
          </a:p>
          <a:p>
            <a:r>
              <a:rPr lang="en-GB" dirty="0" smtClean="0"/>
              <a:t>Practising their spellings using pen and paper or other physical methods</a:t>
            </a:r>
          </a:p>
          <a:p>
            <a:r>
              <a:rPr lang="en-GB" dirty="0" smtClean="0"/>
              <a:t>If your child is struggling with a word, trying to replicate some of the methods that we use in school e.g. What sounds can you hear? What different ways can you make that sound? Try three times and see which one looks right.</a:t>
            </a:r>
          </a:p>
          <a:p>
            <a:r>
              <a:rPr lang="en-GB" dirty="0" smtClean="0"/>
              <a:t>Blog </a:t>
            </a:r>
            <a:endParaRPr lang="en-GB" dirty="0"/>
          </a:p>
        </p:txBody>
      </p:sp>
    </p:spTree>
    <p:extLst>
      <p:ext uri="{BB962C8B-B14F-4D97-AF65-F5344CB8AC3E}">
        <p14:creationId xmlns:p14="http://schemas.microsoft.com/office/powerpoint/2010/main" val="23948802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91894" y="1268485"/>
            <a:ext cx="5490224" cy="1689390"/>
          </a:xfrm>
        </p:spPr>
        <p:txBody>
          <a:bodyPr/>
          <a:lstStyle/>
          <a:p>
            <a:r>
              <a:rPr lang="en-GB" dirty="0" smtClean="0"/>
              <a:t>Questions</a:t>
            </a:r>
            <a:endParaRPr lang="en-GB" dirty="0"/>
          </a:p>
        </p:txBody>
      </p:sp>
      <p:pic>
        <p:nvPicPr>
          <p:cNvPr id="4" name="Picture 3"/>
          <p:cNvPicPr>
            <a:picLocks noChangeAspect="1"/>
          </p:cNvPicPr>
          <p:nvPr/>
        </p:nvPicPr>
        <p:blipFill>
          <a:blip r:embed="rId2"/>
          <a:stretch>
            <a:fillRect/>
          </a:stretch>
        </p:blipFill>
        <p:spPr>
          <a:xfrm>
            <a:off x="3401961" y="3043144"/>
            <a:ext cx="5496233" cy="2249530"/>
          </a:xfrm>
          <a:prstGeom prst="rect">
            <a:avLst/>
          </a:prstGeom>
        </p:spPr>
      </p:pic>
    </p:spTree>
    <p:extLst>
      <p:ext uri="{BB962C8B-B14F-4D97-AF65-F5344CB8AC3E}">
        <p14:creationId xmlns:p14="http://schemas.microsoft.com/office/powerpoint/2010/main" val="1799101357"/>
      </p:ext>
    </p:extLst>
  </p:cSld>
  <p:clrMapOvr>
    <a:masterClrMapping/>
  </p:clrMapOvr>
  <p:timing>
    <p:tnLst>
      <p:par>
        <p:cTn id="1" dur="indefinite" restart="never" nodeType="tmRoot"/>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TM16401371[[fn=Atlas]]</Template>
  <TotalTime>248</TotalTime>
  <Words>525</Words>
  <Application>Microsoft Office PowerPoint</Application>
  <PresentationFormat>Widescreen</PresentationFormat>
  <Paragraphs>85</Paragraphs>
  <Slides>13</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Rockwell</vt:lpstr>
      <vt:lpstr>Wingdings</vt:lpstr>
      <vt:lpstr>Atlas</vt:lpstr>
      <vt:lpstr>Timetable:</vt:lpstr>
      <vt:lpstr>Brockenhurst C of E Primary and Pre-School  Parent Workshops</vt:lpstr>
      <vt:lpstr>Maths</vt:lpstr>
      <vt:lpstr>PowerPoint Presentation</vt:lpstr>
      <vt:lpstr>Four Operations:</vt:lpstr>
      <vt:lpstr>How can you help at home?</vt:lpstr>
      <vt:lpstr>Reading</vt:lpstr>
      <vt:lpstr>Reading in School</vt:lpstr>
      <vt:lpstr>How can you help at home?</vt:lpstr>
      <vt:lpstr>Spelling/Bridge to Spelling</vt:lpstr>
      <vt:lpstr>Spelling/Bridge to Spelling</vt:lpstr>
      <vt:lpstr>How can you help at home?</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Workshops</dc:title>
  <dc:creator>Beth Martin</dc:creator>
  <cp:lastModifiedBy>Melanie Langton</cp:lastModifiedBy>
  <cp:revision>25</cp:revision>
  <dcterms:created xsi:type="dcterms:W3CDTF">2024-11-07T13:22:29Z</dcterms:created>
  <dcterms:modified xsi:type="dcterms:W3CDTF">2024-11-21T16:30:52Z</dcterms:modified>
</cp:coreProperties>
</file>