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81" r:id="rId2"/>
    <p:sldId id="256" r:id="rId3"/>
    <p:sldId id="282" r:id="rId4"/>
    <p:sldId id="264" r:id="rId5"/>
    <p:sldId id="279" r:id="rId6"/>
    <p:sldId id="280" r:id="rId7"/>
    <p:sldId id="266" r:id="rId8"/>
    <p:sldId id="267" r:id="rId9"/>
    <p:sldId id="268" r:id="rId10"/>
    <p:sldId id="269" r:id="rId11"/>
    <p:sldId id="270" r:id="rId12"/>
    <p:sldId id="271" r:id="rId13"/>
    <p:sldId id="272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20A0"/>
    <a:srgbClr val="E81E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4660"/>
  </p:normalViewPr>
  <p:slideViewPr>
    <p:cSldViewPr>
      <p:cViewPr varScale="1">
        <p:scale>
          <a:sx n="109" d="100"/>
          <a:sy n="109" d="100"/>
        </p:scale>
        <p:origin x="1692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1D6428-B276-4D2C-BC03-E787FEF279CD}" type="datetimeFigureOut">
              <a:rPr lang="en-GB" smtClean="0"/>
              <a:t>14/07/2020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B045E7-D42D-42E1-B020-813E027654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530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Pitch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045E7-D42D-42E1-B020-813E0276542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0670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Duration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045E7-D42D-42E1-B020-813E0276542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6948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Dynamics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045E7-D42D-42E1-B020-813E0276542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5236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Tempo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045E7-D42D-42E1-B020-813E0276542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8597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045E7-D42D-42E1-B020-813E0276542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524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Texture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045E7-D42D-42E1-B020-813E0276542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7078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Timbre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045E7-D42D-42E1-B020-813E0276542C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512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" Target="slide6.xml"/><Relationship Id="rId7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2.xml"/><Relationship Id="rId5" Type="http://schemas.openxmlformats.org/officeDocument/2006/relationships/slide" Target="slide10.xml"/><Relationship Id="rId4" Type="http://schemas.openxmlformats.org/officeDocument/2006/relationships/slide" Target="slide8.xml"/><Relationship Id="rId9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3.png"/><Relationship Id="rId7" Type="http://schemas.openxmlformats.org/officeDocument/2006/relationships/image" Target="../media/image18.png"/><Relationship Id="rId2" Type="http://schemas.openxmlformats.org/officeDocument/2006/relationships/hyperlink" Target="https://www.youtube.com/watch?v=22kqia2ibVU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0.png"/><Relationship Id="rId5" Type="http://schemas.openxmlformats.org/officeDocument/2006/relationships/hyperlink" Target="https://www.youtube.com/watch?v=psOPg1oprUU" TargetMode="External"/><Relationship Id="rId10" Type="http://schemas.openxmlformats.org/officeDocument/2006/relationships/image" Target="../media/image3.png"/><Relationship Id="rId4" Type="http://schemas.openxmlformats.org/officeDocument/2006/relationships/image" Target="../media/image16.jpeg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2.jpeg"/><Relationship Id="rId7" Type="http://schemas.openxmlformats.org/officeDocument/2006/relationships/slide" Target="slide3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13.png"/><Relationship Id="rId7" Type="http://schemas.openxmlformats.org/officeDocument/2006/relationships/image" Target="../media/image19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slide" Target="slide3.xm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image" Target="../media/image16.jpeg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2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6600" dirty="0" smtClean="0">
                <a:solidFill>
                  <a:schemeClr val="bg1"/>
                </a:solidFill>
              </a:rPr>
              <a:t>Keep Calm and </a:t>
            </a:r>
            <a:br>
              <a:rPr lang="en-GB" sz="6600" dirty="0" smtClean="0">
                <a:solidFill>
                  <a:schemeClr val="bg1"/>
                </a:solidFill>
              </a:rPr>
            </a:br>
            <a:r>
              <a:rPr lang="en-GB" sz="6600" dirty="0" smtClean="0">
                <a:solidFill>
                  <a:schemeClr val="bg1"/>
                </a:solidFill>
              </a:rPr>
              <a:t>Make Music</a:t>
            </a:r>
            <a:endParaRPr lang="en-GB" sz="66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524000" y="40386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 dirty="0" smtClean="0">
                <a:solidFill>
                  <a:schemeClr val="bg1"/>
                </a:solidFill>
              </a:rPr>
              <a:t>Weekly Wonder</a:t>
            </a:r>
          </a:p>
          <a:p>
            <a:r>
              <a:rPr lang="en-GB" sz="3600" dirty="0" smtClean="0">
                <a:solidFill>
                  <a:schemeClr val="bg1"/>
                </a:solidFill>
              </a:rPr>
              <a:t>Discovering the </a:t>
            </a:r>
          </a:p>
          <a:p>
            <a:r>
              <a:rPr lang="en-GB" sz="3600" dirty="0" smtClean="0">
                <a:solidFill>
                  <a:schemeClr val="bg1"/>
                </a:solidFill>
              </a:rPr>
              <a:t>Musical Dimensions KS1</a:t>
            </a:r>
            <a:endParaRPr lang="en-GB" sz="3600" dirty="0">
              <a:solidFill>
                <a:schemeClr val="bg1"/>
              </a:solidFill>
            </a:endParaRPr>
          </a:p>
        </p:txBody>
      </p:sp>
      <p:pic>
        <p:nvPicPr>
          <p:cNvPr id="5" name="Picture 2" descr="E:\HMS\Images\Logos\HMS logo White and Colour no fil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641" y="116633"/>
            <a:ext cx="1426343" cy="239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E:\HMS\Images\Logos\HCC Logo White and Colou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805266"/>
            <a:ext cx="2592658" cy="681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377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My Documents\Documents\HMS\clipart\clave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747" y="3957539"/>
            <a:ext cx="813496" cy="81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7432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sz="6000" b="1" dirty="0" smtClean="0"/>
              <a:t>Discovering the </a:t>
            </a:r>
            <a:br>
              <a:rPr lang="en-GB" sz="6000" b="1" dirty="0" smtClean="0"/>
            </a:br>
            <a:r>
              <a:rPr lang="en-GB" sz="6000" b="1" dirty="0" smtClean="0"/>
              <a:t>Musical Dimensions</a:t>
            </a:r>
            <a:endParaRPr lang="en-GB" sz="60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(there are seven altogether)</a:t>
            </a:r>
            <a:endParaRPr lang="en-GB" dirty="0"/>
          </a:p>
        </p:txBody>
      </p:sp>
      <p:pic>
        <p:nvPicPr>
          <p:cNvPr id="4" name="Picture 5" descr="D:\My Documents\Documents\HMS\clipart\ladd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00" y="331185"/>
            <a:ext cx="647322" cy="1659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4"/>
          <p:cNvSpPr/>
          <p:nvPr/>
        </p:nvSpPr>
        <p:spPr>
          <a:xfrm>
            <a:off x="914361" y="680722"/>
            <a:ext cx="228600" cy="2286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Heart 5"/>
          <p:cNvSpPr/>
          <p:nvPr/>
        </p:nvSpPr>
        <p:spPr>
          <a:xfrm>
            <a:off x="2279493" y="1160799"/>
            <a:ext cx="190500" cy="225417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7" name="Picture 9" descr="FlashCards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213" y="1502803"/>
            <a:ext cx="1844076" cy="575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D:\My Documents\Documents\HMS\clipart\loud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704" y="1030403"/>
            <a:ext cx="896008" cy="596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D:\My Documents\Documents\HMS\clipart\quiet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34423" y="1349725"/>
            <a:ext cx="588789" cy="751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D:\My Documents\Documents\HMS\clipart\hare - running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003" y="1300498"/>
            <a:ext cx="970984" cy="77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My Documents\Documents\HMS\clipart\Tortoise cartoon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9009" y="1056911"/>
            <a:ext cx="827314" cy="585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My Documents\Documents\HMS\clipart\beginning middle end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124" y="5145588"/>
            <a:ext cx="3367088" cy="933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324" y="4345803"/>
            <a:ext cx="861657" cy="1011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20" y="3844860"/>
            <a:ext cx="853459" cy="100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65" y="4909537"/>
            <a:ext cx="853459" cy="1001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3" descr="D:\My Documents\Documents\HMS\clipart\triangle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549" y="4771035"/>
            <a:ext cx="845681" cy="1023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D:\My Documents\Documents\HMS\clipart\djembe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499" y="4789875"/>
            <a:ext cx="1241209" cy="1241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617014" y="2065180"/>
            <a:ext cx="92692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Pitch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020052" y="2065180"/>
            <a:ext cx="19812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Duration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572000" y="2087100"/>
            <a:ext cx="17526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Dynamics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839009" y="2063221"/>
            <a:ext cx="148952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Tempo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61053" y="6103231"/>
            <a:ext cx="1753927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Texture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752850" y="6128470"/>
            <a:ext cx="157363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Structure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7425390" y="6079305"/>
            <a:ext cx="12402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Timbre</a:t>
            </a:r>
            <a:endParaRPr lang="en-U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7" name="Heart 26"/>
          <p:cNvSpPr/>
          <p:nvPr/>
        </p:nvSpPr>
        <p:spPr>
          <a:xfrm>
            <a:off x="3795727" y="1161403"/>
            <a:ext cx="190500" cy="225417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" name="Heart 27"/>
          <p:cNvSpPr/>
          <p:nvPr/>
        </p:nvSpPr>
        <p:spPr>
          <a:xfrm>
            <a:off x="3352800" y="1148524"/>
            <a:ext cx="190500" cy="225417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9" name="Heart 28"/>
          <p:cNvSpPr/>
          <p:nvPr/>
        </p:nvSpPr>
        <p:spPr>
          <a:xfrm>
            <a:off x="2852751" y="1174910"/>
            <a:ext cx="190500" cy="225417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94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Contents – homepage</a:t>
            </a:r>
            <a:br>
              <a:rPr lang="en-GB" sz="3600" dirty="0" smtClean="0"/>
            </a:br>
            <a:r>
              <a:rPr lang="en-GB" sz="3100" dirty="0" smtClean="0"/>
              <a:t>Click on the        to return to this page </a:t>
            </a:r>
            <a:endParaRPr lang="en-GB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GB" sz="2900" dirty="0" smtClean="0"/>
              <a:t>There are seven musical dimensions – one for every day of the week! </a:t>
            </a:r>
          </a:p>
          <a:p>
            <a:pPr marL="0" indent="0" algn="ctr">
              <a:buNone/>
            </a:pPr>
            <a:r>
              <a:rPr lang="en-GB" sz="2900" dirty="0" smtClean="0"/>
              <a:t>Which one will you discover today?  Click on one and off you go</a:t>
            </a:r>
          </a:p>
          <a:p>
            <a:pPr marL="0" indent="0" algn="ctr">
              <a:buNone/>
            </a:pPr>
            <a:endParaRPr lang="en-GB" sz="2900" dirty="0" smtClean="0"/>
          </a:p>
          <a:p>
            <a:pPr marL="0" indent="0">
              <a:buNone/>
            </a:pPr>
            <a:r>
              <a:rPr lang="en-GB" dirty="0" smtClean="0">
                <a:hlinkClick r:id="rId2" action="ppaction://hlinksldjump"/>
              </a:rPr>
              <a:t>Pitch</a:t>
            </a:r>
            <a:r>
              <a:rPr lang="en-GB" dirty="0" smtClean="0"/>
              <a:t> – what it means and fun pitch activities</a:t>
            </a:r>
          </a:p>
          <a:p>
            <a:pPr marL="0" indent="0">
              <a:buNone/>
            </a:pPr>
            <a:r>
              <a:rPr lang="en-GB" dirty="0" smtClean="0">
                <a:hlinkClick r:id="rId3" action="ppaction://hlinksldjump"/>
              </a:rPr>
              <a:t>Duration</a:t>
            </a:r>
            <a:r>
              <a:rPr lang="en-GB" dirty="0" smtClean="0"/>
              <a:t> – what it means and fun duration activities</a:t>
            </a:r>
          </a:p>
          <a:p>
            <a:pPr marL="0" indent="0">
              <a:buNone/>
            </a:pPr>
            <a:r>
              <a:rPr lang="en-GB" dirty="0" smtClean="0">
                <a:hlinkClick r:id="rId4" action="ppaction://hlinksldjump"/>
              </a:rPr>
              <a:t>Dynamics</a:t>
            </a:r>
            <a:r>
              <a:rPr lang="en-GB" dirty="0" smtClean="0"/>
              <a:t> – what it means and fun dynamic activities</a:t>
            </a:r>
          </a:p>
          <a:p>
            <a:pPr marL="0" indent="0">
              <a:buNone/>
            </a:pPr>
            <a:r>
              <a:rPr lang="en-GB" dirty="0" smtClean="0">
                <a:hlinkClick r:id="rId5" action="ppaction://hlinksldjump"/>
              </a:rPr>
              <a:t>Tempo</a:t>
            </a:r>
            <a:r>
              <a:rPr lang="en-GB" dirty="0" smtClean="0"/>
              <a:t> – what it means and fun tempo activities</a:t>
            </a:r>
          </a:p>
          <a:p>
            <a:pPr marL="0" indent="0">
              <a:buNone/>
            </a:pPr>
            <a:r>
              <a:rPr lang="en-GB" dirty="0" smtClean="0">
                <a:hlinkClick r:id="rId6" action="ppaction://hlinksldjump"/>
              </a:rPr>
              <a:t>Structure</a:t>
            </a:r>
            <a:r>
              <a:rPr lang="en-GB" dirty="0" smtClean="0"/>
              <a:t> – what it means and fun structure activities</a:t>
            </a:r>
          </a:p>
          <a:p>
            <a:pPr marL="0" indent="0">
              <a:buNone/>
            </a:pPr>
            <a:r>
              <a:rPr lang="en-GB" dirty="0" smtClean="0">
                <a:hlinkClick r:id="" action="ppaction://noaction"/>
              </a:rPr>
              <a:t>Texture </a:t>
            </a:r>
            <a:r>
              <a:rPr lang="en-GB" dirty="0" smtClean="0"/>
              <a:t> - what it means and fun texture activities </a:t>
            </a:r>
          </a:p>
          <a:p>
            <a:pPr marL="0" indent="0">
              <a:buNone/>
            </a:pPr>
            <a:r>
              <a:rPr lang="en-GB" dirty="0" smtClean="0">
                <a:hlinkClick r:id="rId2" action="ppaction://hlinksldjump"/>
              </a:rPr>
              <a:t>Timbre</a:t>
            </a:r>
            <a:r>
              <a:rPr lang="en-GB" dirty="0" smtClean="0"/>
              <a:t> – what it means and fun timbre activities</a:t>
            </a:r>
          </a:p>
          <a:p>
            <a:pPr marL="0" indent="0">
              <a:buNone/>
            </a:pPr>
            <a:r>
              <a:rPr lang="en-GB" dirty="0" smtClean="0">
                <a:hlinkClick r:id="rId3" action="ppaction://hlinksldjump"/>
              </a:rPr>
              <a:t>Quiz time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Don’t try and do them all in one go it could be a bit</a:t>
            </a:r>
            <a:endParaRPr lang="en-GB" dirty="0"/>
          </a:p>
        </p:txBody>
      </p:sp>
      <p:pic>
        <p:nvPicPr>
          <p:cNvPr id="4" name="Picture 2" descr="C:\Users\HMS\AppData\Local\Microsoft\Windows\INetCache\IE\5BD2DBGR\j0442122[1]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432" y="914400"/>
            <a:ext cx="583086" cy="57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MS\AppData\Local\Microsoft\Windows\INetCache\IE\5KM4N2TV\Confused-Figure-with-Question-Marks[1]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876800"/>
            <a:ext cx="1771570" cy="147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844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674" y="22538"/>
            <a:ext cx="8229600" cy="1143000"/>
          </a:xfrm>
        </p:spPr>
        <p:txBody>
          <a:bodyPr>
            <a:noAutofit/>
          </a:bodyPr>
          <a:lstStyle/>
          <a:p>
            <a:r>
              <a:rPr lang="en-GB" sz="7200" b="1" dirty="0" smtClean="0"/>
              <a:t>TIMBRE</a:t>
            </a:r>
            <a:br>
              <a:rPr lang="en-GB" sz="7200" b="1" dirty="0" smtClean="0"/>
            </a:br>
            <a:r>
              <a:rPr lang="en-GB" sz="2000" b="1" dirty="0" smtClean="0"/>
              <a:t>is all about what the sounds are like</a:t>
            </a:r>
            <a:endParaRPr lang="en-GB" sz="7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15101"/>
            <a:ext cx="8229600" cy="5190499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b="1" u="sng" dirty="0" smtClean="0"/>
              <a:t>Key words</a:t>
            </a: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Wood</a:t>
            </a:r>
          </a:p>
          <a:p>
            <a:pPr marL="0" indent="0" algn="ctr">
              <a:buNone/>
            </a:pPr>
            <a:r>
              <a:rPr lang="en-GB" b="1" dirty="0" smtClean="0"/>
              <a:t>Metal</a:t>
            </a:r>
          </a:p>
          <a:p>
            <a:pPr marL="0" indent="0" algn="ctr">
              <a:buNone/>
            </a:pPr>
            <a:r>
              <a:rPr lang="en-GB" b="1" dirty="0" smtClean="0"/>
              <a:t>Skinned</a:t>
            </a:r>
          </a:p>
          <a:p>
            <a:pPr marL="0" indent="0" algn="ctr">
              <a:buNone/>
            </a:pPr>
            <a:r>
              <a:rPr lang="en-GB" b="1" dirty="0" smtClean="0"/>
              <a:t>Shake</a:t>
            </a:r>
          </a:p>
          <a:p>
            <a:pPr marL="0" indent="0" algn="ctr">
              <a:buNone/>
            </a:pPr>
            <a:r>
              <a:rPr lang="en-GB" b="1" dirty="0" smtClean="0"/>
              <a:t>Tap</a:t>
            </a:r>
          </a:p>
          <a:p>
            <a:pPr marL="0" indent="0" algn="ctr">
              <a:buNone/>
            </a:pPr>
            <a:r>
              <a:rPr lang="en-GB" b="1" dirty="0" smtClean="0"/>
              <a:t>Scrape</a:t>
            </a:r>
            <a:br>
              <a:rPr lang="en-GB" b="1" dirty="0" smtClean="0"/>
            </a:br>
            <a:r>
              <a:rPr lang="en-GB" b="1" dirty="0" smtClean="0"/>
              <a:t>Instrument names</a:t>
            </a:r>
            <a:br>
              <a:rPr lang="en-GB" b="1" dirty="0" smtClean="0"/>
            </a:br>
            <a:endParaRPr lang="en-GB" b="1" dirty="0" smtClean="0"/>
          </a:p>
          <a:p>
            <a:pPr marL="0" indent="0" algn="ctr">
              <a:buNone/>
            </a:pPr>
            <a:r>
              <a:rPr lang="en-GB" b="1" dirty="0" smtClean="0">
                <a:hlinkClick r:id="rId2"/>
              </a:rPr>
              <a:t>Click here</a:t>
            </a:r>
            <a:endParaRPr lang="en-GB" b="1" dirty="0" smtClean="0"/>
          </a:p>
          <a:p>
            <a:pPr marL="0" indent="0" algn="ctr">
              <a:buNone/>
            </a:pPr>
            <a:r>
              <a:rPr lang="en-GB" b="1" dirty="0"/>
              <a:t>t</a:t>
            </a:r>
            <a:r>
              <a:rPr lang="en-GB" b="1" dirty="0" smtClean="0"/>
              <a:t>o join in with the song and mime playing</a:t>
            </a:r>
          </a:p>
          <a:p>
            <a:pPr marL="0" indent="0" algn="ctr">
              <a:buNone/>
            </a:pPr>
            <a:r>
              <a:rPr lang="en-GB" b="1" dirty="0" smtClean="0"/>
              <a:t>Lots of different instruments</a:t>
            </a:r>
            <a:endParaRPr lang="en-GB" b="1" dirty="0"/>
          </a:p>
        </p:txBody>
      </p:sp>
      <p:pic>
        <p:nvPicPr>
          <p:cNvPr id="7172" name="Picture 4" descr="D:\My Documents\Documents\HMS\clipart\djemb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" y="3382044"/>
            <a:ext cx="1697755" cy="1697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D:\My Documents\Documents\HMS\clipart\dru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00356">
            <a:off x="5948534" y="1711061"/>
            <a:ext cx="1497141" cy="1967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D:\My Documents\Documents\HMS\clipart\finger cymbals.pn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903" y="871718"/>
            <a:ext cx="1022174" cy="105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D:\My Documents\Documents\HMS\clipart\glockenspiel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564928">
            <a:off x="7315322" y="3411891"/>
            <a:ext cx="1532088" cy="1352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D:\My Documents\Documents\HMS\clipart\sleigh bells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8" b="10378"/>
          <a:stretch/>
        </p:blipFill>
        <p:spPr bwMode="auto">
          <a:xfrm>
            <a:off x="8086320" y="2021561"/>
            <a:ext cx="790299" cy="872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1" name="Picture 13" descr="D:\My Documents\Documents\HMS\clipart\triangle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452" y="482077"/>
            <a:ext cx="1068126" cy="1293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6" name="Picture 18" descr="D:\My Documents\Documents\HMS\clipart\claves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31295">
            <a:off x="135704" y="2064322"/>
            <a:ext cx="919162" cy="919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7" name="Picture 19" descr="D:\My Documents\Documents\HMS\clipart\guir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76758">
            <a:off x="1075961" y="2039595"/>
            <a:ext cx="2129727" cy="1310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430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OneDrive - Hampshire County Council\Documents\HMS\clipart\Home made instruments\wooden spo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317372">
            <a:off x="7164272" y="4685569"/>
            <a:ext cx="1102395" cy="73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Fun timbre activities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8620"/>
            <a:ext cx="8229600" cy="548318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b="1" dirty="0" smtClean="0">
                <a:solidFill>
                  <a:srgbClr val="7030A0"/>
                </a:solidFill>
              </a:rPr>
              <a:t>Go on a treasure hunt for sound makers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Can you find a wooden sound to play?</a:t>
            </a:r>
          </a:p>
          <a:p>
            <a:pPr marL="0" indent="0">
              <a:buNone/>
            </a:pPr>
            <a:r>
              <a:rPr lang="en-GB" dirty="0" smtClean="0"/>
              <a:t>Can you find a metal sound to play?</a:t>
            </a:r>
          </a:p>
          <a:p>
            <a:pPr marL="0" indent="0">
              <a:buNone/>
            </a:pPr>
            <a:r>
              <a:rPr lang="en-GB" dirty="0" smtClean="0"/>
              <a:t>Can you find a skinned sound to play?</a:t>
            </a:r>
          </a:p>
          <a:p>
            <a:pPr marL="0" indent="0">
              <a:buNone/>
            </a:pPr>
            <a:r>
              <a:rPr lang="en-GB" dirty="0" smtClean="0"/>
              <a:t>Can you find something to tap?</a:t>
            </a:r>
          </a:p>
          <a:p>
            <a:pPr marL="0" indent="0">
              <a:buNone/>
            </a:pPr>
            <a:r>
              <a:rPr lang="en-GB" dirty="0" smtClean="0"/>
              <a:t>Can you find something to shake?</a:t>
            </a:r>
          </a:p>
          <a:p>
            <a:pPr marL="0" indent="0">
              <a:buNone/>
            </a:pPr>
            <a:r>
              <a:rPr lang="en-GB" dirty="0" smtClean="0"/>
              <a:t>Can you find something to scrape?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7030A0"/>
                </a:solidFill>
              </a:rPr>
              <a:t>Draw a treasure chest with all your sound makers around it</a:t>
            </a:r>
            <a:br>
              <a:rPr lang="en-GB" b="1" dirty="0" smtClean="0">
                <a:solidFill>
                  <a:srgbClr val="7030A0"/>
                </a:solidFill>
              </a:rPr>
            </a:br>
            <a:endParaRPr lang="en-GB" b="1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GB" b="1" dirty="0" smtClean="0">
                <a:solidFill>
                  <a:srgbClr val="7030A0"/>
                </a:solidFill>
              </a:rPr>
              <a:t>Make a list of all the wooden, metal and skinned instruments you can think of – which list is the longest?</a:t>
            </a:r>
            <a:endParaRPr lang="en-GB" b="1" dirty="0">
              <a:solidFill>
                <a:srgbClr val="7030A0"/>
              </a:solidFill>
            </a:endParaRPr>
          </a:p>
        </p:txBody>
      </p:sp>
      <p:pic>
        <p:nvPicPr>
          <p:cNvPr id="4" name="Picture 2" descr="D:\OneDrive - Hampshire County Council\Documents\HMS\clipart\Home made instruments\treasu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341909"/>
            <a:ext cx="1371600" cy="953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:\OneDrive - Hampshire County Council\Documents\HMS\clipart\Home made instruments\quality stree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1524000"/>
            <a:ext cx="875608" cy="895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D:\OneDrive - Hampshire County Council\Documents\HMS\clipart\Home made instruments\siev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43996">
            <a:off x="7154602" y="2511255"/>
            <a:ext cx="1639171" cy="1110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D:\OneDrive - Hampshire County Council\Documents\HMS\clipart\Home made instruments\frying pa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86537">
            <a:off x="7565999" y="3635214"/>
            <a:ext cx="1408044" cy="686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OneDrive - Hampshire County Council\Documents\HMS\clipart\Home made instruments\wooden spo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382600" flipV="1">
            <a:off x="8179212" y="4658257"/>
            <a:ext cx="859874" cy="828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HMS\AppData\Local\Microsoft\Windows\INetCache\IE\5BD2DBGR\j0442122[1]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7977" y="5943600"/>
            <a:ext cx="813252" cy="807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1294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Name the dimension quiz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b="1" dirty="0" smtClean="0"/>
              <a:t>Look at the slides below</a:t>
            </a:r>
          </a:p>
          <a:p>
            <a:pPr marL="0" indent="0" algn="ctr">
              <a:buNone/>
            </a:pPr>
            <a:endParaRPr lang="en-GB" b="1" dirty="0"/>
          </a:p>
          <a:p>
            <a:pPr marL="0" indent="0" algn="ctr">
              <a:buNone/>
            </a:pPr>
            <a:r>
              <a:rPr lang="en-GB" b="1" dirty="0" smtClean="0"/>
              <a:t>Can you work out </a:t>
            </a:r>
            <a:br>
              <a:rPr lang="en-GB" b="1" dirty="0" smtClean="0"/>
            </a:br>
            <a:r>
              <a:rPr lang="en-GB" b="1" dirty="0" smtClean="0"/>
              <a:t>which dimension each is about?</a:t>
            </a:r>
            <a:endParaRPr lang="en-GB" b="1" dirty="0"/>
          </a:p>
        </p:txBody>
      </p:sp>
      <p:pic>
        <p:nvPicPr>
          <p:cNvPr id="15362" name="Picture 2" descr="D:\OneDrive - Hampshire County Council\Documents\HMS\clipart\Discover the dimensions\question ma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411480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321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D:\My Documents\Documents\HMS\clipart\ladd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555850"/>
            <a:ext cx="2158657" cy="5533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1143000"/>
          </a:xfrm>
        </p:spPr>
        <p:txBody>
          <a:bodyPr>
            <a:noAutofit/>
          </a:bodyPr>
          <a:lstStyle/>
          <a:p>
            <a:r>
              <a:rPr lang="en-GB" sz="9600" b="1" dirty="0" smtClean="0"/>
              <a:t> ?</a:t>
            </a:r>
            <a:endParaRPr lang="en-GB" sz="9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214" y="1993907"/>
            <a:ext cx="8229600" cy="458945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3600" b="1" dirty="0" smtClean="0"/>
          </a:p>
          <a:p>
            <a:pPr marL="0" indent="0" algn="ctr">
              <a:buNone/>
            </a:pPr>
            <a:r>
              <a:rPr lang="en-GB" sz="3600" b="1" dirty="0" smtClean="0"/>
              <a:t>High</a:t>
            </a:r>
          </a:p>
          <a:p>
            <a:pPr marL="0" indent="0" algn="ctr">
              <a:buNone/>
            </a:pPr>
            <a:r>
              <a:rPr lang="en-GB" sz="3600" b="1" dirty="0" smtClean="0"/>
              <a:t>Low</a:t>
            </a:r>
          </a:p>
          <a:p>
            <a:pPr marL="0" indent="0" algn="ctr">
              <a:buNone/>
            </a:pPr>
            <a:r>
              <a:rPr lang="en-GB" sz="3600" b="1" dirty="0" smtClean="0"/>
              <a:t>Middle</a:t>
            </a:r>
          </a:p>
          <a:p>
            <a:pPr marL="0" indent="0" algn="ctr">
              <a:buNone/>
            </a:pPr>
            <a:r>
              <a:rPr lang="en-GB" sz="3600" b="1" dirty="0" smtClean="0"/>
              <a:t>Higher</a:t>
            </a:r>
          </a:p>
          <a:p>
            <a:pPr marL="0" indent="0" algn="ctr">
              <a:buNone/>
            </a:pPr>
            <a:r>
              <a:rPr lang="en-GB" sz="3600" b="1" dirty="0" smtClean="0"/>
              <a:t>Lower</a:t>
            </a:r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1026" name="Picture 2" descr="D:\My Documents\Documents\HMS\clipart\high low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032" y="228600"/>
            <a:ext cx="2466973" cy="2870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My Documents\Documents\HMS\clipart\high low middl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322405"/>
            <a:ext cx="3175439" cy="2390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val 10"/>
          <p:cNvSpPr/>
          <p:nvPr/>
        </p:nvSpPr>
        <p:spPr>
          <a:xfrm>
            <a:off x="6975100" y="2514600"/>
            <a:ext cx="705255" cy="71465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8451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1143000"/>
          </a:xfrm>
        </p:spPr>
        <p:txBody>
          <a:bodyPr>
            <a:noAutofit/>
          </a:bodyPr>
          <a:lstStyle/>
          <a:p>
            <a:r>
              <a:rPr lang="en-GB" sz="9600" b="1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70918"/>
            <a:ext cx="8229600" cy="4144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 smtClean="0"/>
              <a:t>Long</a:t>
            </a:r>
          </a:p>
          <a:p>
            <a:pPr marL="0" indent="0" algn="ctr">
              <a:buNone/>
            </a:pPr>
            <a:r>
              <a:rPr lang="en-GB" sz="3600" b="1" dirty="0" smtClean="0"/>
              <a:t>Short</a:t>
            </a:r>
          </a:p>
          <a:p>
            <a:pPr marL="0" indent="0" algn="ctr">
              <a:buNone/>
            </a:pPr>
            <a:endParaRPr lang="en-GB" sz="3600" b="1" dirty="0" smtClean="0"/>
          </a:p>
          <a:p>
            <a:pPr marL="0" indent="0" algn="ctr">
              <a:buNone/>
            </a:pPr>
            <a:r>
              <a:rPr lang="en-GB" sz="3600" b="1" dirty="0" smtClean="0"/>
              <a:t>Steady beat</a:t>
            </a:r>
          </a:p>
          <a:p>
            <a:pPr marL="0" indent="0" algn="ctr">
              <a:buNone/>
            </a:pPr>
            <a:r>
              <a:rPr lang="en-GB" sz="3600" b="1" dirty="0" smtClean="0"/>
              <a:t>		      Rhythm pattern   xx </a:t>
            </a:r>
            <a:r>
              <a:rPr lang="en-GB" sz="3600" b="1" dirty="0" err="1" smtClean="0"/>
              <a:t>xx</a:t>
            </a:r>
            <a:r>
              <a:rPr lang="en-GB" sz="3600" b="1" dirty="0" smtClean="0"/>
              <a:t>  x  </a:t>
            </a:r>
            <a:r>
              <a:rPr lang="en-GB" sz="3600" b="1" dirty="0" err="1" smtClean="0"/>
              <a:t>x</a:t>
            </a:r>
            <a:endParaRPr lang="en-GB" sz="3600" b="1" dirty="0" smtClean="0"/>
          </a:p>
          <a:p>
            <a:pPr marL="0" indent="0">
              <a:buNone/>
            </a:pPr>
            <a:r>
              <a:rPr lang="en-GB" sz="3600" b="1" dirty="0"/>
              <a:t> </a:t>
            </a:r>
            <a:r>
              <a:rPr lang="en-GB" sz="3600" b="1" dirty="0" smtClean="0"/>
              <a:t>           </a:t>
            </a:r>
            <a:endParaRPr lang="en-GB" b="1" dirty="0"/>
          </a:p>
          <a:p>
            <a:pPr marL="0" indent="0" algn="ctr">
              <a:buNone/>
            </a:pPr>
            <a:endParaRPr lang="en-GB" dirty="0"/>
          </a:p>
        </p:txBody>
      </p:sp>
      <p:sp>
        <p:nvSpPr>
          <p:cNvPr id="4" name="Heart 3"/>
          <p:cNvSpPr/>
          <p:nvPr/>
        </p:nvSpPr>
        <p:spPr>
          <a:xfrm>
            <a:off x="6564467" y="4345545"/>
            <a:ext cx="533400" cy="457200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Heart 4"/>
          <p:cNvSpPr/>
          <p:nvPr/>
        </p:nvSpPr>
        <p:spPr>
          <a:xfrm>
            <a:off x="5827153" y="4343400"/>
            <a:ext cx="533400" cy="457200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636652" y="2462212"/>
            <a:ext cx="2973947" cy="381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5636652" y="2979714"/>
            <a:ext cx="190502" cy="381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Heart 8"/>
          <p:cNvSpPr/>
          <p:nvPr/>
        </p:nvSpPr>
        <p:spPr>
          <a:xfrm>
            <a:off x="7315200" y="4345545"/>
            <a:ext cx="533400" cy="457200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Heart 10"/>
          <p:cNvSpPr/>
          <p:nvPr/>
        </p:nvSpPr>
        <p:spPr>
          <a:xfrm>
            <a:off x="8077199" y="4345545"/>
            <a:ext cx="533400" cy="457200"/>
          </a:xfrm>
          <a:prstGeom prst="hear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51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1143000"/>
          </a:xfrm>
        </p:spPr>
        <p:txBody>
          <a:bodyPr>
            <a:noAutofit/>
          </a:bodyPr>
          <a:lstStyle/>
          <a:p>
            <a:r>
              <a:rPr lang="en-GB" sz="9600" b="1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b="1" dirty="0" smtClean="0"/>
              <a:t>Loud</a:t>
            </a:r>
          </a:p>
          <a:p>
            <a:pPr marL="0" indent="0" algn="ctr">
              <a:buNone/>
            </a:pPr>
            <a:r>
              <a:rPr lang="en-GB" sz="3600" b="1" dirty="0" smtClean="0"/>
              <a:t>Quiet</a:t>
            </a:r>
          </a:p>
          <a:p>
            <a:pPr marL="0" indent="0" algn="ctr">
              <a:buNone/>
            </a:pPr>
            <a:r>
              <a:rPr lang="en-GB" sz="3600" b="1" dirty="0" smtClean="0"/>
              <a:t>Louder</a:t>
            </a:r>
          </a:p>
          <a:p>
            <a:pPr marL="0" indent="0" algn="ctr">
              <a:buNone/>
            </a:pPr>
            <a:r>
              <a:rPr lang="en-GB" sz="3600" b="1" dirty="0" smtClean="0"/>
              <a:t>Quieter</a:t>
            </a:r>
          </a:p>
          <a:p>
            <a:pPr marL="0" indent="0" algn="ctr">
              <a:buNone/>
            </a:pPr>
            <a:endParaRPr lang="en-GB" sz="3600" b="1" dirty="0" smtClean="0"/>
          </a:p>
          <a:p>
            <a:pPr marL="0" indent="0" algn="ctr">
              <a:buNone/>
            </a:pPr>
            <a:endParaRPr lang="en-GB" dirty="0" smtClean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762000" y="4953000"/>
            <a:ext cx="2362200" cy="457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762000" y="5410200"/>
            <a:ext cx="2362200" cy="3815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943600" y="4953000"/>
            <a:ext cx="2362200" cy="381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6096000" y="5314145"/>
            <a:ext cx="2209800" cy="6096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D:\My Documents\Documents\HMS\clipart\lou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758" y="1752600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My Documents\Documents\HMS\clipart\quie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817" y="1733549"/>
            <a:ext cx="1429516" cy="1762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Oval 22"/>
          <p:cNvSpPr/>
          <p:nvPr/>
        </p:nvSpPr>
        <p:spPr>
          <a:xfrm>
            <a:off x="559158" y="3886200"/>
            <a:ext cx="457200" cy="457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912995" y="3886200"/>
            <a:ext cx="457200" cy="457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1295399" y="3735946"/>
            <a:ext cx="802045" cy="7577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2338187" y="3658672"/>
            <a:ext cx="938413" cy="912253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626793" y="3650085"/>
            <a:ext cx="938413" cy="912253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6799877" y="3727357"/>
            <a:ext cx="802045" cy="7577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04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My Documents\Documents\HMS\clipart\hare - runnin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756076"/>
            <a:ext cx="3124200" cy="2501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1143000"/>
          </a:xfrm>
        </p:spPr>
        <p:txBody>
          <a:bodyPr>
            <a:noAutofit/>
          </a:bodyPr>
          <a:lstStyle/>
          <a:p>
            <a:r>
              <a:rPr lang="en-GB" sz="9600" b="1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 smtClean="0"/>
              <a:t>Fast</a:t>
            </a:r>
            <a:br>
              <a:rPr lang="en-GB" sz="3600" b="1" dirty="0" smtClean="0"/>
            </a:br>
            <a:r>
              <a:rPr lang="en-GB" sz="3600" b="1" dirty="0" smtClean="0"/>
              <a:t>Slow</a:t>
            </a:r>
          </a:p>
          <a:p>
            <a:pPr marL="0" indent="0" algn="ctr">
              <a:buNone/>
            </a:pPr>
            <a:r>
              <a:rPr lang="en-GB" sz="3600" b="1" dirty="0" smtClean="0"/>
              <a:t>Faster</a:t>
            </a:r>
          </a:p>
          <a:p>
            <a:pPr marL="0" indent="0" algn="ctr">
              <a:buNone/>
            </a:pPr>
            <a:r>
              <a:rPr lang="en-GB" sz="3600" b="1" dirty="0" smtClean="0"/>
              <a:t>Slower </a:t>
            </a:r>
          </a:p>
          <a:p>
            <a:pPr marL="0" indent="0" algn="ctr">
              <a:buNone/>
            </a:pPr>
            <a:endParaRPr lang="en-GB" sz="3600" b="1" dirty="0" smtClean="0"/>
          </a:p>
          <a:p>
            <a:pPr marL="0" indent="0" algn="ctr">
              <a:buNone/>
            </a:pPr>
            <a:endParaRPr lang="en-GB" dirty="0" smtClean="0"/>
          </a:p>
        </p:txBody>
      </p:sp>
      <p:pic>
        <p:nvPicPr>
          <p:cNvPr id="4098" name="Picture 2" descr="D:\My Documents\Documents\HMS\clipart\Tortoise cartoo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114800"/>
            <a:ext cx="2849698" cy="2017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4665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1143000"/>
          </a:xfrm>
        </p:spPr>
        <p:txBody>
          <a:bodyPr>
            <a:noAutofit/>
          </a:bodyPr>
          <a:lstStyle/>
          <a:p>
            <a:r>
              <a:rPr lang="en-GB" sz="9600" b="1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5029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800" b="1" dirty="0" smtClean="0"/>
              <a:t>Beginning</a:t>
            </a:r>
          </a:p>
          <a:p>
            <a:pPr marL="0" indent="0" algn="ctr">
              <a:buNone/>
            </a:pPr>
            <a:r>
              <a:rPr lang="en-GB" sz="2800" b="1" dirty="0" smtClean="0"/>
              <a:t>Ending</a:t>
            </a:r>
          </a:p>
          <a:p>
            <a:pPr marL="0" indent="0" algn="ctr">
              <a:buNone/>
            </a:pPr>
            <a:r>
              <a:rPr lang="en-GB" sz="2800" b="1" dirty="0" smtClean="0"/>
              <a:t>Beginning, middle, ending</a:t>
            </a:r>
          </a:p>
          <a:p>
            <a:pPr marL="0" indent="0" algn="ctr">
              <a:buNone/>
            </a:pPr>
            <a:endParaRPr lang="en-GB" sz="2800" b="1" dirty="0" smtClean="0"/>
          </a:p>
          <a:p>
            <a:pPr marL="0" indent="0" algn="ctr">
              <a:buNone/>
            </a:pPr>
            <a:r>
              <a:rPr lang="en-GB" sz="2800" b="1" dirty="0" smtClean="0"/>
              <a:t>Call and echo, Call and response</a:t>
            </a:r>
          </a:p>
          <a:p>
            <a:pPr marL="0" indent="0" algn="ctr">
              <a:buNone/>
            </a:pPr>
            <a:r>
              <a:rPr lang="en-GB" sz="2800" b="1" dirty="0" smtClean="0"/>
              <a:t>Verse, chorus</a:t>
            </a:r>
          </a:p>
          <a:p>
            <a:pPr marL="0" indent="0">
              <a:buNone/>
            </a:pPr>
            <a:r>
              <a:rPr lang="en-GB" sz="2800" b="1" dirty="0" smtClean="0"/>
              <a:t>                                            </a:t>
            </a:r>
            <a:r>
              <a:rPr lang="en-GB" sz="3600" b="1" dirty="0" smtClean="0"/>
              <a:t>ABA</a:t>
            </a:r>
          </a:p>
          <a:p>
            <a:pPr marL="0" indent="0">
              <a:buNone/>
            </a:pPr>
            <a:r>
              <a:rPr lang="en-GB" sz="2800" b="1" dirty="0" smtClean="0"/>
              <a:t>                                             </a:t>
            </a:r>
            <a:endParaRPr lang="en-GB" sz="3600" b="1" dirty="0">
              <a:solidFill>
                <a:srgbClr val="FF0000"/>
              </a:solidFill>
            </a:endParaRPr>
          </a:p>
        </p:txBody>
      </p:sp>
      <p:pic>
        <p:nvPicPr>
          <p:cNvPr id="5122" name="Picture 2" descr="D:\My Documents\Documents\HMS\clipart\beginning middle en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5528072"/>
            <a:ext cx="4439024" cy="133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My Documents\Documents\HMS\clipart\beginning en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64151"/>
            <a:ext cx="2057400" cy="2069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D:\My Documents\Documents\HMS\clipart\beginning en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1758" y="697421"/>
            <a:ext cx="2057400" cy="2069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1685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7324" y="1981200"/>
            <a:ext cx="1298222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1143000"/>
          </a:xfrm>
        </p:spPr>
        <p:txBody>
          <a:bodyPr>
            <a:noAutofit/>
          </a:bodyPr>
          <a:lstStyle/>
          <a:p>
            <a:r>
              <a:rPr lang="en-GB" sz="9600" b="1" dirty="0"/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85133"/>
            <a:ext cx="8229600" cy="4144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 smtClean="0"/>
              <a:t>Solo</a:t>
            </a:r>
            <a:br>
              <a:rPr lang="en-GB" sz="3600" b="1" dirty="0" smtClean="0"/>
            </a:br>
            <a:r>
              <a:rPr lang="en-GB" sz="3600" b="1" dirty="0" smtClean="0"/>
              <a:t>Unison</a:t>
            </a:r>
            <a:br>
              <a:rPr lang="en-GB" sz="3600" b="1" dirty="0" smtClean="0"/>
            </a:br>
            <a:r>
              <a:rPr lang="en-GB" sz="3600" b="1" dirty="0" smtClean="0"/>
              <a:t>Layers</a:t>
            </a:r>
          </a:p>
          <a:p>
            <a:pPr marL="0" indent="0" algn="ctr">
              <a:buNone/>
            </a:pPr>
            <a:endParaRPr lang="en-GB" sz="3600" b="1" dirty="0"/>
          </a:p>
        </p:txBody>
      </p:sp>
      <p:pic>
        <p:nvPicPr>
          <p:cNvPr id="6147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910366"/>
            <a:ext cx="1298222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752600"/>
            <a:ext cx="908755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1037822"/>
            <a:ext cx="778933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6482" y="1952222"/>
            <a:ext cx="1298222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D:\My Documents\Documents\HMS\clipart\sol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5593" y="1037822"/>
            <a:ext cx="778933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D:\My Documents\Documents\HMS\clipart\ensembl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9670" y="4495800"/>
            <a:ext cx="2834485" cy="218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852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1143000"/>
          </a:xfrm>
        </p:spPr>
        <p:txBody>
          <a:bodyPr>
            <a:noAutofit/>
          </a:bodyPr>
          <a:lstStyle/>
          <a:p>
            <a:r>
              <a:rPr lang="en-GB" sz="9600" b="1"/>
              <a:t>?</a:t>
            </a:r>
            <a:endParaRPr lang="en-GB" sz="9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/>
          <a:lstStyle/>
          <a:p>
            <a:pPr marL="0" indent="0" algn="ctr">
              <a:buNone/>
            </a:pPr>
            <a:r>
              <a:rPr lang="en-GB" b="1" dirty="0" smtClean="0"/>
              <a:t>Wood</a:t>
            </a:r>
          </a:p>
          <a:p>
            <a:pPr marL="0" indent="0" algn="ctr">
              <a:buNone/>
            </a:pPr>
            <a:r>
              <a:rPr lang="en-GB" b="1" dirty="0" smtClean="0"/>
              <a:t>Metal</a:t>
            </a:r>
          </a:p>
          <a:p>
            <a:pPr marL="0" indent="0" algn="ctr">
              <a:buNone/>
            </a:pPr>
            <a:r>
              <a:rPr lang="en-GB" b="1" dirty="0" smtClean="0"/>
              <a:t>Skinned</a:t>
            </a:r>
          </a:p>
          <a:p>
            <a:pPr marL="0" indent="0" algn="ctr">
              <a:buNone/>
            </a:pPr>
            <a:r>
              <a:rPr lang="en-GB" b="1" dirty="0" smtClean="0"/>
              <a:t>Shake</a:t>
            </a:r>
          </a:p>
          <a:p>
            <a:pPr marL="0" indent="0" algn="ctr">
              <a:buNone/>
            </a:pPr>
            <a:r>
              <a:rPr lang="en-GB" b="1" dirty="0" smtClean="0"/>
              <a:t>Tap</a:t>
            </a:r>
          </a:p>
          <a:p>
            <a:pPr marL="0" indent="0" algn="ctr">
              <a:buNone/>
            </a:pPr>
            <a:r>
              <a:rPr lang="en-GB" b="1" dirty="0" smtClean="0"/>
              <a:t>Scrape</a:t>
            </a:r>
            <a:endParaRPr lang="en-GB" b="1" dirty="0"/>
          </a:p>
        </p:txBody>
      </p:sp>
      <p:pic>
        <p:nvPicPr>
          <p:cNvPr id="7172" name="Picture 4" descr="D:\My Documents\Documents\HMS\clipart\djemb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428" y="4418620"/>
            <a:ext cx="1697755" cy="1697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D:\My Documents\Documents\HMS\clipart\dru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00356">
            <a:off x="6558815" y="2244047"/>
            <a:ext cx="1497141" cy="1967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D:\My Documents\Documents\HMS\clipart\finger cymbals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903" y="871718"/>
            <a:ext cx="1022174" cy="105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D:\My Documents\Documents\HMS\clipart\glockenspiel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564928">
            <a:off x="6181768" y="4851680"/>
            <a:ext cx="1532088" cy="1352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D:\My Documents\Documents\HMS\clipart\sleigh bells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8" b="10378"/>
          <a:stretch/>
        </p:blipFill>
        <p:spPr bwMode="auto">
          <a:xfrm>
            <a:off x="5638800" y="1926268"/>
            <a:ext cx="790299" cy="872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1" name="Picture 13" descr="D:\My Documents\Documents\HMS\clipart\triangle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452" y="482077"/>
            <a:ext cx="1068126" cy="1293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6" name="Picture 18" descr="D:\My Documents\Documents\HMS\clipart\claves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31295">
            <a:off x="2358759" y="2187814"/>
            <a:ext cx="919162" cy="919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7" name="Picture 19" descr="D:\My Documents\Documents\HMS\clipart\guir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76758">
            <a:off x="200813" y="3355104"/>
            <a:ext cx="2129727" cy="1310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HMS\AppData\Local\Microsoft\Windows\INetCache\IE\5BD2DBGR\j0442122[1].png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5638800"/>
            <a:ext cx="1120140" cy="1112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4960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618</TotalTime>
  <Words>384</Words>
  <Application>Microsoft Office PowerPoint</Application>
  <PresentationFormat>On-screen Show (4:3)</PresentationFormat>
  <Paragraphs>105</Paragraphs>
  <Slides>13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Keep Calm and  Make Music</vt:lpstr>
      <vt:lpstr>Discovering the  Musical Dimensions</vt:lpstr>
      <vt:lpstr>Contents – homepage Click on the        to return to this page </vt:lpstr>
      <vt:lpstr>TIMBRE is all about what the sounds are like</vt:lpstr>
      <vt:lpstr>Fun timbre activities</vt:lpstr>
      <vt:lpstr>Name the dimension quiz</vt:lpstr>
      <vt:lpstr> ?</vt:lpstr>
      <vt:lpstr>?</vt:lpstr>
      <vt:lpstr>?</vt:lpstr>
      <vt:lpstr>?</vt:lpstr>
      <vt:lpstr>?</vt:lpstr>
      <vt:lpstr>?</vt:lpstr>
      <vt:lpstr>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musical dimensions</dc:title>
  <dc:creator>HMS</dc:creator>
  <cp:lastModifiedBy>Alana Blick</cp:lastModifiedBy>
  <cp:revision>49</cp:revision>
  <dcterms:created xsi:type="dcterms:W3CDTF">2006-08-16T00:00:00Z</dcterms:created>
  <dcterms:modified xsi:type="dcterms:W3CDTF">2020-07-14T11:00:43Z</dcterms:modified>
</cp:coreProperties>
</file>