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2" r:id="rId5"/>
    <p:sldId id="256" r:id="rId6"/>
    <p:sldId id="391" r:id="rId7"/>
    <p:sldId id="390" r:id="rId8"/>
    <p:sldId id="361" r:id="rId9"/>
    <p:sldId id="393" r:id="rId10"/>
    <p:sldId id="360" r:id="rId11"/>
    <p:sldId id="394" r:id="rId12"/>
    <p:sldId id="395" r:id="rId13"/>
    <p:sldId id="396" r:id="rId14"/>
    <p:sldId id="398" r:id="rId15"/>
    <p:sldId id="399" r:id="rId16"/>
    <p:sldId id="400" r:id="rId17"/>
    <p:sldId id="401" r:id="rId18"/>
    <p:sldId id="403" r:id="rId19"/>
    <p:sldId id="402" r:id="rId20"/>
    <p:sldId id="405" r:id="rId21"/>
    <p:sldId id="404" r:id="rId22"/>
    <p:sldId id="386" r:id="rId23"/>
    <p:sldId id="406" r:id="rId24"/>
    <p:sldId id="407"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604C074-76A0-4DF6-A8F7-A646C6FC5B4A}" v="374" dt="2019-05-15T14:31:12.726"/>
    <p1510:client id="{103FFFC3-88DB-4875-BA2C-AFB19E3C082C}" v="2" dt="2019-05-16T13:04:46.5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150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Peckover" userId="5895743b-be28-4676-8a25-8aee7e374520" providerId="ADAL" clId="{103FFFC3-88DB-4875-BA2C-AFB19E3C082C}"/>
    <pc:docChg chg="custSel modSld">
      <pc:chgData name="Lee Peckover" userId="5895743b-be28-4676-8a25-8aee7e374520" providerId="ADAL" clId="{103FFFC3-88DB-4875-BA2C-AFB19E3C082C}" dt="2019-05-16T13:22:36.158" v="23" actId="20577"/>
      <pc:docMkLst>
        <pc:docMk/>
      </pc:docMkLst>
      <pc:sldChg chg="modSp">
        <pc:chgData name="Lee Peckover" userId="5895743b-be28-4676-8a25-8aee7e374520" providerId="ADAL" clId="{103FFFC3-88DB-4875-BA2C-AFB19E3C082C}" dt="2019-05-15T15:23:00.923" v="1" actId="27107"/>
        <pc:sldMkLst>
          <pc:docMk/>
          <pc:sldMk cId="2637481266" sldId="256"/>
        </pc:sldMkLst>
        <pc:spChg chg="mod">
          <ac:chgData name="Lee Peckover" userId="5895743b-be28-4676-8a25-8aee7e374520" providerId="ADAL" clId="{103FFFC3-88DB-4875-BA2C-AFB19E3C082C}" dt="2019-05-15T15:23:00.923" v="1" actId="27107"/>
          <ac:spMkLst>
            <pc:docMk/>
            <pc:sldMk cId="2637481266" sldId="256"/>
            <ac:spMk id="19" creationId="{5252A847-DE45-4FA3-A1F8-EEBEB845FF8E}"/>
          </ac:spMkLst>
        </pc:spChg>
      </pc:sldChg>
      <pc:sldChg chg="modSp">
        <pc:chgData name="Lee Peckover" userId="5895743b-be28-4676-8a25-8aee7e374520" providerId="ADAL" clId="{103FFFC3-88DB-4875-BA2C-AFB19E3C082C}" dt="2019-05-16T13:04:34.922" v="3" actId="2711"/>
        <pc:sldMkLst>
          <pc:docMk/>
          <pc:sldMk cId="1035052751" sldId="361"/>
        </pc:sldMkLst>
        <pc:spChg chg="mod">
          <ac:chgData name="Lee Peckover" userId="5895743b-be28-4676-8a25-8aee7e374520" providerId="ADAL" clId="{103FFFC3-88DB-4875-BA2C-AFB19E3C082C}" dt="2019-05-16T13:04:34.922" v="3" actId="2711"/>
          <ac:spMkLst>
            <pc:docMk/>
            <pc:sldMk cId="1035052751" sldId="361"/>
            <ac:spMk id="19" creationId="{5252A847-DE45-4FA3-A1F8-EEBEB845FF8E}"/>
          </ac:spMkLst>
        </pc:spChg>
      </pc:sldChg>
      <pc:sldChg chg="modSp">
        <pc:chgData name="Lee Peckover" userId="5895743b-be28-4676-8a25-8aee7e374520" providerId="ADAL" clId="{103FFFC3-88DB-4875-BA2C-AFB19E3C082C}" dt="2019-05-16T13:22:28.744" v="19" actId="20577"/>
        <pc:sldMkLst>
          <pc:docMk/>
          <pc:sldMk cId="310986706" sldId="386"/>
        </pc:sldMkLst>
        <pc:spChg chg="mod">
          <ac:chgData name="Lee Peckover" userId="5895743b-be28-4676-8a25-8aee7e374520" providerId="ADAL" clId="{103FFFC3-88DB-4875-BA2C-AFB19E3C082C}" dt="2019-05-16T13:22:28.744" v="19" actId="20577"/>
          <ac:spMkLst>
            <pc:docMk/>
            <pc:sldMk cId="310986706" sldId="386"/>
            <ac:spMk id="7" creationId="{215C322D-9FA2-4C1A-9CA3-D4DC3310268E}"/>
          </ac:spMkLst>
        </pc:spChg>
      </pc:sldChg>
      <pc:sldChg chg="modSp">
        <pc:chgData name="Lee Peckover" userId="5895743b-be28-4676-8a25-8aee7e374520" providerId="ADAL" clId="{103FFFC3-88DB-4875-BA2C-AFB19E3C082C}" dt="2019-05-16T13:04:14.057" v="2" actId="33524"/>
        <pc:sldMkLst>
          <pc:docMk/>
          <pc:sldMk cId="2075266808" sldId="391"/>
        </pc:sldMkLst>
        <pc:spChg chg="mod">
          <ac:chgData name="Lee Peckover" userId="5895743b-be28-4676-8a25-8aee7e374520" providerId="ADAL" clId="{103FFFC3-88DB-4875-BA2C-AFB19E3C082C}" dt="2019-05-16T13:04:14.057" v="2" actId="33524"/>
          <ac:spMkLst>
            <pc:docMk/>
            <pc:sldMk cId="2075266808" sldId="391"/>
            <ac:spMk id="19" creationId="{5252A847-DE45-4FA3-A1F8-EEBEB845FF8E}"/>
          </ac:spMkLst>
        </pc:spChg>
      </pc:sldChg>
      <pc:sldChg chg="modSp">
        <pc:chgData name="Lee Peckover" userId="5895743b-be28-4676-8a25-8aee7e374520" providerId="ADAL" clId="{103FFFC3-88DB-4875-BA2C-AFB19E3C082C}" dt="2019-05-16T13:05:03.206" v="5" actId="1582"/>
        <pc:sldMkLst>
          <pc:docMk/>
          <pc:sldMk cId="126263895" sldId="393"/>
        </pc:sldMkLst>
        <pc:spChg chg="mod">
          <ac:chgData name="Lee Peckover" userId="5895743b-be28-4676-8a25-8aee7e374520" providerId="ADAL" clId="{103FFFC3-88DB-4875-BA2C-AFB19E3C082C}" dt="2019-05-16T13:04:46.551" v="4"/>
          <ac:spMkLst>
            <pc:docMk/>
            <pc:sldMk cId="126263895" sldId="393"/>
            <ac:spMk id="19" creationId="{5252A847-DE45-4FA3-A1F8-EEBEB845FF8E}"/>
          </ac:spMkLst>
        </pc:spChg>
        <pc:cxnChg chg="mod">
          <ac:chgData name="Lee Peckover" userId="5895743b-be28-4676-8a25-8aee7e374520" providerId="ADAL" clId="{103FFFC3-88DB-4875-BA2C-AFB19E3C082C}" dt="2019-05-16T13:05:03.206" v="5" actId="1582"/>
          <ac:cxnSpMkLst>
            <pc:docMk/>
            <pc:sldMk cId="126263895" sldId="393"/>
            <ac:cxnSpMk id="3" creationId="{56D41E56-7245-46FE-BC42-2A49743EBC95}"/>
          </ac:cxnSpMkLst>
        </pc:cxnChg>
        <pc:cxnChg chg="mod">
          <ac:chgData name="Lee Peckover" userId="5895743b-be28-4676-8a25-8aee7e374520" providerId="ADAL" clId="{103FFFC3-88DB-4875-BA2C-AFB19E3C082C}" dt="2019-05-16T13:05:03.206" v="5" actId="1582"/>
          <ac:cxnSpMkLst>
            <pc:docMk/>
            <pc:sldMk cId="126263895" sldId="393"/>
            <ac:cxnSpMk id="9" creationId="{8D837C45-20E3-4148-9498-D61ADECFC7E3}"/>
          </ac:cxnSpMkLst>
        </pc:cxnChg>
        <pc:cxnChg chg="mod">
          <ac:chgData name="Lee Peckover" userId="5895743b-be28-4676-8a25-8aee7e374520" providerId="ADAL" clId="{103FFFC3-88DB-4875-BA2C-AFB19E3C082C}" dt="2019-05-16T13:05:03.206" v="5" actId="1582"/>
          <ac:cxnSpMkLst>
            <pc:docMk/>
            <pc:sldMk cId="126263895" sldId="393"/>
            <ac:cxnSpMk id="14" creationId="{74337901-8F7D-47CA-AC62-733B8991E346}"/>
          </ac:cxnSpMkLst>
        </pc:cxnChg>
        <pc:cxnChg chg="mod">
          <ac:chgData name="Lee Peckover" userId="5895743b-be28-4676-8a25-8aee7e374520" providerId="ADAL" clId="{103FFFC3-88DB-4875-BA2C-AFB19E3C082C}" dt="2019-05-16T13:05:03.206" v="5" actId="1582"/>
          <ac:cxnSpMkLst>
            <pc:docMk/>
            <pc:sldMk cId="126263895" sldId="393"/>
            <ac:cxnSpMk id="15" creationId="{392F5A70-B943-4067-AD56-AB066F9D432E}"/>
          </ac:cxnSpMkLst>
        </pc:cxnChg>
      </pc:sldChg>
      <pc:sldChg chg="modSp">
        <pc:chgData name="Lee Peckover" userId="5895743b-be28-4676-8a25-8aee7e374520" providerId="ADAL" clId="{103FFFC3-88DB-4875-BA2C-AFB19E3C082C}" dt="2019-05-16T13:22:18.944" v="15" actId="20577"/>
        <pc:sldMkLst>
          <pc:docMk/>
          <pc:sldMk cId="1522433459" sldId="402"/>
        </pc:sldMkLst>
        <pc:spChg chg="mod">
          <ac:chgData name="Lee Peckover" userId="5895743b-be28-4676-8a25-8aee7e374520" providerId="ADAL" clId="{103FFFC3-88DB-4875-BA2C-AFB19E3C082C}" dt="2019-05-16T13:22:18.944" v="15" actId="20577"/>
          <ac:spMkLst>
            <pc:docMk/>
            <pc:sldMk cId="1522433459" sldId="402"/>
            <ac:spMk id="6" creationId="{5D50B021-2A75-4441-A516-738567FC85BA}"/>
          </ac:spMkLst>
        </pc:spChg>
      </pc:sldChg>
      <pc:sldChg chg="modSp">
        <pc:chgData name="Lee Peckover" userId="5895743b-be28-4676-8a25-8aee7e374520" providerId="ADAL" clId="{103FFFC3-88DB-4875-BA2C-AFB19E3C082C}" dt="2019-05-16T13:22:15.657" v="13" actId="20577"/>
        <pc:sldMkLst>
          <pc:docMk/>
          <pc:sldMk cId="3647168553" sldId="403"/>
        </pc:sldMkLst>
        <pc:spChg chg="mod">
          <ac:chgData name="Lee Peckover" userId="5895743b-be28-4676-8a25-8aee7e374520" providerId="ADAL" clId="{103FFFC3-88DB-4875-BA2C-AFB19E3C082C}" dt="2019-05-16T13:22:15.657" v="13" actId="20577"/>
          <ac:spMkLst>
            <pc:docMk/>
            <pc:sldMk cId="3647168553" sldId="403"/>
            <ac:spMk id="6" creationId="{5D50B021-2A75-4441-A516-738567FC85BA}"/>
          </ac:spMkLst>
        </pc:spChg>
      </pc:sldChg>
      <pc:sldChg chg="modSp">
        <pc:chgData name="Lee Peckover" userId="5895743b-be28-4676-8a25-8aee7e374520" providerId="ADAL" clId="{103FFFC3-88DB-4875-BA2C-AFB19E3C082C}" dt="2019-05-16T13:22:22.166" v="17" actId="20577"/>
        <pc:sldMkLst>
          <pc:docMk/>
          <pc:sldMk cId="4050375379" sldId="405"/>
        </pc:sldMkLst>
        <pc:spChg chg="mod">
          <ac:chgData name="Lee Peckover" userId="5895743b-be28-4676-8a25-8aee7e374520" providerId="ADAL" clId="{103FFFC3-88DB-4875-BA2C-AFB19E3C082C}" dt="2019-05-16T13:22:22.166" v="17" actId="20577"/>
          <ac:spMkLst>
            <pc:docMk/>
            <pc:sldMk cId="4050375379" sldId="405"/>
            <ac:spMk id="7" creationId="{BC889217-AC4A-43E1-A22E-B5C0B9A557C6}"/>
          </ac:spMkLst>
        </pc:spChg>
      </pc:sldChg>
      <pc:sldChg chg="modSp">
        <pc:chgData name="Lee Peckover" userId="5895743b-be28-4676-8a25-8aee7e374520" providerId="ADAL" clId="{103FFFC3-88DB-4875-BA2C-AFB19E3C082C}" dt="2019-05-16T13:22:32.606" v="21" actId="20577"/>
        <pc:sldMkLst>
          <pc:docMk/>
          <pc:sldMk cId="126779357" sldId="406"/>
        </pc:sldMkLst>
        <pc:spChg chg="mod">
          <ac:chgData name="Lee Peckover" userId="5895743b-be28-4676-8a25-8aee7e374520" providerId="ADAL" clId="{103FFFC3-88DB-4875-BA2C-AFB19E3C082C}" dt="2019-05-16T13:22:32.606" v="21" actId="20577"/>
          <ac:spMkLst>
            <pc:docMk/>
            <pc:sldMk cId="126779357" sldId="406"/>
            <ac:spMk id="7" creationId="{215C322D-9FA2-4C1A-9CA3-D4DC3310268E}"/>
          </ac:spMkLst>
        </pc:spChg>
      </pc:sldChg>
      <pc:sldChg chg="modSp">
        <pc:chgData name="Lee Peckover" userId="5895743b-be28-4676-8a25-8aee7e374520" providerId="ADAL" clId="{103FFFC3-88DB-4875-BA2C-AFB19E3C082C}" dt="2019-05-16T13:22:36.158" v="23" actId="20577"/>
        <pc:sldMkLst>
          <pc:docMk/>
          <pc:sldMk cId="238072085" sldId="407"/>
        </pc:sldMkLst>
        <pc:spChg chg="mod">
          <ac:chgData name="Lee Peckover" userId="5895743b-be28-4676-8a25-8aee7e374520" providerId="ADAL" clId="{103FFFC3-88DB-4875-BA2C-AFB19E3C082C}" dt="2019-05-16T13:22:36.158" v="23" actId="20577"/>
          <ac:spMkLst>
            <pc:docMk/>
            <pc:sldMk cId="238072085" sldId="407"/>
            <ac:spMk id="7" creationId="{215C322D-9FA2-4C1A-9CA3-D4DC331026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17/05/2019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17/05/2019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17/05/2019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17/05/2019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17/05/2019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17/05/2019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17/05/2019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objectives-filter/?fwp_objective=58b010ef4d7a6ad73f5698188e228657" TargetMode="External"/><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classroomsecrets.co.uk/paragraphs-in-non-fiction-year-6-cohesion-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BE10E778-FB36-475C-BE47-58C3ADAC705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13953698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Paragraphs in Non-Fiction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r>
              <a:rPr lang="en-US" sz="1200" b="1" dirty="0">
                <a:solidFill>
                  <a:schemeClr val="tx1"/>
                </a:solidFill>
                <a:latin typeface="Century Gothic" panose="020B0502020202020204" pitchFamily="34" charset="0"/>
              </a:rPr>
              <a:t>English Year 6: Linking ideas across paragraphs using a wider range of cohesive devices: repetition of a word or phrase, grammatical connections [for example, the use of adverbials such as on the other hand, in contrast, or as a consequence], and ellipsis</a:t>
            </a:r>
          </a:p>
          <a:p>
            <a:pPr fontAlgn="base"/>
            <a:r>
              <a:rPr lang="en-US" sz="1200" b="1" dirty="0">
                <a:solidFill>
                  <a:schemeClr val="tx1"/>
                </a:solidFill>
                <a:latin typeface="Century Gothic" panose="020B0502020202020204" pitchFamily="34" charset="0"/>
              </a:rPr>
              <a:t>Layout devices [for example, headings, sub-headings, columns, bullets, or tables, to structure text]</a:t>
            </a:r>
          </a:p>
          <a:p>
            <a:pPr lvl="0" fontAlgn="base">
              <a:buClr>
                <a:prstClr val="black"/>
              </a:buClr>
              <a:defRPr/>
            </a:pPr>
            <a:r>
              <a:rPr lang="en-US" sz="1200" b="1" dirty="0">
                <a:solidFill>
                  <a:schemeClr val="tx1"/>
                </a:solidFill>
                <a:latin typeface="Century Gothic" panose="020B0502020202020204" pitchFamily="34" charset="0"/>
              </a:rPr>
              <a:t>Terminology for pupils:</a:t>
            </a:r>
            <a:endParaRPr lang="en-US" sz="1200" b="1" dirty="0">
              <a:solidFill>
                <a:schemeClr val="tx1"/>
              </a:solidFill>
              <a:latin typeface="Century Gothic" panose="020B0502020202020204" pitchFamily="34" charset="0"/>
              <a:hlinkClick r:id="rId3">
                <a:extLst>
                  <a:ext uri="{A12FA001-AC4F-418D-AE19-62706E023703}">
                    <ahyp:hlinkClr xmlns:ahyp="http://schemas.microsoft.com/office/drawing/2018/hyperlinkcolor" val="tx"/>
                  </a:ext>
                </a:extLst>
              </a:hlinkClick>
            </a:endParaRPr>
          </a:p>
          <a:p>
            <a:pPr marL="742950" lvl="1" indent="-285750" fontAlgn="base">
              <a:buFont typeface="Arial" panose="020B0604020202020204" pitchFamily="34" charset="0"/>
              <a:buChar char="•"/>
              <a:defRPr/>
            </a:pPr>
            <a:r>
              <a:rPr lang="en-GB" sz="1200" b="1" dirty="0">
                <a:solidFill>
                  <a:schemeClr val="tx1"/>
                </a:solidFill>
                <a:latin typeface="Century Gothic" panose="020B0502020202020204" pitchFamily="34" charset="0"/>
              </a:rPr>
              <a:t>Ellipsis</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1 – Cohesion – Paragraphs in Non-Fiction</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Notes and Guidance</a:t>
            </a:r>
          </a:p>
          <a:p>
            <a:pPr lvl="0" fontAlgn="base"/>
            <a:endParaRPr lang="en-US" sz="1200" b="1" dirty="0">
              <a:solidFill>
                <a:prstClr val="black"/>
              </a:solidFill>
              <a:latin typeface="Century Gothic" panose="020B0502020202020204" pitchFamily="34" charset="0"/>
            </a:endParaRP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familiar with the use of paragraphs to </a:t>
            </a:r>
            <a:r>
              <a:rPr lang="en-US" sz="1200" b="1" dirty="0" err="1">
                <a:solidFill>
                  <a:prstClr val="black"/>
                </a:solidFill>
                <a:latin typeface="Century Gothic" panose="020B0502020202020204" pitchFamily="34" charset="0"/>
              </a:rPr>
              <a:t>organise</a:t>
            </a:r>
            <a:r>
              <a:rPr lang="en-US" sz="1200" b="1" dirty="0">
                <a:solidFill>
                  <a:prstClr val="black"/>
                </a:solidFill>
                <a:latin typeface="Century Gothic" panose="020B0502020202020204" pitchFamily="34" charset="0"/>
              </a:rPr>
              <a:t> ideas from their previous learning in Key Stage Two. </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This step focuses on how paragraphs can be used in non-fiction writing.</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In non-fiction texts, ideas are </a:t>
            </a:r>
            <a:r>
              <a:rPr lang="en-US" sz="1200" b="1" dirty="0" err="1">
                <a:solidFill>
                  <a:prstClr val="black"/>
                </a:solidFill>
                <a:latin typeface="Century Gothic" panose="020B0502020202020204" pitchFamily="34" charset="0"/>
              </a:rPr>
              <a:t>organised</a:t>
            </a:r>
            <a:r>
              <a:rPr lang="en-US" sz="1200" b="1" dirty="0">
                <a:solidFill>
                  <a:prstClr val="black"/>
                </a:solidFill>
                <a:latin typeface="Century Gothic" panose="020B0502020202020204" pitchFamily="34" charset="0"/>
              </a:rPr>
              <a:t> into paragraphs and may be structured using headings, sub-headings, bullets and tables.</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Headings are at the top of a piece of writing such as an article. They should let the reader know what the piece of writing is about and be bold and concise.</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Sub-headings break up a long text into more manageable chunks. They allow the reader to skim a text to find a section they are interested in. Sub-headings should </a:t>
            </a:r>
            <a:r>
              <a:rPr lang="en-US" sz="1200" b="1" dirty="0" err="1">
                <a:solidFill>
                  <a:prstClr val="black"/>
                </a:solidFill>
                <a:latin typeface="Century Gothic" panose="020B0502020202020204" pitchFamily="34" charset="0"/>
              </a:rPr>
              <a:t>summarise</a:t>
            </a:r>
            <a:r>
              <a:rPr lang="en-US" sz="1200" b="1" dirty="0">
                <a:solidFill>
                  <a:prstClr val="black"/>
                </a:solidFill>
                <a:latin typeface="Century Gothic" panose="020B0502020202020204" pitchFamily="34" charset="0"/>
              </a:rPr>
              <a:t> the paragraphs which follow.</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Bullets show a clear list of points, breaking up a paragraph into easier to read sections.</a:t>
            </a:r>
          </a:p>
          <a:p>
            <a:pPr marL="171450" lvl="0" indent="-171450" fontAlgn="base">
              <a:buFont typeface="Arial" panose="020B0604020202020204" pitchFamily="34" charset="0"/>
              <a:buChar char="•"/>
            </a:pPr>
            <a:r>
              <a:rPr lang="en-US" sz="1200" b="1" dirty="0">
                <a:solidFill>
                  <a:prstClr val="black"/>
                </a:solidFill>
                <a:latin typeface="Century Gothic" panose="020B0502020202020204" pitchFamily="34" charset="0"/>
              </a:rPr>
              <a:t>Tables can be used to display information in a clear and easy to understand format.</a:t>
            </a:r>
          </a:p>
          <a:p>
            <a:pPr lvl="0" fontAlgn="base"/>
            <a:endParaRPr lang="en-US" sz="1200" b="1" dirty="0">
              <a:solidFill>
                <a:prstClr val="black"/>
              </a:solidFill>
              <a:latin typeface="Century Gothic" panose="020B0502020202020204" pitchFamily="34" charset="0"/>
            </a:endParaRPr>
          </a:p>
          <a:p>
            <a:pPr lvl="0" fontAlgn="base"/>
            <a:endParaRPr lang="en-US" sz="1200" b="1" dirty="0">
              <a:solidFill>
                <a:prstClr val="black"/>
              </a:solidFill>
              <a:latin typeface="Century Gothic" panose="020B0502020202020204" pitchFamily="34" charset="0"/>
            </a:endParaRPr>
          </a:p>
          <a:p>
            <a:pPr marL="452438" lvl="0" indent="-452438" fontAlgn="base"/>
            <a:r>
              <a:rPr lang="en-US" sz="1600" b="1" dirty="0">
                <a:solidFill>
                  <a:prstClr val="black"/>
                </a:solidFill>
                <a:latin typeface="Century Gothic" panose="020B0502020202020204" pitchFamily="34" charset="0"/>
              </a:rPr>
              <a:t>Focused Questions</a:t>
            </a:r>
          </a:p>
          <a:p>
            <a:pPr marL="452438" lvl="0" indent="-452438" fontAlgn="base"/>
            <a:endParaRPr lang="en-US" sz="1200" b="1" dirty="0">
              <a:solidFill>
                <a:prstClr val="black"/>
              </a:solidFill>
              <a:latin typeface="Century Gothic" panose="020B0502020202020204" pitchFamily="34" charset="0"/>
            </a:endParaRPr>
          </a:p>
          <a:p>
            <a:pPr marL="177800" lvl="0" indent="-177800" fontAlgn="base">
              <a:buFont typeface="Arial" panose="020B0604020202020204" pitchFamily="34" charset="0"/>
              <a:buChar char="•"/>
            </a:pPr>
            <a:r>
              <a:rPr lang="en-US" sz="1200" b="1" dirty="0">
                <a:solidFill>
                  <a:prstClr val="black"/>
                </a:solidFill>
                <a:latin typeface="Century Gothic" panose="020B0502020202020204" pitchFamily="34" charset="0"/>
              </a:rPr>
              <a:t>What could be added to this article to make it easier to read?</a:t>
            </a:r>
          </a:p>
          <a:p>
            <a:pPr marL="179388" lvl="0" indent="-179388" fontAlgn="base">
              <a:buFont typeface="Arial" panose="020B0604020202020204" pitchFamily="34" charset="0"/>
              <a:buChar char="•"/>
            </a:pPr>
            <a:r>
              <a:rPr lang="en-US" sz="1200" b="1" dirty="0">
                <a:solidFill>
                  <a:prstClr val="black"/>
                </a:solidFill>
                <a:latin typeface="Century Gothic" panose="020B0502020202020204" pitchFamily="34" charset="0"/>
              </a:rPr>
              <a:t>Add sub-headings to this piece of writing.</a:t>
            </a:r>
          </a:p>
          <a:p>
            <a:pPr lvl="0" defTabSz="457200">
              <a:defRPr/>
            </a:pPr>
            <a:endParaRPr lang="en-GB" sz="1600" b="1" i="1" dirty="0">
              <a:solidFill>
                <a:srgbClr val="FF0000"/>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Summer Block 1 – Cohesion</a:t>
            </a:r>
          </a:p>
          <a:p>
            <a:pPr lvl="0" algn="ct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Paragraphs in </a:t>
            </a:r>
          </a:p>
          <a:p>
            <a:pPr lvl="0" algn="ctr"/>
            <a:r>
              <a:rPr lang="en-GB" sz="4800" b="1" dirty="0">
                <a:solidFill>
                  <a:schemeClr val="bg2">
                    <a:lumMod val="25000"/>
                  </a:schemeClr>
                </a:solidFill>
                <a:latin typeface="Century Gothic" panose="020B0502020202020204" pitchFamily="34" charset="0"/>
              </a:rPr>
              <a:t>Non-Fiction</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Match the reasons for starting a new paragraph, with an appropriate sentence opener. </a:t>
            </a:r>
          </a:p>
          <a:p>
            <a:pPr algn="ctr"/>
            <a:endParaRPr lang="en-GB" sz="20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15F0793C-0474-4E37-B96D-2EBA5BACAE11}"/>
              </a:ext>
            </a:extLst>
          </p:cNvPr>
          <p:cNvGraphicFramePr>
            <a:graphicFrameLocks noGrp="1"/>
          </p:cNvGraphicFramePr>
          <p:nvPr>
            <p:extLst>
              <p:ext uri="{D42A27DB-BD31-4B8C-83A1-F6EECF244321}">
                <p14:modId xmlns:p14="http://schemas.microsoft.com/office/powerpoint/2010/main" val="1913718237"/>
              </p:ext>
            </p:extLst>
          </p:nvPr>
        </p:nvGraphicFramePr>
        <p:xfrm>
          <a:off x="678798" y="1683118"/>
          <a:ext cx="7776000" cy="3491764"/>
        </p:xfrm>
        <a:graphic>
          <a:graphicData uri="http://schemas.openxmlformats.org/drawingml/2006/table">
            <a:tbl>
              <a:tblPr firstRow="1" bandRow="1">
                <a:tableStyleId>{5940675A-B579-460E-94D1-54222C63F5DA}</a:tableStyleId>
              </a:tblPr>
              <a:tblGrid>
                <a:gridCol w="2988000">
                  <a:extLst>
                    <a:ext uri="{9D8B030D-6E8A-4147-A177-3AD203B41FA5}">
                      <a16:colId xmlns:a16="http://schemas.microsoft.com/office/drawing/2014/main" val="1875981105"/>
                    </a:ext>
                  </a:extLst>
                </a:gridCol>
                <a:gridCol w="1800000">
                  <a:extLst>
                    <a:ext uri="{9D8B030D-6E8A-4147-A177-3AD203B41FA5}">
                      <a16:colId xmlns:a16="http://schemas.microsoft.com/office/drawing/2014/main" val="2729952614"/>
                    </a:ext>
                  </a:extLst>
                </a:gridCol>
                <a:gridCol w="2988000">
                  <a:extLst>
                    <a:ext uri="{9D8B030D-6E8A-4147-A177-3AD203B41FA5}">
                      <a16:colId xmlns:a16="http://schemas.microsoft.com/office/drawing/2014/main" val="227147024"/>
                    </a:ext>
                  </a:extLst>
                </a:gridCol>
              </a:tblGrid>
              <a:tr h="872941">
                <a:tc>
                  <a:txBody>
                    <a:bodyPr/>
                    <a:lstStyle/>
                    <a:p>
                      <a:pPr algn="l"/>
                      <a:r>
                        <a:rPr lang="en-GB" sz="2000" b="1" dirty="0">
                          <a:latin typeface="Century Gothic" panose="020B0502020202020204" pitchFamily="34" charset="0"/>
                        </a:rPr>
                        <a:t>A change in location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Centuries ago,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67847945"/>
                  </a:ext>
                </a:extLst>
              </a:tr>
              <a:tr h="872941">
                <a:tc>
                  <a:txBody>
                    <a:bodyPr/>
                    <a:lstStyle/>
                    <a:p>
                      <a:pPr algn="l"/>
                      <a:r>
                        <a:rPr lang="en-GB" sz="2000" b="1" dirty="0">
                          <a:latin typeface="Century Gothic" panose="020B0502020202020204" pitchFamily="34" charset="0"/>
                        </a:rPr>
                        <a:t>A change in theme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With shaking legs,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75615"/>
                  </a:ext>
                </a:extLst>
              </a:tr>
              <a:tr h="872941">
                <a:tc>
                  <a:txBody>
                    <a:bodyPr/>
                    <a:lstStyle/>
                    <a:p>
                      <a:pPr algn="l"/>
                      <a:r>
                        <a:rPr lang="en-GB" sz="2000" b="1" dirty="0">
                          <a:latin typeface="Century Gothic" panose="020B0502020202020204" pitchFamily="34" charset="0"/>
                        </a:rPr>
                        <a:t>A change in time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On the other side of the road,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06393885"/>
                  </a:ext>
                </a:extLst>
              </a:tr>
              <a:tr h="872941">
                <a:tc>
                  <a:txBody>
                    <a:bodyPr/>
                    <a:lstStyle/>
                    <a:p>
                      <a:pPr algn="l"/>
                      <a:r>
                        <a:rPr lang="en-GB" sz="2000" b="1" dirty="0">
                          <a:latin typeface="Century Gothic" panose="020B0502020202020204" pitchFamily="34" charset="0"/>
                        </a:rPr>
                        <a:t>A change in character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Due to changes in temperature,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89514430"/>
                  </a:ext>
                </a:extLst>
              </a:tr>
            </a:tbl>
          </a:graphicData>
        </a:graphic>
      </p:graphicFrame>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tx1"/>
              </a:solidFill>
              <a:latin typeface="SassoonCRInfantMedium" panose="02000603020000020003" pitchFamily="2" charset="0"/>
            </a:endParaRPr>
          </a:p>
          <a:p>
            <a:r>
              <a:rPr lang="en-GB" sz="2000" b="1" dirty="0">
                <a:solidFill>
                  <a:schemeClr val="tx1"/>
                </a:solidFill>
                <a:latin typeface="Century Gothic" panose="020B0502020202020204" pitchFamily="34" charset="0"/>
              </a:rPr>
              <a:t>Match the reasons for starting a new paragraph, with an appropriate sentence opener. </a:t>
            </a:r>
          </a:p>
          <a:p>
            <a:pPr algn="ctr"/>
            <a:endParaRPr lang="en-GB" sz="2000" b="1" u="sng" dirty="0">
              <a:solidFill>
                <a:schemeClr val="bg2">
                  <a:lumMod val="50000"/>
                </a:schemeClr>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graphicFrame>
        <p:nvGraphicFramePr>
          <p:cNvPr id="8" name="Table 7">
            <a:extLst>
              <a:ext uri="{FF2B5EF4-FFF2-40B4-BE49-F238E27FC236}">
                <a16:creationId xmlns:a16="http://schemas.microsoft.com/office/drawing/2014/main" id="{15F0793C-0474-4E37-B96D-2EBA5BACAE11}"/>
              </a:ext>
            </a:extLst>
          </p:cNvPr>
          <p:cNvGraphicFramePr>
            <a:graphicFrameLocks noGrp="1"/>
          </p:cNvGraphicFramePr>
          <p:nvPr>
            <p:extLst/>
          </p:nvPr>
        </p:nvGraphicFramePr>
        <p:xfrm>
          <a:off x="678798" y="1683118"/>
          <a:ext cx="7776000" cy="3491764"/>
        </p:xfrm>
        <a:graphic>
          <a:graphicData uri="http://schemas.openxmlformats.org/drawingml/2006/table">
            <a:tbl>
              <a:tblPr firstRow="1" bandRow="1">
                <a:tableStyleId>{5940675A-B579-460E-94D1-54222C63F5DA}</a:tableStyleId>
              </a:tblPr>
              <a:tblGrid>
                <a:gridCol w="2988000">
                  <a:extLst>
                    <a:ext uri="{9D8B030D-6E8A-4147-A177-3AD203B41FA5}">
                      <a16:colId xmlns:a16="http://schemas.microsoft.com/office/drawing/2014/main" val="1875981105"/>
                    </a:ext>
                  </a:extLst>
                </a:gridCol>
                <a:gridCol w="1800000">
                  <a:extLst>
                    <a:ext uri="{9D8B030D-6E8A-4147-A177-3AD203B41FA5}">
                      <a16:colId xmlns:a16="http://schemas.microsoft.com/office/drawing/2014/main" val="2729952614"/>
                    </a:ext>
                  </a:extLst>
                </a:gridCol>
                <a:gridCol w="2988000">
                  <a:extLst>
                    <a:ext uri="{9D8B030D-6E8A-4147-A177-3AD203B41FA5}">
                      <a16:colId xmlns:a16="http://schemas.microsoft.com/office/drawing/2014/main" val="227147024"/>
                    </a:ext>
                  </a:extLst>
                </a:gridCol>
              </a:tblGrid>
              <a:tr h="872941">
                <a:tc>
                  <a:txBody>
                    <a:bodyPr/>
                    <a:lstStyle/>
                    <a:p>
                      <a:pPr algn="l"/>
                      <a:r>
                        <a:rPr lang="en-GB" sz="2000" b="1" dirty="0">
                          <a:latin typeface="Century Gothic" panose="020B0502020202020204" pitchFamily="34" charset="0"/>
                        </a:rPr>
                        <a:t>A change in location</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Centuries ago,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067847945"/>
                  </a:ext>
                </a:extLst>
              </a:tr>
              <a:tr h="872941">
                <a:tc>
                  <a:txBody>
                    <a:bodyPr/>
                    <a:lstStyle/>
                    <a:p>
                      <a:pPr algn="l"/>
                      <a:r>
                        <a:rPr lang="en-GB" sz="2000" b="1" dirty="0">
                          <a:latin typeface="Century Gothic" panose="020B0502020202020204" pitchFamily="34" charset="0"/>
                        </a:rPr>
                        <a:t>A change in theme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dirty="0">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With shaking legs,</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975615"/>
                  </a:ext>
                </a:extLst>
              </a:tr>
              <a:tr h="872941">
                <a:tc>
                  <a:txBody>
                    <a:bodyPr/>
                    <a:lstStyle/>
                    <a:p>
                      <a:pPr algn="l"/>
                      <a:r>
                        <a:rPr lang="en-GB" sz="2000" b="1" dirty="0">
                          <a:latin typeface="Century Gothic" panose="020B0502020202020204" pitchFamily="34" charset="0"/>
                        </a:rPr>
                        <a:t>A change in time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On the other side of the road,</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706393885"/>
                  </a:ext>
                </a:extLst>
              </a:tr>
              <a:tr h="872941">
                <a:tc>
                  <a:txBody>
                    <a:bodyPr/>
                    <a:lstStyle/>
                    <a:p>
                      <a:pPr algn="l"/>
                      <a:r>
                        <a:rPr lang="en-GB" sz="2000" b="1" dirty="0">
                          <a:latin typeface="Century Gothic" panose="020B0502020202020204" pitchFamily="34" charset="0"/>
                        </a:rPr>
                        <a:t>A change in character</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2000" b="1">
                        <a:latin typeface="Century Gothic" panose="020B0502020202020204" pitchFamily="34" charset="0"/>
                      </a:endParaRP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l"/>
                      <a:r>
                        <a:rPr lang="en-GB" sz="2000" b="1" dirty="0">
                          <a:latin typeface="Century Gothic" panose="020B0502020202020204" pitchFamily="34" charset="0"/>
                        </a:rPr>
                        <a:t>Due to changes in temperature,</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489514430"/>
                  </a:ext>
                </a:extLst>
              </a:tr>
            </a:tbl>
          </a:graphicData>
        </a:graphic>
      </p:graphicFrame>
      <p:cxnSp>
        <p:nvCxnSpPr>
          <p:cNvPr id="3" name="Straight Connector 2">
            <a:extLst>
              <a:ext uri="{FF2B5EF4-FFF2-40B4-BE49-F238E27FC236}">
                <a16:creationId xmlns:a16="http://schemas.microsoft.com/office/drawing/2014/main" id="{56D41E56-7245-46FE-BC42-2A49743EBC95}"/>
              </a:ext>
            </a:extLst>
          </p:cNvPr>
          <p:cNvCxnSpPr>
            <a:cxnSpLocks/>
          </p:cNvCxnSpPr>
          <p:nvPr/>
        </p:nvCxnSpPr>
        <p:spPr>
          <a:xfrm>
            <a:off x="3390900" y="2133600"/>
            <a:ext cx="2162175" cy="173167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D837C45-20E3-4148-9498-D61ADECFC7E3}"/>
              </a:ext>
            </a:extLst>
          </p:cNvPr>
          <p:cNvCxnSpPr>
            <a:cxnSpLocks/>
          </p:cNvCxnSpPr>
          <p:nvPr/>
        </p:nvCxnSpPr>
        <p:spPr>
          <a:xfrm>
            <a:off x="3162300" y="3030232"/>
            <a:ext cx="2390775" cy="172386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4337901-8F7D-47CA-AC62-733B8991E346}"/>
              </a:ext>
            </a:extLst>
          </p:cNvPr>
          <p:cNvCxnSpPr>
            <a:cxnSpLocks/>
          </p:cNvCxnSpPr>
          <p:nvPr/>
        </p:nvCxnSpPr>
        <p:spPr>
          <a:xfrm flipV="1">
            <a:off x="2933700" y="2158581"/>
            <a:ext cx="2619375" cy="170669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392F5A70-B943-4067-AD56-AB066F9D432E}"/>
              </a:ext>
            </a:extLst>
          </p:cNvPr>
          <p:cNvCxnSpPr>
            <a:cxnSpLocks/>
          </p:cNvCxnSpPr>
          <p:nvPr/>
        </p:nvCxnSpPr>
        <p:spPr>
          <a:xfrm flipV="1">
            <a:off x="3609474" y="3047406"/>
            <a:ext cx="1943601" cy="171747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263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sub-heading that could be used as an alternative for paragraph three.</a:t>
            </a: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Climate Change</a:t>
            </a:r>
          </a:p>
          <a:p>
            <a:r>
              <a:rPr lang="en-GB" sz="1400" b="1" u="sng" dirty="0">
                <a:solidFill>
                  <a:schemeClr val="tx1"/>
                </a:solidFill>
                <a:latin typeface="Century Gothic" panose="020B0502020202020204" pitchFamily="34" charset="0"/>
              </a:rPr>
              <a:t>What is Climate Change?</a:t>
            </a:r>
          </a:p>
          <a:p>
            <a:r>
              <a:rPr lang="en-GB" sz="1400" b="1" dirty="0">
                <a:solidFill>
                  <a:schemeClr val="tx1"/>
                </a:solidFill>
                <a:latin typeface="Century Gothic" panose="020B0502020202020204" pitchFamily="34" charset="0"/>
              </a:rPr>
              <a:t>Also known as global warming, it is the process of our planet heating up. Over the last century, the temperature of our planet has risen by 1°C. This may not sound like much, but it’s beginning to impact on people and wildlife around the world.</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What Causes Climate Change?</a:t>
            </a:r>
          </a:p>
          <a:p>
            <a:r>
              <a:rPr lang="en-GB" sz="1400" b="1" dirty="0">
                <a:solidFill>
                  <a:schemeClr val="tx1"/>
                </a:solidFill>
                <a:latin typeface="Century Gothic" panose="020B0502020202020204" pitchFamily="34" charset="0"/>
              </a:rPr>
              <a:t>Some of the factors contributing to global warming include:</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burning of fossil fuels</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methane gas from farming</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deforestation</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Effects of Climate Change</a:t>
            </a:r>
          </a:p>
          <a:p>
            <a:r>
              <a:rPr lang="en-GB" sz="1400" b="1" dirty="0">
                <a:solidFill>
                  <a:schemeClr val="tx1"/>
                </a:solidFill>
                <a:latin typeface="Century Gothic" panose="020B0502020202020204" pitchFamily="34" charset="0"/>
              </a:rPr>
              <a:t>A warmer climate will lead to greater rainfall, changing seasons, shrinking ice caps and rising sea levels; all of which will result in a dramatic loss of habitat for many species.</a:t>
            </a:r>
          </a:p>
        </p:txBody>
      </p:sp>
      <p:sp>
        <p:nvSpPr>
          <p:cNvPr id="8" name="Rectangle: Rounded Corners 7">
            <a:extLst>
              <a:ext uri="{FF2B5EF4-FFF2-40B4-BE49-F238E27FC236}">
                <a16:creationId xmlns:a16="http://schemas.microsoft.com/office/drawing/2014/main" id="{4B4800A5-60DC-4D0D-A1D6-77DB15B9C991}"/>
              </a:ext>
            </a:extLst>
          </p:cNvPr>
          <p:cNvSpPr/>
          <p:nvPr/>
        </p:nvSpPr>
        <p:spPr>
          <a:xfrm>
            <a:off x="6689107" y="4939830"/>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268241B8-81BF-4C20-880F-FD78075C6677}"/>
              </a:ext>
            </a:extLst>
          </p:cNvPr>
          <p:cNvSpPr/>
          <p:nvPr/>
        </p:nvSpPr>
        <p:spPr>
          <a:xfrm>
            <a:off x="6689107" y="5680927"/>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rgbClr val="FF0000"/>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CB86C5D5-DE8E-4EAD-8D77-B62505A00CA1}"/>
              </a:ext>
            </a:extLst>
          </p:cNvPr>
          <p:cNvSpPr/>
          <p:nvPr/>
        </p:nvSpPr>
        <p:spPr>
          <a:xfrm>
            <a:off x="441577" y="5094318"/>
            <a:ext cx="6863463" cy="265542"/>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u="sng" dirty="0">
                <a:solidFill>
                  <a:schemeClr val="tx1"/>
                </a:solidFill>
                <a:latin typeface="Century Gothic" panose="020B0502020202020204" pitchFamily="34" charset="0"/>
              </a:rPr>
              <a:t>How to Prevent Climate Change</a:t>
            </a:r>
          </a:p>
        </p:txBody>
      </p:sp>
      <p:sp>
        <p:nvSpPr>
          <p:cNvPr id="14" name="Rectangle: Rounded Corners 13">
            <a:extLst>
              <a:ext uri="{FF2B5EF4-FFF2-40B4-BE49-F238E27FC236}">
                <a16:creationId xmlns:a16="http://schemas.microsoft.com/office/drawing/2014/main" id="{6F9DCE5C-CE71-4536-AD72-177623207A26}"/>
              </a:ext>
            </a:extLst>
          </p:cNvPr>
          <p:cNvSpPr/>
          <p:nvPr/>
        </p:nvSpPr>
        <p:spPr>
          <a:xfrm>
            <a:off x="441577" y="5764156"/>
            <a:ext cx="6863463" cy="265542"/>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u="sng" dirty="0">
                <a:solidFill>
                  <a:schemeClr val="tx1"/>
                </a:solidFill>
                <a:latin typeface="Century Gothic" panose="020B0502020202020204" pitchFamily="34" charset="0"/>
              </a:rPr>
              <a:t>How is Climate Change Affecting our Planet?</a:t>
            </a:r>
          </a:p>
        </p:txBody>
      </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sub-heading that could be used as an alternative for paragraph three.</a:t>
            </a:r>
            <a:endParaRPr lang="en-GB" sz="16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Climate Change</a:t>
            </a:r>
          </a:p>
          <a:p>
            <a:r>
              <a:rPr lang="en-GB" sz="1400" b="1" u="sng" dirty="0">
                <a:solidFill>
                  <a:schemeClr val="tx1"/>
                </a:solidFill>
                <a:latin typeface="Century Gothic" panose="020B0502020202020204" pitchFamily="34" charset="0"/>
              </a:rPr>
              <a:t>What is Climate Change?</a:t>
            </a:r>
          </a:p>
          <a:p>
            <a:r>
              <a:rPr lang="en-GB" sz="1400" b="1" dirty="0">
                <a:solidFill>
                  <a:schemeClr val="tx1"/>
                </a:solidFill>
                <a:latin typeface="Century Gothic" panose="020B0502020202020204" pitchFamily="34" charset="0"/>
              </a:rPr>
              <a:t>Also known as global warming, it is the process of our planet heating up. Over the last century, the temperature of our planet has risen by 1°C. This may not sound like much, but it’s beginning to impact on people and wildlife around the world.</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What Causes Climate Change?</a:t>
            </a:r>
          </a:p>
          <a:p>
            <a:r>
              <a:rPr lang="en-GB" sz="1400" b="1" dirty="0">
                <a:solidFill>
                  <a:schemeClr val="tx1"/>
                </a:solidFill>
                <a:latin typeface="Century Gothic" panose="020B0502020202020204" pitchFamily="34" charset="0"/>
              </a:rPr>
              <a:t>Some of the factors contributing to global warming include:</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burning of fossil fuels</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methane gas from farming</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deforestation</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Effects of Climate Change</a:t>
            </a:r>
          </a:p>
          <a:p>
            <a:r>
              <a:rPr lang="en-GB" sz="1400" b="1" dirty="0">
                <a:solidFill>
                  <a:schemeClr val="tx1"/>
                </a:solidFill>
                <a:latin typeface="Century Gothic" panose="020B0502020202020204" pitchFamily="34" charset="0"/>
              </a:rPr>
              <a:t>A warmer climate will lead to greater rainfall, changing seasons, shrinking ice caps and rising sea levels; all of which will result in a dramatic loss of habitat for many species.</a:t>
            </a:r>
          </a:p>
        </p:txBody>
      </p:sp>
      <p:sp>
        <p:nvSpPr>
          <p:cNvPr id="8" name="Rectangle: Rounded Corners 7">
            <a:extLst>
              <a:ext uri="{FF2B5EF4-FFF2-40B4-BE49-F238E27FC236}">
                <a16:creationId xmlns:a16="http://schemas.microsoft.com/office/drawing/2014/main" id="{BDAB3A98-E89B-4E43-9666-AE1B0C3C1D58}"/>
              </a:ext>
            </a:extLst>
          </p:cNvPr>
          <p:cNvSpPr/>
          <p:nvPr/>
        </p:nvSpPr>
        <p:spPr>
          <a:xfrm>
            <a:off x="6689107" y="4939830"/>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1ADA0594-FA4D-4359-8333-DE29ED8E947F}"/>
              </a:ext>
            </a:extLst>
          </p:cNvPr>
          <p:cNvSpPr/>
          <p:nvPr/>
        </p:nvSpPr>
        <p:spPr>
          <a:xfrm>
            <a:off x="6689107" y="5680927"/>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sym typeface="Wingdings" panose="05000000000000000000" pitchFamily="2" charset="2"/>
              </a:rPr>
              <a:t></a:t>
            </a:r>
            <a:endParaRPr lang="en-GB" sz="2800" b="1" dirty="0">
              <a:solidFill>
                <a:srgbClr val="FF0000"/>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F7D1ED0F-CA6B-4D7E-8162-A515A19D484C}"/>
              </a:ext>
            </a:extLst>
          </p:cNvPr>
          <p:cNvSpPr/>
          <p:nvPr/>
        </p:nvSpPr>
        <p:spPr>
          <a:xfrm>
            <a:off x="441577" y="5094318"/>
            <a:ext cx="6863463" cy="265542"/>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u="sng" dirty="0">
                <a:solidFill>
                  <a:schemeClr val="tx1"/>
                </a:solidFill>
                <a:latin typeface="Century Gothic" panose="020B0502020202020204" pitchFamily="34" charset="0"/>
              </a:rPr>
              <a:t>How to Prevent Climate Change</a:t>
            </a:r>
          </a:p>
        </p:txBody>
      </p:sp>
      <p:sp>
        <p:nvSpPr>
          <p:cNvPr id="14" name="Rectangle: Rounded Corners 13">
            <a:extLst>
              <a:ext uri="{FF2B5EF4-FFF2-40B4-BE49-F238E27FC236}">
                <a16:creationId xmlns:a16="http://schemas.microsoft.com/office/drawing/2014/main" id="{FF31DFBE-F0DB-46D7-B00C-8D3C93D6C2A5}"/>
              </a:ext>
            </a:extLst>
          </p:cNvPr>
          <p:cNvSpPr/>
          <p:nvPr/>
        </p:nvSpPr>
        <p:spPr>
          <a:xfrm>
            <a:off x="441577" y="5764156"/>
            <a:ext cx="6863463" cy="265542"/>
          </a:xfrm>
          <a:prstGeom prst="round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u="sng" dirty="0">
                <a:solidFill>
                  <a:schemeClr val="tx1"/>
                </a:solidFill>
                <a:latin typeface="Century Gothic" panose="020B0502020202020204" pitchFamily="34" charset="0"/>
              </a:rPr>
              <a:t>How is Climate Change Affecting our Planet?</a:t>
            </a:r>
          </a:p>
        </p:txBody>
      </p:sp>
    </p:spTree>
    <p:extLst>
      <p:ext uri="{BB962C8B-B14F-4D97-AF65-F5344CB8AC3E}">
        <p14:creationId xmlns:p14="http://schemas.microsoft.com/office/powerpoint/2010/main" val="2460315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Look at paragraph one. Underline a word or phrase in the first sentence that links to the sub-heading.</a:t>
            </a:r>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Climate Change</a:t>
            </a:r>
          </a:p>
          <a:p>
            <a:r>
              <a:rPr lang="en-GB" sz="1400" b="1" u="sng" dirty="0">
                <a:solidFill>
                  <a:schemeClr val="tx1"/>
                </a:solidFill>
                <a:latin typeface="Century Gothic" panose="020B0502020202020204" pitchFamily="34" charset="0"/>
              </a:rPr>
              <a:t>What is Climate Change?</a:t>
            </a:r>
          </a:p>
          <a:p>
            <a:r>
              <a:rPr lang="en-GB" sz="1400" b="1" dirty="0">
                <a:solidFill>
                  <a:schemeClr val="tx1"/>
                </a:solidFill>
                <a:latin typeface="Century Gothic" panose="020B0502020202020204" pitchFamily="34" charset="0"/>
              </a:rPr>
              <a:t>Also known as global warming, it is the process of our planet heating up. Over the last century, the temperature of our planet has risen by 1°C. This may not sound like much, but it’s beginning to impact on people and wildlife around the world.</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What Causes Climate Change?</a:t>
            </a:r>
          </a:p>
          <a:p>
            <a:r>
              <a:rPr lang="en-GB" sz="1400" b="1" dirty="0">
                <a:solidFill>
                  <a:schemeClr val="tx1"/>
                </a:solidFill>
                <a:latin typeface="Century Gothic" panose="020B0502020202020204" pitchFamily="34" charset="0"/>
              </a:rPr>
              <a:t>Some of the factors contributing to global warming include:</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burning of fossil fuels</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methane gas from farming</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deforestation</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Effects of Climate Change</a:t>
            </a:r>
          </a:p>
          <a:p>
            <a:r>
              <a:rPr lang="en-GB" sz="1400" b="1" dirty="0">
                <a:solidFill>
                  <a:schemeClr val="tx1"/>
                </a:solidFill>
                <a:latin typeface="Century Gothic" panose="020B0502020202020204" pitchFamily="34" charset="0"/>
              </a:rPr>
              <a:t>A warmer climate will lead to greater rainfall, changing seasons, shrinking ice caps and rising sea levels; all of which will result in a dramatic loss of habitat for many species.</a:t>
            </a:r>
          </a:p>
        </p:txBody>
      </p:sp>
    </p:spTree>
    <p:extLst>
      <p:ext uri="{BB962C8B-B14F-4D97-AF65-F5344CB8AC3E}">
        <p14:creationId xmlns:p14="http://schemas.microsoft.com/office/powerpoint/2010/main" val="35318665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Look at paragraph one. Underline a word or phrase in the first sentence that links to the sub-heading.</a:t>
            </a:r>
          </a:p>
          <a:p>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‘it is the process of our planet heating up.’</a:t>
            </a:r>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Climate Change</a:t>
            </a:r>
          </a:p>
          <a:p>
            <a:r>
              <a:rPr lang="en-GB" sz="1400" b="1" u="sng" dirty="0">
                <a:solidFill>
                  <a:schemeClr val="tx1"/>
                </a:solidFill>
                <a:latin typeface="Century Gothic" panose="020B0502020202020204" pitchFamily="34" charset="0"/>
              </a:rPr>
              <a:t>What is Climate Change?</a:t>
            </a:r>
          </a:p>
          <a:p>
            <a:r>
              <a:rPr lang="en-GB" sz="1400" b="1" dirty="0">
                <a:solidFill>
                  <a:schemeClr val="tx1"/>
                </a:solidFill>
                <a:latin typeface="Century Gothic" panose="020B0502020202020204" pitchFamily="34" charset="0"/>
              </a:rPr>
              <a:t>Also known as global warming, </a:t>
            </a:r>
            <a:r>
              <a:rPr lang="en-GB" sz="1400" b="1" dirty="0">
                <a:solidFill>
                  <a:srgbClr val="FF0000"/>
                </a:solidFill>
                <a:latin typeface="Century Gothic" panose="020B0502020202020204" pitchFamily="34" charset="0"/>
              </a:rPr>
              <a:t>it is the process of our planet heating up. </a:t>
            </a:r>
            <a:r>
              <a:rPr lang="en-GB" sz="1400" b="1" dirty="0">
                <a:solidFill>
                  <a:schemeClr val="tx1"/>
                </a:solidFill>
                <a:latin typeface="Century Gothic" panose="020B0502020202020204" pitchFamily="34" charset="0"/>
              </a:rPr>
              <a:t>Over the last century, the temperature of our planet has risen by 1°C. This may not sound like much, but it’s beginning to impact on people and wildlife around the world.</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What Causes Climate Change?</a:t>
            </a:r>
          </a:p>
          <a:p>
            <a:r>
              <a:rPr lang="en-GB" sz="1400" b="1" dirty="0">
                <a:solidFill>
                  <a:schemeClr val="tx1"/>
                </a:solidFill>
                <a:latin typeface="Century Gothic" panose="020B0502020202020204" pitchFamily="34" charset="0"/>
              </a:rPr>
              <a:t>Some of the factors contributing to global warming include:</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burning of fossil fuels</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methane gas from farming</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deforestation</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Effects of Climate Change</a:t>
            </a:r>
          </a:p>
          <a:p>
            <a:r>
              <a:rPr lang="en-GB" sz="1400" b="1" dirty="0">
                <a:solidFill>
                  <a:schemeClr val="tx1"/>
                </a:solidFill>
                <a:latin typeface="Century Gothic" panose="020B0502020202020204" pitchFamily="34" charset="0"/>
              </a:rPr>
              <a:t>A warmer climate will lead to greater rainfall, changing seasons, shrinking ice caps and rising sea levels; all of which will result in a dramatic loss of habitat for many species.</a:t>
            </a:r>
          </a:p>
        </p:txBody>
      </p:sp>
    </p:spTree>
    <p:extLst>
      <p:ext uri="{BB962C8B-B14F-4D97-AF65-F5344CB8AC3E}">
        <p14:creationId xmlns:p14="http://schemas.microsoft.com/office/powerpoint/2010/main" val="4132243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correct function of a sub-heading.</a:t>
            </a:r>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Climate Change</a:t>
            </a:r>
          </a:p>
          <a:p>
            <a:r>
              <a:rPr lang="en-GB" sz="1400" b="1" u="sng" dirty="0">
                <a:solidFill>
                  <a:schemeClr val="tx1"/>
                </a:solidFill>
                <a:latin typeface="Century Gothic" panose="020B0502020202020204" pitchFamily="34" charset="0"/>
              </a:rPr>
              <a:t>What is Climate Change?</a:t>
            </a:r>
          </a:p>
          <a:p>
            <a:r>
              <a:rPr lang="en-GB" sz="1400" b="1" dirty="0">
                <a:solidFill>
                  <a:schemeClr val="tx1"/>
                </a:solidFill>
                <a:latin typeface="Century Gothic" panose="020B0502020202020204" pitchFamily="34" charset="0"/>
              </a:rPr>
              <a:t>Also known as global warming, it is the process of our planet heating up. Over the last century, the temperature of our planet has risen by 1°C. This may not sound like much, but it’s beginning to impact on people and wildlife around the world.</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What Causes Climate Change?</a:t>
            </a:r>
          </a:p>
          <a:p>
            <a:r>
              <a:rPr lang="en-GB" sz="1400" b="1" dirty="0">
                <a:solidFill>
                  <a:schemeClr val="tx1"/>
                </a:solidFill>
                <a:latin typeface="Century Gothic" panose="020B0502020202020204" pitchFamily="34" charset="0"/>
              </a:rPr>
              <a:t>Some of the factors contributing to global warming include:</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burning of fossil fuels</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methane gas from farming</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deforestation</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Effects of Climate Change</a:t>
            </a:r>
          </a:p>
          <a:p>
            <a:r>
              <a:rPr lang="en-GB" sz="1400" b="1" dirty="0">
                <a:solidFill>
                  <a:schemeClr val="tx1"/>
                </a:solidFill>
                <a:latin typeface="Century Gothic" panose="020B0502020202020204" pitchFamily="34" charset="0"/>
              </a:rPr>
              <a:t>A warmer climate will lead to greater rainfall, changing seasons, shrinking ice caps and rising sea levels; all of which will result in a dramatic loss of habitat for many species.</a:t>
            </a:r>
          </a:p>
        </p:txBody>
      </p:sp>
      <p:sp>
        <p:nvSpPr>
          <p:cNvPr id="12" name="Rectangle: Rounded Corners 11">
            <a:extLst>
              <a:ext uri="{FF2B5EF4-FFF2-40B4-BE49-F238E27FC236}">
                <a16:creationId xmlns:a16="http://schemas.microsoft.com/office/drawing/2014/main" id="{55C12A74-7F54-4B18-AFDD-2C55FAD5293E}"/>
              </a:ext>
            </a:extLst>
          </p:cNvPr>
          <p:cNvSpPr/>
          <p:nvPr/>
        </p:nvSpPr>
        <p:spPr>
          <a:xfrm>
            <a:off x="3101665" y="4742836"/>
            <a:ext cx="1944000" cy="1173767"/>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entury Gothic" panose="020B0502020202020204" pitchFamily="34" charset="0"/>
              </a:rPr>
              <a:t>Helps split up a paragraph into sections</a:t>
            </a:r>
          </a:p>
        </p:txBody>
      </p:sp>
      <p:sp>
        <p:nvSpPr>
          <p:cNvPr id="13" name="Rectangle: Rounded Corners 12">
            <a:extLst>
              <a:ext uri="{FF2B5EF4-FFF2-40B4-BE49-F238E27FC236}">
                <a16:creationId xmlns:a16="http://schemas.microsoft.com/office/drawing/2014/main" id="{ACB6D34F-3AF3-4F5B-AE3E-E4B6B4D0FCA1}"/>
              </a:ext>
            </a:extLst>
          </p:cNvPr>
          <p:cNvSpPr/>
          <p:nvPr/>
        </p:nvSpPr>
        <p:spPr>
          <a:xfrm>
            <a:off x="2488812" y="5119578"/>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9A4424DF-2351-407C-9805-3DF43EAEAED8}"/>
              </a:ext>
            </a:extLst>
          </p:cNvPr>
          <p:cNvSpPr/>
          <p:nvPr/>
        </p:nvSpPr>
        <p:spPr>
          <a:xfrm>
            <a:off x="363838" y="4748778"/>
            <a:ext cx="1944000" cy="11736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entury Gothic" panose="020B0502020202020204" pitchFamily="34" charset="0"/>
              </a:rPr>
              <a:t>Makes it easier to find relevant information</a:t>
            </a:r>
            <a:r>
              <a:rPr lang="en-GB" sz="2000" b="1" dirty="0">
                <a:solidFill>
                  <a:schemeClr val="tx1"/>
                </a:solidFill>
                <a:latin typeface="Century Gothic" panose="020B0502020202020204" pitchFamily="34" charset="0"/>
              </a:rPr>
              <a:t>	</a:t>
            </a:r>
          </a:p>
        </p:txBody>
      </p:sp>
      <p:sp>
        <p:nvSpPr>
          <p:cNvPr id="17" name="Rectangle: Rounded Corners 16">
            <a:extLst>
              <a:ext uri="{FF2B5EF4-FFF2-40B4-BE49-F238E27FC236}">
                <a16:creationId xmlns:a16="http://schemas.microsoft.com/office/drawing/2014/main" id="{4A99901C-E270-479B-95F2-55635084E29D}"/>
              </a:ext>
            </a:extLst>
          </p:cNvPr>
          <p:cNvSpPr/>
          <p:nvPr/>
        </p:nvSpPr>
        <p:spPr>
          <a:xfrm>
            <a:off x="7964224" y="5113636"/>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DCCD005A-4ECF-4FAD-8B5E-3CE00D97ABB0}"/>
              </a:ext>
            </a:extLst>
          </p:cNvPr>
          <p:cNvSpPr/>
          <p:nvPr/>
        </p:nvSpPr>
        <p:spPr>
          <a:xfrm>
            <a:off x="5839371" y="4742836"/>
            <a:ext cx="1944000" cy="11736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entury Gothic" panose="020B0502020202020204" pitchFamily="34" charset="0"/>
              </a:rPr>
              <a:t>Tells you what the whole text is about</a:t>
            </a:r>
          </a:p>
        </p:txBody>
      </p:sp>
      <p:sp>
        <p:nvSpPr>
          <p:cNvPr id="20" name="Rectangle: Rounded Corners 19">
            <a:extLst>
              <a:ext uri="{FF2B5EF4-FFF2-40B4-BE49-F238E27FC236}">
                <a16:creationId xmlns:a16="http://schemas.microsoft.com/office/drawing/2014/main" id="{9A914F38-E364-476D-94C5-DC539A776037}"/>
              </a:ext>
            </a:extLst>
          </p:cNvPr>
          <p:cNvSpPr/>
          <p:nvPr/>
        </p:nvSpPr>
        <p:spPr>
          <a:xfrm>
            <a:off x="5226518" y="5119578"/>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43840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Tick the correct function of a sub-heading.</a:t>
            </a:r>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Climate Change</a:t>
            </a:r>
          </a:p>
          <a:p>
            <a:r>
              <a:rPr lang="en-GB" sz="1400" b="1" u="sng" dirty="0">
                <a:solidFill>
                  <a:schemeClr val="tx1"/>
                </a:solidFill>
                <a:latin typeface="Century Gothic" panose="020B0502020202020204" pitchFamily="34" charset="0"/>
              </a:rPr>
              <a:t>What is Climate Change?</a:t>
            </a:r>
          </a:p>
          <a:p>
            <a:r>
              <a:rPr lang="en-GB" sz="1400" b="1" dirty="0">
                <a:solidFill>
                  <a:schemeClr val="tx1"/>
                </a:solidFill>
                <a:latin typeface="Century Gothic" panose="020B0502020202020204" pitchFamily="34" charset="0"/>
              </a:rPr>
              <a:t>Also known as global warming, it is the process of our planet heating up. Over the last century, the temperature of our planet has risen by 1°C. This may not sound like much, but it’s beginning to impact on people and wildlife around the world.</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What Causes Climate Change?</a:t>
            </a:r>
          </a:p>
          <a:p>
            <a:r>
              <a:rPr lang="en-GB" sz="1400" b="1" dirty="0">
                <a:solidFill>
                  <a:schemeClr val="tx1"/>
                </a:solidFill>
                <a:latin typeface="Century Gothic" panose="020B0502020202020204" pitchFamily="34" charset="0"/>
              </a:rPr>
              <a:t>Some of the factors contributing to global warming include:</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burning of fossil fuels</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methane gas from farming</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deforestation</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Effects of Climate Change</a:t>
            </a:r>
          </a:p>
          <a:p>
            <a:r>
              <a:rPr lang="en-GB" sz="1400" b="1" dirty="0">
                <a:solidFill>
                  <a:schemeClr val="tx1"/>
                </a:solidFill>
                <a:latin typeface="Century Gothic" panose="020B0502020202020204" pitchFamily="34" charset="0"/>
              </a:rPr>
              <a:t>A warmer climate will lead to greater rainfall, changing seasons, shrinking ice caps and rising sea levels; all of which will result in a dramatic loss of habitat for many species.</a:t>
            </a:r>
          </a:p>
        </p:txBody>
      </p:sp>
      <p:sp>
        <p:nvSpPr>
          <p:cNvPr id="12" name="Rectangle: Rounded Corners 11">
            <a:extLst>
              <a:ext uri="{FF2B5EF4-FFF2-40B4-BE49-F238E27FC236}">
                <a16:creationId xmlns:a16="http://schemas.microsoft.com/office/drawing/2014/main" id="{273ACD70-7830-4D96-A39E-D95B2CA02EB3}"/>
              </a:ext>
            </a:extLst>
          </p:cNvPr>
          <p:cNvSpPr/>
          <p:nvPr/>
        </p:nvSpPr>
        <p:spPr>
          <a:xfrm>
            <a:off x="3101665" y="4742836"/>
            <a:ext cx="1944000" cy="1173767"/>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entury Gothic" panose="020B0502020202020204" pitchFamily="34" charset="0"/>
              </a:rPr>
              <a:t>Helps split up a paragraph into sections</a:t>
            </a:r>
          </a:p>
        </p:txBody>
      </p:sp>
      <p:sp>
        <p:nvSpPr>
          <p:cNvPr id="13" name="Rectangle: Rounded Corners 12">
            <a:extLst>
              <a:ext uri="{FF2B5EF4-FFF2-40B4-BE49-F238E27FC236}">
                <a16:creationId xmlns:a16="http://schemas.microsoft.com/office/drawing/2014/main" id="{90828948-250F-4D2B-BDD6-F53F1C9A9E5A}"/>
              </a:ext>
            </a:extLst>
          </p:cNvPr>
          <p:cNvSpPr/>
          <p:nvPr/>
        </p:nvSpPr>
        <p:spPr>
          <a:xfrm>
            <a:off x="2488812" y="5119578"/>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sym typeface="Wingdings" panose="05000000000000000000" pitchFamily="2" charset="2"/>
              </a:rPr>
              <a:t></a:t>
            </a:r>
            <a:endParaRPr lang="en-GB" sz="2800" b="1" dirty="0">
              <a:solidFill>
                <a:srgbClr val="FF0000"/>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id="{93FC1735-D2EE-40DA-8238-EF579DEEE86F}"/>
              </a:ext>
            </a:extLst>
          </p:cNvPr>
          <p:cNvSpPr/>
          <p:nvPr/>
        </p:nvSpPr>
        <p:spPr>
          <a:xfrm>
            <a:off x="363838" y="4748778"/>
            <a:ext cx="1944000" cy="11736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entury Gothic" panose="020B0502020202020204" pitchFamily="34" charset="0"/>
              </a:rPr>
              <a:t>Makes it easier to find relevant information</a:t>
            </a:r>
            <a:r>
              <a:rPr lang="en-GB" sz="2000" b="1" dirty="0">
                <a:solidFill>
                  <a:schemeClr val="tx1"/>
                </a:solidFill>
                <a:latin typeface="Century Gothic" panose="020B0502020202020204" pitchFamily="34" charset="0"/>
              </a:rPr>
              <a:t>	</a:t>
            </a:r>
          </a:p>
        </p:txBody>
      </p:sp>
      <p:sp>
        <p:nvSpPr>
          <p:cNvPr id="17" name="Rectangle: Rounded Corners 16">
            <a:extLst>
              <a:ext uri="{FF2B5EF4-FFF2-40B4-BE49-F238E27FC236}">
                <a16:creationId xmlns:a16="http://schemas.microsoft.com/office/drawing/2014/main" id="{BB90C520-0EA7-473E-B7CA-31DCDF042B73}"/>
              </a:ext>
            </a:extLst>
          </p:cNvPr>
          <p:cNvSpPr/>
          <p:nvPr/>
        </p:nvSpPr>
        <p:spPr>
          <a:xfrm>
            <a:off x="7964224" y="5113636"/>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FA289B4E-7BBD-431D-96EC-09D20C3075A9}"/>
              </a:ext>
            </a:extLst>
          </p:cNvPr>
          <p:cNvSpPr/>
          <p:nvPr/>
        </p:nvSpPr>
        <p:spPr>
          <a:xfrm>
            <a:off x="5839371" y="4742836"/>
            <a:ext cx="1944000" cy="11736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solidFill>
                  <a:schemeClr val="tx1"/>
                </a:solidFill>
                <a:latin typeface="Century Gothic" panose="020B0502020202020204" pitchFamily="34" charset="0"/>
              </a:rPr>
              <a:t>Tells you what the whole text is about</a:t>
            </a:r>
          </a:p>
        </p:txBody>
      </p:sp>
      <p:sp>
        <p:nvSpPr>
          <p:cNvPr id="20" name="Rectangle: Rounded Corners 19">
            <a:extLst>
              <a:ext uri="{FF2B5EF4-FFF2-40B4-BE49-F238E27FC236}">
                <a16:creationId xmlns:a16="http://schemas.microsoft.com/office/drawing/2014/main" id="{2EF7825E-FCFB-4BF8-90E7-EF87EC645909}"/>
              </a:ext>
            </a:extLst>
          </p:cNvPr>
          <p:cNvSpPr/>
          <p:nvPr/>
        </p:nvSpPr>
        <p:spPr>
          <a:xfrm>
            <a:off x="5226518" y="5119578"/>
            <a:ext cx="432000" cy="432000"/>
          </a:xfrm>
          <a:prstGeom prst="round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76300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following sentence should be added to the paragraph under the sub-heading ‘What is Climate Change?’.</a:t>
            </a:r>
          </a:p>
          <a:p>
            <a:pPr lvl="0" defTabSz="685800">
              <a:defRPr/>
            </a:pPr>
            <a:endParaRPr lang="en-GB" sz="12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Sea turtles lay their eggs on beaches which are being threatened by rising sea levels.</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Climate Change</a:t>
            </a:r>
          </a:p>
          <a:p>
            <a:r>
              <a:rPr lang="en-GB" sz="1400" b="1" u="sng" dirty="0">
                <a:solidFill>
                  <a:schemeClr val="tx1"/>
                </a:solidFill>
                <a:latin typeface="Century Gothic" panose="020B0502020202020204" pitchFamily="34" charset="0"/>
              </a:rPr>
              <a:t>What is Climate Change?</a:t>
            </a:r>
          </a:p>
          <a:p>
            <a:r>
              <a:rPr lang="en-GB" sz="1400" b="1" dirty="0">
                <a:solidFill>
                  <a:schemeClr val="tx1"/>
                </a:solidFill>
                <a:latin typeface="Century Gothic" panose="020B0502020202020204" pitchFamily="34" charset="0"/>
              </a:rPr>
              <a:t>Also known as global warming, it is the process of our planet heating up. Over the last century, the temperature of our planet has risen by 1°C. This may not sound like much, but it’s beginning to impact on people and wildlife around the world.</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What Causes Climate Change?</a:t>
            </a:r>
          </a:p>
          <a:p>
            <a:r>
              <a:rPr lang="en-GB" sz="1400" b="1" dirty="0">
                <a:solidFill>
                  <a:schemeClr val="tx1"/>
                </a:solidFill>
                <a:latin typeface="Century Gothic" panose="020B0502020202020204" pitchFamily="34" charset="0"/>
              </a:rPr>
              <a:t>Some of the factors contributing to global warming include:</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burning of fossil fuels</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methane gas from farming</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deforestation</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Effects of Climate Change</a:t>
            </a:r>
          </a:p>
          <a:p>
            <a:r>
              <a:rPr lang="en-GB" sz="1400" b="1" dirty="0">
                <a:solidFill>
                  <a:schemeClr val="tx1"/>
                </a:solidFill>
                <a:latin typeface="Century Gothic" panose="020B0502020202020204" pitchFamily="34" charset="0"/>
              </a:rPr>
              <a:t>A warmer climate will lead to greater rainfall, changing seasons, shrinking ice caps and rising sea levels; all of which will result in a dramatic loss of habitat for many species.</a:t>
            </a:r>
          </a:p>
        </p:txBody>
      </p:sp>
    </p:spTree>
    <p:extLst>
      <p:ext uri="{BB962C8B-B14F-4D97-AF65-F5344CB8AC3E}">
        <p14:creationId xmlns:p14="http://schemas.microsoft.com/office/powerpoint/2010/main" val="28669555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u="sng"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following sentence should be added to the paragraph under the sub-heading ‘What is Climate Change?’.</a:t>
            </a:r>
          </a:p>
          <a:p>
            <a:pPr lvl="0" defTabSz="685800">
              <a:defRPr/>
            </a:pPr>
            <a:endParaRPr lang="en-GB" sz="12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Sea turtles lay their eggs on beaches which are being threatened by rising sea levels.</a:t>
            </a:r>
          </a:p>
          <a:p>
            <a:pPr lvl="0" defTabSz="685800">
              <a:defRPr/>
            </a:pPr>
            <a:r>
              <a:rPr lang="en-GB" sz="2000" b="1" dirty="0">
                <a:solidFill>
                  <a:srgbClr val="FF0000"/>
                </a:solidFill>
                <a:latin typeface="Century Gothic" panose="020B0502020202020204" pitchFamily="34" charset="0"/>
              </a:rPr>
              <a:t>False. It should be added to paragraph three under the sub-heading ‘The Effects of Climate Change’.</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ECC4F705-B382-439E-8C50-5EEEB340AEE4}"/>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Climate Change</a:t>
            </a:r>
          </a:p>
          <a:p>
            <a:r>
              <a:rPr lang="en-GB" sz="1400" b="1" u="sng" dirty="0">
                <a:solidFill>
                  <a:schemeClr val="tx1"/>
                </a:solidFill>
                <a:latin typeface="Century Gothic" panose="020B0502020202020204" pitchFamily="34" charset="0"/>
              </a:rPr>
              <a:t>What is Climate Change?</a:t>
            </a:r>
          </a:p>
          <a:p>
            <a:r>
              <a:rPr lang="en-GB" sz="1400" b="1" dirty="0">
                <a:solidFill>
                  <a:schemeClr val="tx1"/>
                </a:solidFill>
                <a:latin typeface="Century Gothic" panose="020B0502020202020204" pitchFamily="34" charset="0"/>
              </a:rPr>
              <a:t>Also known as global warming, it is the process of our planet heating up. Over the last century, the temperature of our planet has risen by 1°C. This may not sound like much, but it’s beginning to impact on people and wildlife around the world.</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What Causes Climate Change?</a:t>
            </a:r>
          </a:p>
          <a:p>
            <a:r>
              <a:rPr lang="en-GB" sz="1400" b="1" dirty="0">
                <a:solidFill>
                  <a:schemeClr val="tx1"/>
                </a:solidFill>
                <a:latin typeface="Century Gothic" panose="020B0502020202020204" pitchFamily="34" charset="0"/>
              </a:rPr>
              <a:t>Some of the factors contributing to global warming include:</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burning of fossil fuels</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methane gas from farming</a:t>
            </a:r>
          </a:p>
          <a:p>
            <a:pPr marL="285750" indent="-285750">
              <a:buFont typeface="Arial" panose="020B0604020202020204" pitchFamily="34" charset="0"/>
              <a:buChar char="•"/>
            </a:pPr>
            <a:r>
              <a:rPr lang="en-GB" sz="1400" b="1" dirty="0">
                <a:solidFill>
                  <a:schemeClr val="tx1"/>
                </a:solidFill>
                <a:latin typeface="Century Gothic" panose="020B0502020202020204" pitchFamily="34" charset="0"/>
              </a:rPr>
              <a:t>deforestation</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Effects of Climate Change</a:t>
            </a:r>
          </a:p>
          <a:p>
            <a:r>
              <a:rPr lang="en-GB" sz="1400" b="1" dirty="0">
                <a:solidFill>
                  <a:schemeClr val="tx1"/>
                </a:solidFill>
                <a:latin typeface="Century Gothic" panose="020B0502020202020204" pitchFamily="34" charset="0"/>
              </a:rPr>
              <a:t>A warmer climate will lead to greater rainfall, changing seasons, shrinking ice caps and rising sea levels; all of which will result in a dramatic loss of habitat for many species.</a:t>
            </a:r>
          </a:p>
        </p:txBody>
      </p:sp>
    </p:spTree>
    <p:extLst>
      <p:ext uri="{BB962C8B-B14F-4D97-AF65-F5344CB8AC3E}">
        <p14:creationId xmlns:p14="http://schemas.microsoft.com/office/powerpoint/2010/main" val="3272939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r>
              <a:rPr lang="en-GB" sz="2000" b="1" dirty="0">
                <a:solidFill>
                  <a:prstClr val="black"/>
                </a:solidFill>
                <a:latin typeface="Century Gothic" panose="020B0502020202020204" pitchFamily="34" charset="0"/>
              </a:rPr>
              <a:t>Add one more sub-heading to extend the text above. Write the opening sentence of your new paragraph. </a:t>
            </a:r>
            <a:endParaRPr lang="en-GB" sz="2000" b="1" u="sng" dirty="0">
              <a:solidFill>
                <a:prstClr val="black"/>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5D50B021-2A75-4441-A516-738567FC85BA}"/>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Endangered Animals</a:t>
            </a:r>
          </a:p>
          <a:p>
            <a:r>
              <a:rPr lang="en-GB" sz="1400" b="1" u="sng" dirty="0">
                <a:solidFill>
                  <a:schemeClr val="tx1"/>
                </a:solidFill>
                <a:latin typeface="Century Gothic" panose="020B0502020202020204" pitchFamily="34" charset="0"/>
              </a:rPr>
              <a:t>What is an Endangered Animal?</a:t>
            </a:r>
          </a:p>
          <a:p>
            <a:r>
              <a:rPr lang="en-GB" sz="1400" b="1" dirty="0">
                <a:solidFill>
                  <a:schemeClr val="tx1"/>
                </a:solidFill>
                <a:latin typeface="Century Gothic" panose="020B0502020202020204" pitchFamily="34" charset="0"/>
              </a:rPr>
              <a:t>An animal is classed as endangered, when they face a very high risk of extinction in the wild. Over 16,000 species have now been catergorised as being in danger of extinction. </a:t>
            </a:r>
          </a:p>
          <a:p>
            <a:endParaRPr lang="en-GB" sz="1400" b="1" u="sng"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Polar Bear</a:t>
            </a:r>
          </a:p>
          <a:p>
            <a:r>
              <a:rPr lang="en-GB" sz="1400" b="1" dirty="0">
                <a:solidFill>
                  <a:schemeClr val="tx1"/>
                </a:solidFill>
                <a:latin typeface="Century Gothic" panose="020B0502020202020204" pitchFamily="34" charset="0"/>
              </a:rPr>
              <a:t>With a population of under 30,000, polar bears are vulnerable due to the ongoing loss of their sea ice habitat. Polar bears use the ice as platforms to hunt from; melting ice means that the bears are forced to burn huge amounts of energy walking or swimming long distances to find remaining ice.</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Action Needed</a:t>
            </a:r>
          </a:p>
          <a:p>
            <a:r>
              <a:rPr lang="en-GB" sz="1400" b="1" dirty="0">
                <a:solidFill>
                  <a:schemeClr val="tx1"/>
                </a:solidFill>
                <a:latin typeface="Century Gothic" panose="020B0502020202020204" pitchFamily="34" charset="0"/>
              </a:rPr>
              <a:t>All hope is not lost; there are things that we can do. We need to see the bigger picture and understand how things are connected. Recycle our waste materials and buy sustainable products. Grow native plants to help insects flourish and to support pollination. Reduce your carbon footprint – drive less and walk more!</a:t>
            </a:r>
          </a:p>
        </p:txBody>
      </p:sp>
    </p:spTree>
    <p:extLst>
      <p:ext uri="{BB962C8B-B14F-4D97-AF65-F5344CB8AC3E}">
        <p14:creationId xmlns:p14="http://schemas.microsoft.com/office/powerpoint/2010/main" val="36471685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r>
              <a:rPr lang="en-GB" sz="2000" b="1" dirty="0">
                <a:solidFill>
                  <a:prstClr val="black"/>
                </a:solidFill>
                <a:latin typeface="Century Gothic" panose="020B0502020202020204" pitchFamily="34" charset="0"/>
              </a:rPr>
              <a:t>Add one more sub-heading to extend the text above. Write the opening sentence of your new paragraph. </a:t>
            </a:r>
            <a:endParaRPr lang="en-GB" sz="2000" b="1" u="sng" dirty="0">
              <a:solidFill>
                <a:prstClr val="black"/>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a:t>
            </a:r>
            <a:endParaRPr lang="en-GB" sz="2000" b="1" u="sng" dirty="0">
              <a:solidFill>
                <a:srgbClr val="FF0000"/>
              </a:solidFill>
              <a:latin typeface="Century Gothic" panose="020B0502020202020204" pitchFamily="34" charset="0"/>
            </a:endParaRPr>
          </a:p>
          <a:p>
            <a:r>
              <a:rPr lang="en-GB" sz="2000" b="1" u="sng" dirty="0">
                <a:solidFill>
                  <a:srgbClr val="FF0000"/>
                </a:solidFill>
                <a:latin typeface="Century Gothic" panose="020B0502020202020204" pitchFamily="34" charset="0"/>
              </a:rPr>
              <a:t>Extinct Animals</a:t>
            </a:r>
          </a:p>
          <a:p>
            <a:r>
              <a:rPr lang="en-GB" sz="2000" b="1" dirty="0">
                <a:solidFill>
                  <a:srgbClr val="FF0000"/>
                </a:solidFill>
                <a:latin typeface="Century Gothic" panose="020B0502020202020204" pitchFamily="34" charset="0"/>
              </a:rPr>
              <a:t>Unfortunately, it’s already too late to save some species from extinction.</a:t>
            </a:r>
          </a:p>
          <a:p>
            <a:pPr algn="ctr"/>
            <a:endParaRPr lang="en-GB" sz="2000" b="1" u="sng" dirty="0">
              <a:solidFill>
                <a:schemeClr val="bg2">
                  <a:lumMod val="50000"/>
                </a:schemeClr>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5D50B021-2A75-4441-A516-738567FC85BA}"/>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Endangered Animals</a:t>
            </a:r>
          </a:p>
          <a:p>
            <a:r>
              <a:rPr lang="en-GB" sz="1400" b="1" u="sng" dirty="0">
                <a:solidFill>
                  <a:schemeClr val="tx1"/>
                </a:solidFill>
                <a:latin typeface="Century Gothic" panose="020B0502020202020204" pitchFamily="34" charset="0"/>
              </a:rPr>
              <a:t>What is an Endangered Animal?</a:t>
            </a:r>
          </a:p>
          <a:p>
            <a:r>
              <a:rPr lang="en-GB" sz="1400" b="1" dirty="0">
                <a:solidFill>
                  <a:schemeClr val="tx1"/>
                </a:solidFill>
                <a:latin typeface="Century Gothic" panose="020B0502020202020204" pitchFamily="34" charset="0"/>
              </a:rPr>
              <a:t>An animal is classed as endangered, when they face a very high risk of extinction in the wild. Over 16,000 species have now been catergorised as being in danger of extinction. </a:t>
            </a:r>
          </a:p>
          <a:p>
            <a:endParaRPr lang="en-GB" sz="1400" b="1" u="sng"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Polar Bear</a:t>
            </a:r>
          </a:p>
          <a:p>
            <a:r>
              <a:rPr lang="en-GB" sz="1400" b="1" dirty="0">
                <a:solidFill>
                  <a:schemeClr val="tx1"/>
                </a:solidFill>
                <a:latin typeface="Century Gothic" panose="020B0502020202020204" pitchFamily="34" charset="0"/>
              </a:rPr>
              <a:t>With a population of under 30,000, polar bears are vulnerable due to the ongoing loss of their sea ice habitat. Polar bears use the ice as platforms to hunt from; melting ice means that the bears are forced to burn huge amounts of energy walking or swimming long distances to find remaining ice.</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Action Needed</a:t>
            </a:r>
          </a:p>
          <a:p>
            <a:r>
              <a:rPr lang="en-GB" sz="1400" b="1" dirty="0">
                <a:solidFill>
                  <a:schemeClr val="tx1"/>
                </a:solidFill>
                <a:latin typeface="Century Gothic" panose="020B0502020202020204" pitchFamily="34" charset="0"/>
              </a:rPr>
              <a:t>All hope is not lost; there are things that we can do. We need to see the bigger picture and understand how things are connected. Recycle our waste materials and buy sustainable products. Grow native plants to help insects flourish and to support pollination. Reduce your carbon footprint – drive less and walk more!</a:t>
            </a:r>
          </a:p>
        </p:txBody>
      </p:sp>
    </p:spTree>
    <p:extLst>
      <p:ext uri="{BB962C8B-B14F-4D97-AF65-F5344CB8AC3E}">
        <p14:creationId xmlns:p14="http://schemas.microsoft.com/office/powerpoint/2010/main" val="15224334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paragraph three to include bullet points. Add or remove words if necessary and use a colon to introduce the bullet pointed list.</a:t>
            </a:r>
          </a:p>
          <a:p>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BC889217-AC4A-43E1-A22E-B5C0B9A557C6}"/>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Endangered Animals</a:t>
            </a:r>
          </a:p>
          <a:p>
            <a:r>
              <a:rPr lang="en-GB" sz="1400" b="1" u="sng" dirty="0">
                <a:solidFill>
                  <a:schemeClr val="tx1"/>
                </a:solidFill>
                <a:latin typeface="Century Gothic" panose="020B0502020202020204" pitchFamily="34" charset="0"/>
              </a:rPr>
              <a:t>What is an Endangered Animal?</a:t>
            </a:r>
          </a:p>
          <a:p>
            <a:r>
              <a:rPr lang="en-GB" sz="1400" b="1" dirty="0">
                <a:solidFill>
                  <a:schemeClr val="tx1"/>
                </a:solidFill>
                <a:latin typeface="Century Gothic" panose="020B0502020202020204" pitchFamily="34" charset="0"/>
              </a:rPr>
              <a:t>An animal is classed as endangered, when they face a very high risk of extinction in the wild. Over 16,000 species have now been catergorised as being in danger of extinction. </a:t>
            </a:r>
          </a:p>
          <a:p>
            <a:endParaRPr lang="en-GB" sz="1400" b="1" u="sng"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Polar Bear</a:t>
            </a:r>
          </a:p>
          <a:p>
            <a:r>
              <a:rPr lang="en-GB" sz="1400" b="1" dirty="0">
                <a:solidFill>
                  <a:schemeClr val="tx1"/>
                </a:solidFill>
                <a:latin typeface="Century Gothic" panose="020B0502020202020204" pitchFamily="34" charset="0"/>
              </a:rPr>
              <a:t>With a population of under 30,000, polar bears are vulnerable due to the ongoing loss of their sea ice habitat. Polar bears use the ice as platforms to hunt from; melting ice means that the bears are forced to burn huge amounts of energy walking or swimming long distances to find remaining ice.</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Action Needed</a:t>
            </a:r>
          </a:p>
          <a:p>
            <a:r>
              <a:rPr lang="en-GB" sz="1400" b="1" dirty="0">
                <a:solidFill>
                  <a:schemeClr val="tx1"/>
                </a:solidFill>
                <a:latin typeface="Century Gothic" panose="020B0502020202020204" pitchFamily="34" charset="0"/>
              </a:rPr>
              <a:t>All hope is not lost; there are things that we can do. We need to see the bigger picture and understand how things are connected. Recycle our waste materials and buy sustainable products. Grow native plants to help insects flourish and to support pollination. Reduce your carbon footprint – drive less and walk more!</a:t>
            </a:r>
          </a:p>
        </p:txBody>
      </p:sp>
    </p:spTree>
    <p:extLst>
      <p:ext uri="{BB962C8B-B14F-4D97-AF65-F5344CB8AC3E}">
        <p14:creationId xmlns:p14="http://schemas.microsoft.com/office/powerpoint/2010/main" val="40503753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Rewrite paragraph three to include bullet points. Add or remove words if necessary and use a colon to introduce the bullet pointed list.</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All hope is not lost; there are things that we can do. For example:</a:t>
            </a: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We need to see the bigger picture and understand how things are connected. </a:t>
            </a: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Recycle our waste materials and buy sustainable products. </a:t>
            </a: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Grow native plants to help insects flourish and to support pollination. </a:t>
            </a:r>
          </a:p>
          <a:p>
            <a:pPr marL="342900" indent="-342900">
              <a:buFont typeface="Arial" panose="020B0604020202020204" pitchFamily="34" charset="0"/>
              <a:buChar char="•"/>
            </a:pPr>
            <a:r>
              <a:rPr lang="en-GB" sz="2000" b="1" dirty="0">
                <a:solidFill>
                  <a:srgbClr val="FF0000"/>
                </a:solidFill>
                <a:latin typeface="Century Gothic" panose="020B0502020202020204" pitchFamily="34" charset="0"/>
              </a:rPr>
              <a:t>Reduce your carbon footprint – drive less and walk more!</a:t>
            </a:r>
          </a:p>
          <a:p>
            <a:endParaRPr lang="en-GB" sz="2000" b="1" u="sng"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5D50B021-2A75-4441-A516-738567FC85BA}"/>
              </a:ext>
            </a:extLst>
          </p:cNvPr>
          <p:cNvSpPr/>
          <p:nvPr/>
        </p:nvSpPr>
        <p:spPr>
          <a:xfrm>
            <a:off x="402020" y="629587"/>
            <a:ext cx="8339959" cy="1319529"/>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r>
              <a:rPr lang="en-GB" sz="1400" b="1" u="sng" dirty="0">
                <a:solidFill>
                  <a:schemeClr val="tx1"/>
                </a:solidFill>
                <a:latin typeface="Century Gothic" panose="020B0502020202020204" pitchFamily="34" charset="0"/>
              </a:rPr>
              <a:t>Action Needed</a:t>
            </a:r>
          </a:p>
          <a:p>
            <a:r>
              <a:rPr lang="en-GB" sz="1400" b="1" dirty="0">
                <a:solidFill>
                  <a:schemeClr val="tx1"/>
                </a:solidFill>
                <a:latin typeface="Century Gothic" panose="020B0502020202020204" pitchFamily="34" charset="0"/>
              </a:rPr>
              <a:t>All hope is not lost; there are things that we can do. We need to see the bigger picture and understand how things are connected. Recycle our waste materials and buy sustainable products. Grow native plants to help insects flourish and to support pollination. Reduce your carbon footprint – drive less and walk more!</a:t>
            </a:r>
          </a:p>
        </p:txBody>
      </p:sp>
    </p:spTree>
    <p:extLst>
      <p:ext uri="{BB962C8B-B14F-4D97-AF65-F5344CB8AC3E}">
        <p14:creationId xmlns:p14="http://schemas.microsoft.com/office/powerpoint/2010/main" val="6236587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author has written the sentence below.</a:t>
            </a:r>
          </a:p>
          <a:p>
            <a:pPr lvl="0" defTabSz="685800">
              <a:lnSpc>
                <a:spcPct val="50000"/>
              </a:lnSpc>
              <a:defRPr/>
            </a:pPr>
            <a:endParaRPr lang="en-GB" sz="2000" b="1" dirty="0">
              <a:solidFill>
                <a:schemeClr val="tx1"/>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Taking your own bags to the shops can have a massive impact on the amount of plastic that is produced.</a:t>
            </a:r>
          </a:p>
          <a:p>
            <a:pPr lvl="0" defTabSz="685800">
              <a:lnSpc>
                <a:spcPct val="50000"/>
              </a:lnSpc>
              <a:defRPr/>
            </a:pPr>
            <a:endParaRPr lang="en-GB" sz="20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Under which sub-heading should it be placed? Explain your answer.</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215C322D-9FA2-4C1A-9CA3-D4DC3310268E}"/>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Endangered Animals</a:t>
            </a:r>
          </a:p>
          <a:p>
            <a:r>
              <a:rPr lang="en-GB" sz="1400" b="1" u="sng" dirty="0">
                <a:solidFill>
                  <a:schemeClr val="tx1"/>
                </a:solidFill>
                <a:latin typeface="Century Gothic" panose="020B0502020202020204" pitchFamily="34" charset="0"/>
              </a:rPr>
              <a:t>What is an Endangered Animal?</a:t>
            </a:r>
          </a:p>
          <a:p>
            <a:r>
              <a:rPr lang="en-GB" sz="1400" b="1" dirty="0">
                <a:solidFill>
                  <a:schemeClr val="tx1"/>
                </a:solidFill>
                <a:latin typeface="Century Gothic" panose="020B0502020202020204" pitchFamily="34" charset="0"/>
              </a:rPr>
              <a:t>An animal is classed as endangered, when they face a very high risk of extinction in the wild. Over 16,000 species have now been catergorised as being in danger of extinction. </a:t>
            </a:r>
          </a:p>
          <a:p>
            <a:endParaRPr lang="en-GB" sz="1400" b="1" u="sng"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Polar Bear</a:t>
            </a:r>
          </a:p>
          <a:p>
            <a:r>
              <a:rPr lang="en-GB" sz="1400" b="1" dirty="0">
                <a:solidFill>
                  <a:schemeClr val="tx1"/>
                </a:solidFill>
                <a:latin typeface="Century Gothic" panose="020B0502020202020204" pitchFamily="34" charset="0"/>
              </a:rPr>
              <a:t>With a population of under 30,000, polar bears are vulnerable due to the ongoing loss of their sea ice habitat. Polar bears use the ice as platforms to hunt from; melting ice means that the bears are forced to burn huge amounts of energy walking or swimming long distances to find remaining ice.</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Action Needed</a:t>
            </a:r>
          </a:p>
          <a:p>
            <a:r>
              <a:rPr lang="en-GB" sz="1400" b="1" dirty="0">
                <a:solidFill>
                  <a:schemeClr val="tx1"/>
                </a:solidFill>
                <a:latin typeface="Century Gothic" panose="020B0502020202020204" pitchFamily="34" charset="0"/>
              </a:rPr>
              <a:t>All hope is not lost; there are things that we can do. We need to see the bigger picture and understand how things are connected. Recycle our waste materials and buy sustainable products. Grow native plants to help insects flourish and to support pollination. Reduce your carbon footprint – drive less and walk more!</a:t>
            </a:r>
          </a:p>
        </p:txBody>
      </p:sp>
    </p:spTree>
    <p:extLst>
      <p:ext uri="{BB962C8B-B14F-4D97-AF65-F5344CB8AC3E}">
        <p14:creationId xmlns:p14="http://schemas.microsoft.com/office/powerpoint/2010/main" val="310986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author has written the sentence below.</a:t>
            </a:r>
          </a:p>
          <a:p>
            <a:pPr lvl="0" defTabSz="685800">
              <a:lnSpc>
                <a:spcPct val="50000"/>
              </a:lnSpc>
              <a:defRPr/>
            </a:pPr>
            <a:endParaRPr lang="en-GB" sz="20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Taking your own bags to the shops can have a massive impact on the amount of plastic that is produced.</a:t>
            </a:r>
          </a:p>
          <a:p>
            <a:pPr>
              <a:lnSpc>
                <a:spcPct val="50000"/>
              </a:lnSpc>
            </a:pP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This sentence can be placed under the sub-heading ‘Action Needed’ because...</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215C322D-9FA2-4C1A-9CA3-D4DC3310268E}"/>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Endangered Animals</a:t>
            </a:r>
          </a:p>
          <a:p>
            <a:r>
              <a:rPr lang="en-GB" sz="1400" b="1" u="sng" dirty="0">
                <a:solidFill>
                  <a:schemeClr val="tx1"/>
                </a:solidFill>
                <a:latin typeface="Century Gothic" panose="020B0502020202020204" pitchFamily="34" charset="0"/>
              </a:rPr>
              <a:t>What is an Endangered Animal?</a:t>
            </a:r>
          </a:p>
          <a:p>
            <a:r>
              <a:rPr lang="en-GB" sz="1400" b="1" dirty="0">
                <a:solidFill>
                  <a:schemeClr val="tx1"/>
                </a:solidFill>
                <a:latin typeface="Century Gothic" panose="020B0502020202020204" pitchFamily="34" charset="0"/>
              </a:rPr>
              <a:t>An animal is classed as endangered, when they face a very high risk of extinction in the wild. Over 16,000 species have now been catergorised as being in danger of extinction. </a:t>
            </a:r>
          </a:p>
          <a:p>
            <a:endParaRPr lang="en-GB" sz="1400" b="1" u="sng"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Polar Bear</a:t>
            </a:r>
          </a:p>
          <a:p>
            <a:r>
              <a:rPr lang="en-GB" sz="1400" b="1" dirty="0">
                <a:solidFill>
                  <a:schemeClr val="tx1"/>
                </a:solidFill>
                <a:latin typeface="Century Gothic" panose="020B0502020202020204" pitchFamily="34" charset="0"/>
              </a:rPr>
              <a:t>With a population of under 30,000, polar bears are vulnerable due to the ongoing loss of their sea ice habitat. Polar bears use the ice as platforms to hunt from; melting ice means that the bears are forced to burn huge amounts of energy walking or swimming long distances to find remaining ice.</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Action Needed</a:t>
            </a:r>
          </a:p>
          <a:p>
            <a:r>
              <a:rPr lang="en-GB" sz="1400" b="1" dirty="0">
                <a:solidFill>
                  <a:schemeClr val="tx1"/>
                </a:solidFill>
                <a:latin typeface="Century Gothic" panose="020B0502020202020204" pitchFamily="34" charset="0"/>
              </a:rPr>
              <a:t>All hope is not lost; there are things that we can do. We need to see the bigger picture and understand how things are connected. Recycle our waste materials and buy sustainable products. Grow native plants to help insects flourish and to support pollination. Reduce your carbon footprint – drive less and walk more!</a:t>
            </a:r>
          </a:p>
        </p:txBody>
      </p:sp>
    </p:spTree>
    <p:extLst>
      <p:ext uri="{BB962C8B-B14F-4D97-AF65-F5344CB8AC3E}">
        <p14:creationId xmlns:p14="http://schemas.microsoft.com/office/powerpoint/2010/main" val="126779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author has written the sentence below.</a:t>
            </a:r>
          </a:p>
          <a:p>
            <a:pPr lvl="0" defTabSz="685800">
              <a:lnSpc>
                <a:spcPct val="50000"/>
              </a:lnSpc>
              <a:defRPr/>
            </a:pPr>
            <a:endParaRPr lang="en-GB" sz="2000" b="1" dirty="0">
              <a:solidFill>
                <a:prstClr val="black"/>
              </a:solidFill>
              <a:latin typeface="Century Gothic" panose="020B0502020202020204" pitchFamily="34" charset="0"/>
            </a:endParaRPr>
          </a:p>
          <a:p>
            <a:pPr lvl="0" defTabSz="685800">
              <a:defRPr/>
            </a:pPr>
            <a:r>
              <a:rPr lang="en-GB" sz="2000" b="1" dirty="0">
                <a:solidFill>
                  <a:prstClr val="black"/>
                </a:solidFill>
                <a:latin typeface="Century Gothic" panose="020B0502020202020204" pitchFamily="34" charset="0"/>
              </a:rPr>
              <a:t>Taking your own bags to the shops can have a massive impact on the amount of plastic that is produced.</a:t>
            </a:r>
          </a:p>
          <a:p>
            <a:pPr>
              <a:lnSpc>
                <a:spcPct val="50000"/>
              </a:lnSpc>
            </a:pP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This sentence can be placed under the sub-heading ‘Action Needed’ because it references ways in which we can act and help the planet.</a:t>
            </a:r>
          </a:p>
          <a:p>
            <a:pPr algn="ctr"/>
            <a:endParaRPr lang="en-GB" sz="2000" b="1" u="sng" dirty="0">
              <a:solidFill>
                <a:schemeClr val="bg2">
                  <a:lumMod val="50000"/>
                </a:schemeClr>
              </a:solidFill>
              <a:latin typeface="Century Gothic" panose="020B0502020202020204" pitchFamily="34" charset="0"/>
            </a:endParaRPr>
          </a:p>
          <a:p>
            <a:pPr lvl="0" algn="ctr"/>
            <a:endParaRPr lang="en-GB" sz="2400" dirty="0">
              <a:solidFill>
                <a:schemeClr val="tx1"/>
              </a:solidFill>
              <a:latin typeface="SassoonCRInfantMedium" panose="02000603020000020003" pitchFamily="2" charset="0"/>
            </a:endParaRPr>
          </a:p>
          <a:p>
            <a:endParaRPr lang="en-GB" sz="2000" dirty="0">
              <a:solidFill>
                <a:schemeClr val="tx1"/>
              </a:solidFill>
              <a:latin typeface="SassoonCRInfantMedium" panose="02000603020000020003" pitchFamily="2" charset="0"/>
            </a:endParaRPr>
          </a:p>
          <a:p>
            <a:pPr lvl="0" algn="ctr"/>
            <a:endParaRPr lang="en-GB" sz="2400" dirty="0">
              <a:solidFill>
                <a:srgbClr val="FF0000"/>
              </a:solidFill>
              <a:latin typeface="SassoonCRInfantMedium" panose="02000603020000020003" pitchFamily="2" charset="0"/>
            </a:endParaRPr>
          </a:p>
        </p:txBody>
      </p:sp>
      <p:grpSp>
        <p:nvGrpSpPr>
          <p:cNvPr id="10" name="Group 9">
            <a:extLst>
              <a:ext uri="{FF2B5EF4-FFF2-40B4-BE49-F238E27FC236}">
                <a16:creationId xmlns:a16="http://schemas.microsoft.com/office/drawing/2014/main" id="{7D546838-123D-4001-AF8F-DAB8211E90B7}"/>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A98F2BD-15C2-459C-9750-2D4FF49AD33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041EE9A0-191A-440F-A4CC-7C7006F6ED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7" name="Rectangle 6">
            <a:extLst>
              <a:ext uri="{FF2B5EF4-FFF2-40B4-BE49-F238E27FC236}">
                <a16:creationId xmlns:a16="http://schemas.microsoft.com/office/drawing/2014/main" id="{215C322D-9FA2-4C1A-9CA3-D4DC3310268E}"/>
              </a:ext>
            </a:extLst>
          </p:cNvPr>
          <p:cNvSpPr/>
          <p:nvPr/>
        </p:nvSpPr>
        <p:spPr>
          <a:xfrm>
            <a:off x="402020" y="629587"/>
            <a:ext cx="8339959" cy="3453315"/>
          </a:xfrm>
          <a:prstGeom prst="rect">
            <a:avLst/>
          </a:prstGeom>
          <a:solidFill>
            <a:schemeClr val="bg1"/>
          </a:solid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72000" tIns="0" rIns="72000" bIns="0" rtlCol="0" anchor="ctr"/>
          <a:lstStyle/>
          <a:p>
            <a:pPr algn="ctr"/>
            <a:r>
              <a:rPr lang="en-GB" sz="1400" b="1" u="sng" dirty="0">
                <a:solidFill>
                  <a:schemeClr val="tx1"/>
                </a:solidFill>
                <a:latin typeface="Century Gothic" panose="020B0502020202020204" pitchFamily="34" charset="0"/>
              </a:rPr>
              <a:t>Endangered Animals</a:t>
            </a:r>
          </a:p>
          <a:p>
            <a:r>
              <a:rPr lang="en-GB" sz="1400" b="1" u="sng" dirty="0">
                <a:solidFill>
                  <a:schemeClr val="tx1"/>
                </a:solidFill>
                <a:latin typeface="Century Gothic" panose="020B0502020202020204" pitchFamily="34" charset="0"/>
              </a:rPr>
              <a:t>What is an Endangered Animal?</a:t>
            </a:r>
          </a:p>
          <a:p>
            <a:r>
              <a:rPr lang="en-GB" sz="1400" b="1" dirty="0">
                <a:solidFill>
                  <a:schemeClr val="tx1"/>
                </a:solidFill>
                <a:latin typeface="Century Gothic" panose="020B0502020202020204" pitchFamily="34" charset="0"/>
              </a:rPr>
              <a:t>An animal is classed as endangered, when they face a very high risk of extinction in the wild. </a:t>
            </a:r>
            <a:r>
              <a:rPr lang="en-GB" sz="1400" b="1">
                <a:solidFill>
                  <a:schemeClr val="tx1"/>
                </a:solidFill>
                <a:latin typeface="Century Gothic" panose="020B0502020202020204" pitchFamily="34" charset="0"/>
              </a:rPr>
              <a:t>Over 16,000 </a:t>
            </a:r>
            <a:r>
              <a:rPr lang="en-GB" sz="1400" b="1" dirty="0">
                <a:solidFill>
                  <a:schemeClr val="tx1"/>
                </a:solidFill>
                <a:latin typeface="Century Gothic" panose="020B0502020202020204" pitchFamily="34" charset="0"/>
              </a:rPr>
              <a:t>species have now been catergorised as being in danger of extinction. </a:t>
            </a:r>
          </a:p>
          <a:p>
            <a:endParaRPr lang="en-GB" sz="1400" b="1" u="sng"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The Polar Bear</a:t>
            </a:r>
          </a:p>
          <a:p>
            <a:r>
              <a:rPr lang="en-GB" sz="1400" b="1" dirty="0">
                <a:solidFill>
                  <a:schemeClr val="tx1"/>
                </a:solidFill>
                <a:latin typeface="Century Gothic" panose="020B0502020202020204" pitchFamily="34" charset="0"/>
              </a:rPr>
              <a:t>With a population of under 30,000, polar bears are vulnerable due to the ongoing loss of their sea ice habitat. Polar bears use the ice as platforms to hunt from; melting ice means that the bears are forced to burn huge amounts of energy walking or swimming long distances to find remaining ice.</a:t>
            </a:r>
          </a:p>
          <a:p>
            <a:endParaRPr lang="en-GB" sz="1400" b="1" dirty="0">
              <a:solidFill>
                <a:schemeClr val="tx1"/>
              </a:solidFill>
              <a:latin typeface="Century Gothic" panose="020B0502020202020204" pitchFamily="34" charset="0"/>
            </a:endParaRPr>
          </a:p>
          <a:p>
            <a:r>
              <a:rPr lang="en-GB" sz="1400" b="1" u="sng" dirty="0">
                <a:solidFill>
                  <a:schemeClr val="tx1"/>
                </a:solidFill>
                <a:latin typeface="Century Gothic" panose="020B0502020202020204" pitchFamily="34" charset="0"/>
              </a:rPr>
              <a:t>Action Needed</a:t>
            </a:r>
          </a:p>
          <a:p>
            <a:r>
              <a:rPr lang="en-GB" sz="1400" b="1" dirty="0">
                <a:solidFill>
                  <a:schemeClr val="tx1"/>
                </a:solidFill>
                <a:latin typeface="Century Gothic" panose="020B0502020202020204" pitchFamily="34" charset="0"/>
              </a:rPr>
              <a:t>All hope is not lost; there are things that we can do. We need to see the bigger picture and understand how things are connected. Recycle our waste materials and buy sustainable products. Grow native plants to help insects flourish and to support pollination. Reduce your carbon footprint – drive less and walk more!</a:t>
            </a:r>
          </a:p>
        </p:txBody>
      </p:sp>
    </p:spTree>
    <p:extLst>
      <p:ext uri="{BB962C8B-B14F-4D97-AF65-F5344CB8AC3E}">
        <p14:creationId xmlns:p14="http://schemas.microsoft.com/office/powerpoint/2010/main" val="23807208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571e11c5eb0f57803ce0a807acb8b90a">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23555bd6f297cf4c0acd9aacdfd8cc7f"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EF8F11D-A449-4684-B8E0-461263A2E192}">
  <ds:schemaRefs>
    <ds:schemaRef ds:uri="http://schemas.microsoft.com/sharepoint/v3"/>
    <ds:schemaRef ds:uri="http://purl.org/dc/terms/"/>
    <ds:schemaRef ds:uri="http://schemas.microsoft.com/office/2006/documentManagement/types"/>
    <ds:schemaRef ds:uri="http://schemas.microsoft.com/office/infopath/2007/PartnerControls"/>
    <ds:schemaRef ds:uri="86144f90-c7b6-48d0-aae5-f5e9e48cc3df"/>
    <ds:schemaRef ds:uri="http://schemas.openxmlformats.org/package/2006/metadata/core-properties"/>
    <ds:schemaRef ds:uri="http://purl.org/dc/elements/1.1/"/>
    <ds:schemaRef ds:uri="http://schemas.microsoft.com/office/2006/metadata/properties"/>
    <ds:schemaRef ds:uri="0f0ae0ff-29c4-4766-b250-c1a9bee8d430"/>
    <ds:schemaRef ds:uri="http://www.w3.org/XML/1998/namespace"/>
    <ds:schemaRef ds:uri="http://purl.org/dc/dcmitype/"/>
  </ds:schemaRefs>
</ds:datastoreItem>
</file>

<file path=customXml/itemProps3.xml><?xml version="1.0" encoding="utf-8"?>
<ds:datastoreItem xmlns:ds="http://schemas.openxmlformats.org/officeDocument/2006/customXml" ds:itemID="{F22A2D92-C205-42C3-8E11-29770158F8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656</TotalTime>
  <Words>3209</Words>
  <Application>Microsoft Office PowerPoint</Application>
  <PresentationFormat>On-screen Show (4:3)</PresentationFormat>
  <Paragraphs>514</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Hannah Saunders</cp:lastModifiedBy>
  <cp:revision>10</cp:revision>
  <dcterms:created xsi:type="dcterms:W3CDTF">2018-03-17T10:08:43Z</dcterms:created>
  <dcterms:modified xsi:type="dcterms:W3CDTF">2019-05-17T08:55:29Z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