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5" r:id="rId2"/>
    <p:sldId id="276" r:id="rId3"/>
    <p:sldId id="278" r:id="rId4"/>
    <p:sldId id="279" r:id="rId5"/>
    <p:sldId id="289" r:id="rId6"/>
    <p:sldId id="292" r:id="rId7"/>
    <p:sldId id="282" r:id="rId8"/>
    <p:sldId id="293" r:id="rId9"/>
    <p:sldId id="284" r:id="rId10"/>
    <p:sldId id="294" r:id="rId11"/>
    <p:sldId id="295" r:id="rId12"/>
    <p:sldId id="288" r:id="rId13"/>
    <p:sldId id="277" r:id="rId14"/>
    <p:sldId id="286" r:id="rId15"/>
  </p:sldIdLst>
  <p:sldSz cx="9144000" cy="6858000" type="screen4x3"/>
  <p:notesSz cx="6858000" cy="9144000"/>
  <p:embeddedFontLst>
    <p:embeddedFont>
      <p:font typeface="Tuffy" panose="020B0603060100000000" pitchFamily="34" charset="0"/>
      <p:regular r:id="rId18"/>
      <p:bold r:id="rId19"/>
      <p:italic r:id="rId20"/>
      <p:boldItalic r:id="rId21"/>
    </p:embeddedFont>
    <p:embeddedFont>
      <p:font typeface="Tuffy-TTF" panose="020B0603060100000000" pitchFamily="34" charset="0"/>
      <p:regular r:id="rId22"/>
      <p:bold r:id="rId23"/>
      <p:italic r:id="rId24"/>
      <p:boldItalic r:id="rId25"/>
    </p:embeddedFont>
    <p:embeddedFont>
      <p:font typeface="Twinkl" pitchFamily="2" charset="0"/>
      <p:regular r:id="rId26"/>
      <p:bold r:id="rId27"/>
    </p:embeddedFont>
    <p:embeddedFont>
      <p:font typeface="Calibri" panose="020F0502020204030204"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AFDEF8"/>
    <a:srgbClr val="E9C501"/>
    <a:srgbClr val="FAB001"/>
    <a:srgbClr val="FFE001"/>
    <a:srgbClr val="4DB1E3"/>
    <a:srgbClr val="E52122"/>
    <a:srgbClr val="0079C3"/>
    <a:srgbClr val="FFE76D"/>
    <a:srgbClr val="072F5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0" autoAdjust="0"/>
    <p:restoredTop sz="94660"/>
  </p:normalViewPr>
  <p:slideViewPr>
    <p:cSldViewPr snapToGrid="0" showGuides="1">
      <p:cViewPr varScale="1">
        <p:scale>
          <a:sx n="106" d="100"/>
          <a:sy n="106" d="100"/>
        </p:scale>
        <p:origin x="1848" y="102"/>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8">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1.png"/><Relationship Id="rId7"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4.png"/></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1.png"/><Relationship Id="rId7"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2.png"/><Relationship Id="rId5" Type="http://schemas.openxmlformats.org/officeDocument/2006/relationships/image" Target="../media/image21.png"/><Relationship Id="rId10" Type="http://schemas.openxmlformats.org/officeDocument/2006/relationships/image" Target="../media/image25.png"/><Relationship Id="rId4" Type="http://schemas.openxmlformats.org/officeDocument/2006/relationships/image" Target="../media/image20.png"/><Relationship Id="rId9"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3.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6.png"/><Relationship Id="rId1" Type="http://schemas.openxmlformats.org/officeDocument/2006/relationships/slideLayout" Target="../slideLayouts/slideLayout3.xml"/><Relationship Id="rId5" Type="http://schemas.openxmlformats.org/officeDocument/2006/relationships/image" Target="../media/image34.emf"/><Relationship Id="rId4" Type="http://schemas.openxmlformats.org/officeDocument/2006/relationships/image" Target="../media/image33.png"/></Relationships>
</file>

<file path=ppt/slides/_rels/slide9.xml.rels><?xml version="1.0" encoding="UTF-8" standalone="yes"?>
<Relationships xmlns="http://schemas.openxmlformats.org/package/2006/relationships"><Relationship Id="rId8" Type="http://schemas.openxmlformats.org/officeDocument/2006/relationships/image" Target="../media/image40.emf"/><Relationship Id="rId3" Type="http://schemas.openxmlformats.org/officeDocument/2006/relationships/image" Target="../media/image35.png"/><Relationship Id="rId7" Type="http://schemas.openxmlformats.org/officeDocument/2006/relationships/image" Target="../media/image39.emf"/><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1.png"/><Relationship Id="rId1" Type="http://schemas.openxmlformats.org/officeDocument/2006/relationships/slideLayout" Target="../slideLayouts/slideLayout3.xml"/><Relationship Id="rId5" Type="http://schemas.openxmlformats.org/officeDocument/2006/relationships/image" Target="../media/image38.png"/><Relationship Id="rId4" Type="http://schemas.openxmlformats.org/officeDocument/2006/relationships/image" Target="../media/image42.png"/></Relationships>
</file>

<file path=ppt/slides/_rels/slide1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11.png"/><Relationship Id="rId7" Type="http://schemas.openxmlformats.org/officeDocument/2006/relationships/image" Target="../media/image46.png"/><Relationship Id="rId2" Type="http://schemas.openxmlformats.org/officeDocument/2006/relationships/image" Target="../media/image35.png"/><Relationship Id="rId1" Type="http://schemas.openxmlformats.org/officeDocument/2006/relationships/slideLayout" Target="../slideLayouts/slideLayout3.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 Id="rId9" Type="http://schemas.openxmlformats.org/officeDocument/2006/relationships/image" Target="../media/image48.png"/></Relationships>
</file>

<file path=ppt/slides/_rels/slide12.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3.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s://www.twinkl.co.uk/resources/planit-maths-primary-teaching-resources-year-3/planit-maths-primary-teaching-resources-year-3-number---fractions/planit-maths-primary-teaching-resources-year-3-number---fractions-recognise-find-and-write-fractions-of-a-discrete-set-of-objects-unit-fractions-and-non-unit-fractions-with-small-denominators" TargetMode="External"/><Relationship Id="rId1" Type="http://schemas.openxmlformats.org/officeDocument/2006/relationships/slideLayout" Target="../slideLayouts/slideLayout4.xml"/><Relationship Id="rId5" Type="http://schemas.openxmlformats.org/officeDocument/2006/relationships/image" Target="../media/image58.jpeg"/><Relationship Id="rId4" Type="http://schemas.openxmlformats.org/officeDocument/2006/relationships/image" Target="../media/image57.jpe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390525" y="5695950"/>
            <a:ext cx="1143000" cy="800100"/>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Recognise, find and write fractions of a discrete set of objects: unit fractions and non-unit fractions with small denominators.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300294"/>
            <a:ext cx="8064500" cy="4973506"/>
          </a:xfrm>
          <a:prstGeom prst="rect">
            <a:avLst/>
          </a:prstGeom>
        </p:spPr>
      </p:pic>
      <p:pic>
        <p:nvPicPr>
          <p:cNvPr id="7" name="Picture 6"/>
          <p:cNvPicPr>
            <a:picLocks noChangeAspect="1"/>
          </p:cNvPicPr>
          <p:nvPr/>
        </p:nvPicPr>
        <p:blipFill rotWithShape="1">
          <a:blip r:embed="rId3" cstate="screen">
            <a:extLst>
              <a:ext uri="{28A0092B-C50C-407E-A947-70E740481C1C}">
                <a14:useLocalDpi xmlns:a14="http://schemas.microsoft.com/office/drawing/2010/main"/>
              </a:ext>
            </a:extLst>
          </a:blip>
          <a:srcRect b="-3441"/>
          <a:stretch/>
        </p:blipFill>
        <p:spPr>
          <a:xfrm>
            <a:off x="6895750" y="1300293"/>
            <a:ext cx="1708500" cy="3485351"/>
          </a:xfrm>
          <a:prstGeom prst="rect">
            <a:avLst/>
          </a:prstGeom>
          <a:effectLst>
            <a:outerShdw blurRad="12700" dist="63500" dir="12240000" algn="ctr" rotWithShape="0">
              <a:srgbClr val="000000">
                <a:alpha val="15000"/>
              </a:srgbClr>
            </a:outerShdw>
          </a:effectLst>
        </p:spPr>
      </p:pic>
      <p:pic>
        <p:nvPicPr>
          <p:cNvPr id="16" name="Picture 1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661239" flipH="1">
            <a:off x="5957476" y="4174526"/>
            <a:ext cx="3565285" cy="2028255"/>
          </a:xfrm>
          <a:prstGeom prst="rect">
            <a:avLst/>
          </a:prstGeom>
          <a:effectLst>
            <a:outerShdw blurRad="25400" dist="38100" dir="5040000" algn="ctr" rotWithShape="0">
              <a:srgbClr val="000000">
                <a:alpha val="29000"/>
              </a:srgbClr>
            </a:outerShdw>
          </a:effectLst>
        </p:spPr>
      </p:pic>
      <p:grpSp>
        <p:nvGrpSpPr>
          <p:cNvPr id="30" name="Group 29"/>
          <p:cNvGrpSpPr/>
          <p:nvPr/>
        </p:nvGrpSpPr>
        <p:grpSpPr>
          <a:xfrm>
            <a:off x="5880031" y="1561773"/>
            <a:ext cx="4048126" cy="865692"/>
            <a:chOff x="5267324" y="4724405"/>
            <a:chExt cx="4048126" cy="865692"/>
          </a:xfrm>
        </p:grpSpPr>
        <p:sp>
          <p:nvSpPr>
            <p:cNvPr id="24" name="Pentagon 23"/>
            <p:cNvSpPr/>
            <p:nvPr/>
          </p:nvSpPr>
          <p:spPr>
            <a:xfrm rot="10800000">
              <a:off x="5267324" y="4724405"/>
              <a:ext cx="4048126" cy="865692"/>
            </a:xfrm>
            <a:prstGeom prst="homePlate">
              <a:avLst>
                <a:gd name="adj" fmla="val 12007"/>
              </a:avLst>
            </a:prstGeom>
            <a:solidFill>
              <a:srgbClr val="4DB1E3"/>
            </a:solidFill>
            <a:ln>
              <a:noFill/>
            </a:ln>
            <a:effectLst>
              <a:outerShdw blurRad="25400" dist="38100" dir="6480000" algn="ctr" rotWithShape="0">
                <a:srgbClr val="000000">
                  <a:alpha val="1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454118" y="4809318"/>
              <a:ext cx="2604628" cy="646331"/>
            </a:xfrm>
            <a:prstGeom prst="rect">
              <a:avLst/>
            </a:prstGeom>
          </p:spPr>
          <p:txBody>
            <a:bodyPr wrap="square">
              <a:spAutoFit/>
            </a:bodyPr>
            <a:lstStyle/>
            <a:p>
              <a:pPr lvl="0"/>
              <a:r>
                <a:rPr lang="en-GB" dirty="0">
                  <a:solidFill>
                    <a:schemeClr val="bg1"/>
                  </a:solidFill>
                </a:rPr>
                <a:t>Have these shapes been split into fractions? </a:t>
              </a:r>
            </a:p>
          </p:txBody>
        </p:sp>
      </p:grpSp>
      <p:sp>
        <p:nvSpPr>
          <p:cNvPr id="31" name="Rectangle 30"/>
          <p:cNvSpPr/>
          <p:nvPr/>
        </p:nvSpPr>
        <p:spPr>
          <a:xfrm>
            <a:off x="501650" y="532799"/>
            <a:ext cx="4133850" cy="7674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7265650" y="1140903"/>
            <a:ext cx="1417740" cy="159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p:cNvPicPr>
            <a:picLocks noChangeAspect="1"/>
          </p:cNvPicPr>
          <p:nvPr/>
        </p:nvPicPr>
        <p:blipFill rotWithShape="1">
          <a:blip r:embed="rId5" cstate="screen">
            <a:extLst>
              <a:ext uri="{28A0092B-C50C-407E-A947-70E740481C1C}">
                <a14:useLocalDpi xmlns:a14="http://schemas.microsoft.com/office/drawing/2010/main"/>
              </a:ext>
            </a:extLst>
          </a:blip>
          <a:srcRect t="-20045"/>
          <a:stretch/>
        </p:blipFill>
        <p:spPr>
          <a:xfrm>
            <a:off x="0" y="-266699"/>
            <a:ext cx="9144000" cy="1596457"/>
          </a:xfrm>
          <a:prstGeom prst="rect">
            <a:avLst/>
          </a:prstGeom>
        </p:spPr>
      </p:pic>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pic>
        <p:nvPicPr>
          <p:cNvPr id="8" name="Picture 7"/>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0" y="0"/>
            <a:ext cx="583952" cy="6858000"/>
          </a:xfrm>
          <a:prstGeom prst="rect">
            <a:avLst/>
          </a:prstGeom>
        </p:spPr>
      </p:pic>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sp>
        <p:nvSpPr>
          <p:cNvPr id="96" name="Rectangle 95"/>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3" name="Picture 12"/>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438742" y="2704200"/>
            <a:ext cx="705258" cy="4153800"/>
          </a:xfrm>
          <a:prstGeom prst="rect">
            <a:avLst/>
          </a:prstGeom>
        </p:spPr>
      </p:pic>
      <p:pic>
        <p:nvPicPr>
          <p:cNvPr id="56" name="Picture 55"/>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rot="16200000">
            <a:off x="302827" y="2301214"/>
            <a:ext cx="5598780" cy="4175248"/>
          </a:xfrm>
          <a:prstGeom prst="rect">
            <a:avLst/>
          </a:prstGeom>
          <a:effectLst>
            <a:outerShdw blurRad="25400" dist="50800" dir="13680000" algn="ctr" rotWithShape="0">
              <a:srgbClr val="000000">
                <a:alpha val="22000"/>
              </a:srgbClr>
            </a:outerShdw>
          </a:effectLst>
        </p:spPr>
      </p:pic>
      <p:grpSp>
        <p:nvGrpSpPr>
          <p:cNvPr id="23" name="Group 22"/>
          <p:cNvGrpSpPr/>
          <p:nvPr/>
        </p:nvGrpSpPr>
        <p:grpSpPr>
          <a:xfrm>
            <a:off x="2028702" y="1998834"/>
            <a:ext cx="2177652" cy="2164114"/>
            <a:chOff x="1675947" y="3042968"/>
            <a:chExt cx="1753578" cy="1742676"/>
          </a:xfrm>
        </p:grpSpPr>
        <p:sp>
          <p:nvSpPr>
            <p:cNvPr id="27" name="Oval 26"/>
            <p:cNvSpPr/>
            <p:nvPr/>
          </p:nvSpPr>
          <p:spPr>
            <a:xfrm>
              <a:off x="1686849" y="3042968"/>
              <a:ext cx="1742676" cy="1742676"/>
            </a:xfrm>
            <a:prstGeom prst="ellipse">
              <a:avLst/>
            </a:prstGeom>
            <a:solidFill>
              <a:srgbClr val="4DB1E3"/>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a:off x="1675948" y="3042968"/>
              <a:ext cx="880865" cy="1487466"/>
            </a:xfrm>
            <a:custGeom>
              <a:avLst/>
              <a:gdLst>
                <a:gd name="connsiteX0" fmla="*/ 871338 w 880865"/>
                <a:gd name="connsiteY0" fmla="*/ 0 h 1487466"/>
                <a:gd name="connsiteX1" fmla="*/ 880865 w 880865"/>
                <a:gd name="connsiteY1" fmla="*/ 481 h 1487466"/>
                <a:gd name="connsiteX2" fmla="*/ 880865 w 880865"/>
                <a:gd name="connsiteY2" fmla="*/ 871337 h 1487466"/>
                <a:gd name="connsiteX3" fmla="*/ 255208 w 880865"/>
                <a:gd name="connsiteY3" fmla="*/ 871337 h 1487466"/>
                <a:gd name="connsiteX4" fmla="*/ 255208 w 880865"/>
                <a:gd name="connsiteY4" fmla="*/ 1487466 h 1487466"/>
                <a:gd name="connsiteX5" fmla="*/ 148811 w 880865"/>
                <a:gd name="connsiteY5" fmla="*/ 1358512 h 1487466"/>
                <a:gd name="connsiteX6" fmla="*/ 0 w 880865"/>
                <a:gd name="connsiteY6" fmla="*/ 871338 h 1487466"/>
                <a:gd name="connsiteX7" fmla="*/ 871338 w 880865"/>
                <a:gd name="connsiteY7" fmla="*/ 0 h 148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80865" h="1487466">
                  <a:moveTo>
                    <a:pt x="871338" y="0"/>
                  </a:moveTo>
                  <a:lnTo>
                    <a:pt x="880865" y="481"/>
                  </a:lnTo>
                  <a:lnTo>
                    <a:pt x="880865" y="871337"/>
                  </a:lnTo>
                  <a:lnTo>
                    <a:pt x="255208" y="871337"/>
                  </a:lnTo>
                  <a:lnTo>
                    <a:pt x="255208" y="1487466"/>
                  </a:lnTo>
                  <a:lnTo>
                    <a:pt x="148811" y="1358512"/>
                  </a:lnTo>
                  <a:cubicBezTo>
                    <a:pt x="54859" y="1219445"/>
                    <a:pt x="0" y="1051798"/>
                    <a:pt x="0" y="871338"/>
                  </a:cubicBezTo>
                  <a:cubicBezTo>
                    <a:pt x="0" y="390111"/>
                    <a:pt x="390111" y="0"/>
                    <a:pt x="871338" y="0"/>
                  </a:cubicBezTo>
                  <a:close/>
                </a:path>
              </a:pathLst>
            </a:cu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Connector 13"/>
            <p:cNvCxnSpPr/>
            <p:nvPr/>
          </p:nvCxnSpPr>
          <p:spPr>
            <a:xfrm>
              <a:off x="1931156" y="3298177"/>
              <a:ext cx="0" cy="123225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3154223" y="3298177"/>
              <a:ext cx="0" cy="123225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547285" y="3042968"/>
              <a:ext cx="0" cy="174267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1675947" y="3914306"/>
              <a:ext cx="1742676"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Oval 28"/>
            <p:cNvSpPr/>
            <p:nvPr/>
          </p:nvSpPr>
          <p:spPr>
            <a:xfrm>
              <a:off x="1675948" y="3042968"/>
              <a:ext cx="1742676" cy="1742676"/>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p:cNvGrpSpPr/>
          <p:nvPr/>
        </p:nvGrpSpPr>
        <p:grpSpPr>
          <a:xfrm>
            <a:off x="2158678" y="2008905"/>
            <a:ext cx="1917700" cy="2164114"/>
            <a:chOff x="4606549" y="1073846"/>
            <a:chExt cx="1917700" cy="2164114"/>
          </a:xfrm>
        </p:grpSpPr>
        <p:sp>
          <p:nvSpPr>
            <p:cNvPr id="36" name="Isosceles Triangle 35"/>
            <p:cNvSpPr/>
            <p:nvPr/>
          </p:nvSpPr>
          <p:spPr>
            <a:xfrm>
              <a:off x="4606549" y="1073846"/>
              <a:ext cx="1917700" cy="2164114"/>
            </a:xfrm>
            <a:prstGeom prst="triangle">
              <a:avLst/>
            </a:prstGeom>
            <a:solidFill>
              <a:srgbClr val="4DB1E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reeform 42"/>
            <p:cNvSpPr/>
            <p:nvPr/>
          </p:nvSpPr>
          <p:spPr>
            <a:xfrm>
              <a:off x="5565398" y="1073846"/>
              <a:ext cx="958851" cy="2164114"/>
            </a:xfrm>
            <a:custGeom>
              <a:avLst/>
              <a:gdLst>
                <a:gd name="connsiteX0" fmla="*/ 1 w 958851"/>
                <a:gd name="connsiteY0" fmla="*/ 0 h 2164114"/>
                <a:gd name="connsiteX1" fmla="*/ 958851 w 958851"/>
                <a:gd name="connsiteY1" fmla="*/ 2164114 h 2164114"/>
                <a:gd name="connsiteX2" fmla="*/ 0 w 958851"/>
                <a:gd name="connsiteY2" fmla="*/ 2164114 h 2164114"/>
                <a:gd name="connsiteX3" fmla="*/ 0 w 958851"/>
                <a:gd name="connsiteY3" fmla="*/ 2 h 2164114"/>
              </a:gdLst>
              <a:ahLst/>
              <a:cxnLst>
                <a:cxn ang="0">
                  <a:pos x="connsiteX0" y="connsiteY0"/>
                </a:cxn>
                <a:cxn ang="0">
                  <a:pos x="connsiteX1" y="connsiteY1"/>
                </a:cxn>
                <a:cxn ang="0">
                  <a:pos x="connsiteX2" y="connsiteY2"/>
                </a:cxn>
                <a:cxn ang="0">
                  <a:pos x="connsiteX3" y="connsiteY3"/>
                </a:cxn>
              </a:cxnLst>
              <a:rect l="l" t="t" r="r" b="b"/>
              <a:pathLst>
                <a:path w="958851" h="2164114">
                  <a:moveTo>
                    <a:pt x="1" y="0"/>
                  </a:moveTo>
                  <a:lnTo>
                    <a:pt x="958851" y="2164114"/>
                  </a:lnTo>
                  <a:lnTo>
                    <a:pt x="0" y="2164114"/>
                  </a:lnTo>
                  <a:lnTo>
                    <a:pt x="0" y="2"/>
                  </a:lnTo>
                  <a:close/>
                </a:path>
              </a:pathLst>
            </a:custGeom>
            <a:solidFill>
              <a:srgbClr val="AFDEF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Group 52"/>
          <p:cNvGrpSpPr/>
          <p:nvPr/>
        </p:nvGrpSpPr>
        <p:grpSpPr>
          <a:xfrm>
            <a:off x="1989002" y="2011139"/>
            <a:ext cx="2257053" cy="2149574"/>
            <a:chOff x="1978068" y="2712366"/>
            <a:chExt cx="2257053" cy="2149574"/>
          </a:xfrm>
        </p:grpSpPr>
        <p:sp>
          <p:nvSpPr>
            <p:cNvPr id="40" name="Regular Pentagon 39"/>
            <p:cNvSpPr/>
            <p:nvPr/>
          </p:nvSpPr>
          <p:spPr>
            <a:xfrm>
              <a:off x="1978068" y="2712366"/>
              <a:ext cx="2257053" cy="2149574"/>
            </a:xfrm>
            <a:prstGeom prst="pentagon">
              <a:avLst/>
            </a:prstGeom>
            <a:solidFill>
              <a:srgbClr val="4DB1E3"/>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4" name="Straight Connector 43"/>
            <p:cNvCxnSpPr>
              <a:stCxn id="40" idx="1"/>
              <a:endCxn id="40" idx="5"/>
            </p:cNvCxnSpPr>
            <p:nvPr/>
          </p:nvCxnSpPr>
          <p:spPr>
            <a:xfrm>
              <a:off x="1978070" y="3533428"/>
              <a:ext cx="225704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40" idx="0"/>
            </p:cNvCxnSpPr>
            <p:nvPr/>
          </p:nvCxnSpPr>
          <p:spPr>
            <a:xfrm flipH="1">
              <a:off x="3106594" y="2712366"/>
              <a:ext cx="1" cy="81569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40" idx="5"/>
              <a:endCxn id="40" idx="3"/>
            </p:cNvCxnSpPr>
            <p:nvPr/>
          </p:nvCxnSpPr>
          <p:spPr>
            <a:xfrm flipH="1">
              <a:off x="3106595" y="3533428"/>
              <a:ext cx="1128524" cy="13285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5" name="Group 54"/>
          <p:cNvGrpSpPr/>
          <p:nvPr/>
        </p:nvGrpSpPr>
        <p:grpSpPr>
          <a:xfrm>
            <a:off x="2098353" y="1999949"/>
            <a:ext cx="2038350" cy="2150694"/>
            <a:chOff x="4461537" y="2275218"/>
            <a:chExt cx="2038350" cy="2150694"/>
          </a:xfrm>
        </p:grpSpPr>
        <p:sp>
          <p:nvSpPr>
            <p:cNvPr id="54" name="Isosceles Triangle 53"/>
            <p:cNvSpPr/>
            <p:nvPr/>
          </p:nvSpPr>
          <p:spPr>
            <a:xfrm>
              <a:off x="4461537" y="2275218"/>
              <a:ext cx="2038350" cy="2150694"/>
            </a:xfrm>
            <a:prstGeom prst="triangle">
              <a:avLst/>
            </a:prstGeom>
            <a:solidFill>
              <a:srgbClr val="AFDEF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Isosceles Triangle 60"/>
            <p:cNvSpPr/>
            <p:nvPr/>
          </p:nvSpPr>
          <p:spPr>
            <a:xfrm rot="10800000">
              <a:off x="4978981" y="3403599"/>
              <a:ext cx="999543" cy="998875"/>
            </a:xfrm>
            <a:prstGeom prst="triangle">
              <a:avLst/>
            </a:prstGeom>
            <a:solidFill>
              <a:srgbClr val="AFDEF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 name="Picture 2"/>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0" y="6174296"/>
            <a:ext cx="9144000" cy="683703"/>
          </a:xfrm>
          <a:prstGeom prst="rect">
            <a:avLst/>
          </a:prstGeom>
        </p:spPr>
      </p:pic>
      <p:grpSp>
        <p:nvGrpSpPr>
          <p:cNvPr id="35" name="Group 34"/>
          <p:cNvGrpSpPr/>
          <p:nvPr/>
        </p:nvGrpSpPr>
        <p:grpSpPr>
          <a:xfrm>
            <a:off x="1861794" y="4786721"/>
            <a:ext cx="2654300" cy="1341761"/>
            <a:chOff x="5733676" y="4299493"/>
            <a:chExt cx="2654300" cy="1341761"/>
          </a:xfrm>
        </p:grpSpPr>
        <p:sp>
          <p:nvSpPr>
            <p:cNvPr id="32" name="Rectangle 31"/>
            <p:cNvSpPr/>
            <p:nvPr/>
          </p:nvSpPr>
          <p:spPr>
            <a:xfrm>
              <a:off x="5733676" y="4299493"/>
              <a:ext cx="2654300" cy="1341761"/>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5937181" y="4374481"/>
              <a:ext cx="2236779" cy="1200329"/>
            </a:xfrm>
            <a:prstGeom prst="rect">
              <a:avLst/>
            </a:prstGeom>
          </p:spPr>
          <p:txBody>
            <a:bodyPr wrap="square">
              <a:spAutoFit/>
            </a:bodyPr>
            <a:lstStyle/>
            <a:p>
              <a:pPr algn="ctr"/>
              <a:r>
                <a:rPr lang="en-GB" dirty="0">
                  <a:solidFill>
                    <a:srgbClr val="87BD31"/>
                  </a:solidFill>
                </a:rPr>
                <a:t>No, these are not fractions because each part is not the same size.</a:t>
              </a:r>
            </a:p>
          </p:txBody>
        </p:sp>
      </p:grpSp>
      <p:grpSp>
        <p:nvGrpSpPr>
          <p:cNvPr id="45" name="Group 44"/>
          <p:cNvGrpSpPr/>
          <p:nvPr/>
        </p:nvGrpSpPr>
        <p:grpSpPr>
          <a:xfrm>
            <a:off x="1861794" y="4773378"/>
            <a:ext cx="2654300" cy="1341761"/>
            <a:chOff x="5733676" y="4299493"/>
            <a:chExt cx="2654300" cy="1341761"/>
          </a:xfrm>
        </p:grpSpPr>
        <p:sp>
          <p:nvSpPr>
            <p:cNvPr id="46" name="Rectangle 45"/>
            <p:cNvSpPr/>
            <p:nvPr/>
          </p:nvSpPr>
          <p:spPr>
            <a:xfrm>
              <a:off x="5733676" y="4299493"/>
              <a:ext cx="2654300" cy="1341761"/>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6019732" y="4390356"/>
              <a:ext cx="2097078" cy="1200329"/>
            </a:xfrm>
            <a:prstGeom prst="rect">
              <a:avLst/>
            </a:prstGeom>
          </p:spPr>
          <p:txBody>
            <a:bodyPr wrap="square">
              <a:spAutoFit/>
            </a:bodyPr>
            <a:lstStyle/>
            <a:p>
              <a:pPr algn="ctr"/>
              <a:r>
                <a:rPr lang="en-GB" dirty="0">
                  <a:solidFill>
                    <a:srgbClr val="87BD31"/>
                  </a:solidFill>
                </a:rPr>
                <a:t>Yes, these are fractions as the two halves are the same size.</a:t>
              </a:r>
            </a:p>
          </p:txBody>
        </p:sp>
      </p:grpSp>
      <p:grpSp>
        <p:nvGrpSpPr>
          <p:cNvPr id="57" name="Group 56"/>
          <p:cNvGrpSpPr/>
          <p:nvPr/>
        </p:nvGrpSpPr>
        <p:grpSpPr>
          <a:xfrm>
            <a:off x="1861470" y="4777602"/>
            <a:ext cx="2659359" cy="1341761"/>
            <a:chOff x="5733676" y="4299493"/>
            <a:chExt cx="2659359" cy="1341761"/>
          </a:xfrm>
        </p:grpSpPr>
        <p:sp>
          <p:nvSpPr>
            <p:cNvPr id="58" name="Rectangle 57"/>
            <p:cNvSpPr/>
            <p:nvPr/>
          </p:nvSpPr>
          <p:spPr>
            <a:xfrm>
              <a:off x="5733676" y="4299493"/>
              <a:ext cx="2654300" cy="1341761"/>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Rectangle 58"/>
            <p:cNvSpPr/>
            <p:nvPr/>
          </p:nvSpPr>
          <p:spPr>
            <a:xfrm>
              <a:off x="5752080" y="4504656"/>
              <a:ext cx="2640955" cy="923330"/>
            </a:xfrm>
            <a:prstGeom prst="rect">
              <a:avLst/>
            </a:prstGeom>
          </p:spPr>
          <p:txBody>
            <a:bodyPr wrap="square">
              <a:spAutoFit/>
            </a:bodyPr>
            <a:lstStyle/>
            <a:p>
              <a:pPr algn="ctr"/>
              <a:r>
                <a:rPr lang="en-GB" dirty="0">
                  <a:solidFill>
                    <a:srgbClr val="87BD31"/>
                  </a:solidFill>
                </a:rPr>
                <a:t>No, these are not fractions as the sections are different sizes.</a:t>
              </a:r>
            </a:p>
          </p:txBody>
        </p:sp>
      </p:grpSp>
      <p:grpSp>
        <p:nvGrpSpPr>
          <p:cNvPr id="64" name="Group 63"/>
          <p:cNvGrpSpPr/>
          <p:nvPr/>
        </p:nvGrpSpPr>
        <p:grpSpPr>
          <a:xfrm>
            <a:off x="1849425" y="4773378"/>
            <a:ext cx="2654300" cy="1341761"/>
            <a:chOff x="5733676" y="4299493"/>
            <a:chExt cx="2654300" cy="1341761"/>
          </a:xfrm>
        </p:grpSpPr>
        <p:sp>
          <p:nvSpPr>
            <p:cNvPr id="65" name="Rectangle 64"/>
            <p:cNvSpPr/>
            <p:nvPr/>
          </p:nvSpPr>
          <p:spPr>
            <a:xfrm>
              <a:off x="5733676" y="4299493"/>
              <a:ext cx="2654300" cy="1341761"/>
            </a:xfrm>
            <a:prstGeom prst="rect">
              <a:avLst/>
            </a:prstGeom>
            <a:solidFill>
              <a:schemeClr val="bg1"/>
            </a:solid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p:cNvSpPr/>
            <p:nvPr/>
          </p:nvSpPr>
          <p:spPr>
            <a:xfrm>
              <a:off x="5971203" y="4376988"/>
              <a:ext cx="2164009" cy="1200329"/>
            </a:xfrm>
            <a:prstGeom prst="rect">
              <a:avLst/>
            </a:prstGeom>
          </p:spPr>
          <p:txBody>
            <a:bodyPr wrap="square">
              <a:spAutoFit/>
            </a:bodyPr>
            <a:lstStyle/>
            <a:p>
              <a:pPr algn="ctr"/>
              <a:r>
                <a:rPr lang="en-GB" dirty="0">
                  <a:solidFill>
                    <a:srgbClr val="87BD31"/>
                  </a:solidFill>
                </a:rPr>
                <a:t>Yes, these are fractions. The four smaller triangles are identical.</a:t>
              </a:r>
            </a:p>
          </p:txBody>
        </p:sp>
      </p:gr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3"/>
                                        </p:tgtEl>
                                      </p:cBhvr>
                                    </p:animEffect>
                                    <p:set>
                                      <p:cBhvr>
                                        <p:cTn id="17" dur="1" fill="hold">
                                          <p:stCondLst>
                                            <p:cond delay="499"/>
                                          </p:stCondLst>
                                        </p:cTn>
                                        <p:tgtEl>
                                          <p:spTgt spid="23"/>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35"/>
                                        </p:tgtEl>
                                      </p:cBhvr>
                                    </p:animEffect>
                                    <p:set>
                                      <p:cBhvr>
                                        <p:cTn id="20" dur="1" fill="hold">
                                          <p:stCondLst>
                                            <p:cond delay="499"/>
                                          </p:stCondLst>
                                        </p:cTn>
                                        <p:tgtEl>
                                          <p:spTgt spid="35"/>
                                        </p:tgtEl>
                                        <p:attrNameLst>
                                          <p:attrName>style.visibility</p:attrName>
                                        </p:attrNameLst>
                                      </p:cBhvr>
                                      <p:to>
                                        <p:strVal val="hidden"/>
                                      </p:to>
                                    </p:se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fade">
                                      <p:cBhvr>
                                        <p:cTn id="29" dur="500"/>
                                        <p:tgtEl>
                                          <p:spTgt spid="4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nodeType="clickEffect">
                                  <p:stCondLst>
                                    <p:cond delay="0"/>
                                  </p:stCondLst>
                                  <p:childTnLst>
                                    <p:animEffect transition="out" filter="fade">
                                      <p:cBhvr>
                                        <p:cTn id="33" dur="500"/>
                                        <p:tgtEl>
                                          <p:spTgt spid="45"/>
                                        </p:tgtEl>
                                      </p:cBhvr>
                                    </p:animEffect>
                                    <p:set>
                                      <p:cBhvr>
                                        <p:cTn id="34" dur="1" fill="hold">
                                          <p:stCondLst>
                                            <p:cond delay="499"/>
                                          </p:stCondLst>
                                        </p:cTn>
                                        <p:tgtEl>
                                          <p:spTgt spid="45"/>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38"/>
                                        </p:tgtEl>
                                      </p:cBhvr>
                                    </p:animEffect>
                                    <p:set>
                                      <p:cBhvr>
                                        <p:cTn id="37" dur="1" fill="hold">
                                          <p:stCondLst>
                                            <p:cond delay="499"/>
                                          </p:stCondLst>
                                        </p:cTn>
                                        <p:tgtEl>
                                          <p:spTgt spid="38"/>
                                        </p:tgtEl>
                                        <p:attrNameLst>
                                          <p:attrName>style.visibility</p:attrName>
                                        </p:attrNameLst>
                                      </p:cBhvr>
                                      <p:to>
                                        <p:strVal val="hidden"/>
                                      </p:to>
                                    </p:se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500"/>
                                        <p:tgtEl>
                                          <p:spTgt spid="53"/>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xit" presetSubtype="0" fill="hold" nodeType="clickEffect">
                                  <p:stCondLst>
                                    <p:cond delay="0"/>
                                  </p:stCondLst>
                                  <p:childTnLst>
                                    <p:animEffect transition="out" filter="fade">
                                      <p:cBhvr>
                                        <p:cTn id="50" dur="500"/>
                                        <p:tgtEl>
                                          <p:spTgt spid="57"/>
                                        </p:tgtEl>
                                      </p:cBhvr>
                                    </p:animEffect>
                                    <p:set>
                                      <p:cBhvr>
                                        <p:cTn id="51" dur="1" fill="hold">
                                          <p:stCondLst>
                                            <p:cond delay="499"/>
                                          </p:stCondLst>
                                        </p:cTn>
                                        <p:tgtEl>
                                          <p:spTgt spid="57"/>
                                        </p:tgtEl>
                                        <p:attrNameLst>
                                          <p:attrName>style.visibility</p:attrName>
                                        </p:attrNameLst>
                                      </p:cBhvr>
                                      <p:to>
                                        <p:strVal val="hidden"/>
                                      </p:to>
                                    </p:set>
                                  </p:childTnLst>
                                </p:cTn>
                              </p:par>
                              <p:par>
                                <p:cTn id="52" presetID="10" presetClass="exit" presetSubtype="0" fill="hold" nodeType="withEffect">
                                  <p:stCondLst>
                                    <p:cond delay="0"/>
                                  </p:stCondLst>
                                  <p:childTnLst>
                                    <p:animEffect transition="out" filter="fade">
                                      <p:cBhvr>
                                        <p:cTn id="53" dur="500"/>
                                        <p:tgtEl>
                                          <p:spTgt spid="53"/>
                                        </p:tgtEl>
                                      </p:cBhvr>
                                    </p:animEffect>
                                    <p:set>
                                      <p:cBhvr>
                                        <p:cTn id="54" dur="1" fill="hold">
                                          <p:stCondLst>
                                            <p:cond delay="499"/>
                                          </p:stCondLst>
                                        </p:cTn>
                                        <p:tgtEl>
                                          <p:spTgt spid="53"/>
                                        </p:tgtEl>
                                        <p:attrNameLst>
                                          <p:attrName>style.visibility</p:attrName>
                                        </p:attrNameLst>
                                      </p:cBhvr>
                                      <p:to>
                                        <p:strVal val="hidden"/>
                                      </p:to>
                                    </p:set>
                                  </p:childTnLst>
                                </p:cTn>
                              </p:par>
                            </p:childTnLst>
                          </p:cTn>
                        </p:par>
                        <p:par>
                          <p:cTn id="55" fill="hold">
                            <p:stCondLst>
                              <p:cond delay="500"/>
                            </p:stCondLst>
                            <p:childTnLst>
                              <p:par>
                                <p:cTn id="56" presetID="10" presetClass="entr" presetSubtype="0" fill="hold" nodeType="afterEffect">
                                  <p:stCondLst>
                                    <p:cond delay="0"/>
                                  </p:stCondLst>
                                  <p:childTnLst>
                                    <p:set>
                                      <p:cBhvr>
                                        <p:cTn id="57" dur="1" fill="hold">
                                          <p:stCondLst>
                                            <p:cond delay="0"/>
                                          </p:stCondLst>
                                        </p:cTn>
                                        <p:tgtEl>
                                          <p:spTgt spid="55"/>
                                        </p:tgtEl>
                                        <p:attrNameLst>
                                          <p:attrName>style.visibility</p:attrName>
                                        </p:attrNameLst>
                                      </p:cBhvr>
                                      <p:to>
                                        <p:strVal val="visible"/>
                                      </p:to>
                                    </p:set>
                                    <p:animEffect transition="in" filter="fade">
                                      <p:cBhvr>
                                        <p:cTn id="58" dur="500"/>
                                        <p:tgtEl>
                                          <p:spTgt spid="55"/>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fade">
                                      <p:cBhvr>
                                        <p:cTn id="63"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sp>
        <p:nvSpPr>
          <p:cNvPr id="96" name="Rectangle 95"/>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750" y="1300294"/>
            <a:ext cx="8064500" cy="4973506"/>
          </a:xfrm>
          <a:prstGeom prst="rect">
            <a:avLst/>
          </a:prstGeom>
        </p:spPr>
      </p:pic>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47800" y="1701862"/>
            <a:ext cx="6184322" cy="4390963"/>
          </a:xfrm>
          <a:prstGeom prst="rect">
            <a:avLst/>
          </a:prstGeom>
          <a:effectLst>
            <a:outerShdw blurRad="25400" dist="50800" dir="13680000" algn="ctr" rotWithShape="0">
              <a:srgbClr val="000000">
                <a:alpha val="22000"/>
              </a:srgbClr>
            </a:outerShdw>
          </a:effectLst>
        </p:spPr>
      </p:pic>
      <p:graphicFrame>
        <p:nvGraphicFramePr>
          <p:cNvPr id="3" name="Table 2"/>
          <p:cNvGraphicFramePr>
            <a:graphicFrameLocks noGrp="1"/>
          </p:cNvGraphicFramePr>
          <p:nvPr>
            <p:extLst>
              <p:ext uri="{D42A27DB-BD31-4B8C-83A1-F6EECF244321}">
                <p14:modId xmlns:p14="http://schemas.microsoft.com/office/powerpoint/2010/main" val="1608081772"/>
              </p:ext>
            </p:extLst>
          </p:nvPr>
        </p:nvGraphicFramePr>
        <p:xfrm>
          <a:off x="1733550" y="2042630"/>
          <a:ext cx="5657850" cy="3834295"/>
        </p:xfrm>
        <a:graphic>
          <a:graphicData uri="http://schemas.openxmlformats.org/drawingml/2006/table">
            <a:tbl>
              <a:tblPr firstRow="1" bandRow="1">
                <a:tableStyleId>{5940675A-B579-460E-94D1-54222C63F5DA}</a:tableStyleId>
              </a:tblPr>
              <a:tblGrid>
                <a:gridCol w="1076325">
                  <a:extLst>
                    <a:ext uri="{9D8B030D-6E8A-4147-A177-3AD203B41FA5}">
                      <a16:colId xmlns:a16="http://schemas.microsoft.com/office/drawing/2014/main" val="2303146898"/>
                    </a:ext>
                  </a:extLst>
                </a:gridCol>
                <a:gridCol w="990600">
                  <a:extLst>
                    <a:ext uri="{9D8B030D-6E8A-4147-A177-3AD203B41FA5}">
                      <a16:colId xmlns:a16="http://schemas.microsoft.com/office/drawing/2014/main" val="3274085987"/>
                    </a:ext>
                  </a:extLst>
                </a:gridCol>
                <a:gridCol w="1000125">
                  <a:extLst>
                    <a:ext uri="{9D8B030D-6E8A-4147-A177-3AD203B41FA5}">
                      <a16:colId xmlns:a16="http://schemas.microsoft.com/office/drawing/2014/main" val="1438675496"/>
                    </a:ext>
                  </a:extLst>
                </a:gridCol>
                <a:gridCol w="1552575">
                  <a:extLst>
                    <a:ext uri="{9D8B030D-6E8A-4147-A177-3AD203B41FA5}">
                      <a16:colId xmlns:a16="http://schemas.microsoft.com/office/drawing/2014/main" val="349775248"/>
                    </a:ext>
                  </a:extLst>
                </a:gridCol>
                <a:gridCol w="1038225">
                  <a:extLst>
                    <a:ext uri="{9D8B030D-6E8A-4147-A177-3AD203B41FA5}">
                      <a16:colId xmlns:a16="http://schemas.microsoft.com/office/drawing/2014/main" val="1043213235"/>
                    </a:ext>
                  </a:extLst>
                </a:gridCol>
              </a:tblGrid>
              <a:tr h="533395">
                <a:tc>
                  <a:txBody>
                    <a:bodyPr/>
                    <a:lstStyle/>
                    <a:p>
                      <a:pPr algn="ctr"/>
                      <a:r>
                        <a:rPr lang="en-GB" sz="1600" b="1" dirty="0"/>
                        <a:t>Words</a:t>
                      </a:r>
                    </a:p>
                  </a:txBody>
                  <a:tcPr anchor="ctr"/>
                </a:tc>
                <a:tc>
                  <a:txBody>
                    <a:bodyPr/>
                    <a:lstStyle/>
                    <a:p>
                      <a:pPr algn="ctr"/>
                      <a:r>
                        <a:rPr lang="en-GB" sz="1600" b="1" dirty="0"/>
                        <a:t>Fraction</a:t>
                      </a:r>
                    </a:p>
                  </a:txBody>
                  <a:tcPr anchor="ctr"/>
                </a:tc>
                <a:tc>
                  <a:txBody>
                    <a:bodyPr/>
                    <a:lstStyle/>
                    <a:p>
                      <a:pPr algn="ctr"/>
                      <a:r>
                        <a:rPr lang="en-GB" sz="1600" b="1" dirty="0"/>
                        <a:t>Shape</a:t>
                      </a:r>
                    </a:p>
                  </a:txBody>
                  <a:tcPr anchor="ctr"/>
                </a:tc>
                <a:tc>
                  <a:txBody>
                    <a:bodyPr/>
                    <a:lstStyle/>
                    <a:p>
                      <a:pPr algn="ctr"/>
                      <a:r>
                        <a:rPr lang="en-GB" sz="1600" b="1" dirty="0"/>
                        <a:t>Number Line</a:t>
                      </a:r>
                    </a:p>
                  </a:txBody>
                  <a:tcPr anchor="ctr"/>
                </a:tc>
                <a:tc>
                  <a:txBody>
                    <a:bodyPr/>
                    <a:lstStyle/>
                    <a:p>
                      <a:pPr algn="ctr"/>
                      <a:r>
                        <a:rPr lang="en-GB" sz="1600" b="1" dirty="0"/>
                        <a:t>Quantity</a:t>
                      </a:r>
                    </a:p>
                  </a:txBody>
                  <a:tcPr anchor="ctr"/>
                </a:tc>
                <a:extLst>
                  <a:ext uri="{0D108BD9-81ED-4DB2-BD59-A6C34878D82A}">
                    <a16:rowId xmlns:a16="http://schemas.microsoft.com/office/drawing/2014/main" val="1175650888"/>
                  </a:ext>
                </a:extLst>
              </a:tr>
              <a:tr h="1650450">
                <a:tc>
                  <a:txBody>
                    <a:bodyPr/>
                    <a:lstStyle/>
                    <a:p>
                      <a:pPr algn="ctr"/>
                      <a:r>
                        <a:rPr lang="en-GB" dirty="0"/>
                        <a:t>three quarters</a:t>
                      </a:r>
                    </a:p>
                  </a:txBody>
                  <a:tcPr anchor="ctr"/>
                </a:tc>
                <a:tc>
                  <a:txBody>
                    <a:bodyPr/>
                    <a:lstStyle/>
                    <a:p>
                      <a:pPr algn="ctr"/>
                      <a:endParaRPr lang="en-GB" dirty="0"/>
                    </a:p>
                  </a:txBody>
                  <a:tcPr anchor="ctr"/>
                </a:tc>
                <a:tc>
                  <a:txBody>
                    <a:bodyPr/>
                    <a:lstStyle/>
                    <a:p>
                      <a:pPr algn="ctr"/>
                      <a:endParaRPr lang="en-GB"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2660022870"/>
                  </a:ext>
                </a:extLst>
              </a:tr>
              <a:tr h="1650450">
                <a:tc>
                  <a:txBody>
                    <a:bodyPr/>
                    <a:lstStyle/>
                    <a:p>
                      <a:pPr algn="ctr"/>
                      <a:endParaRPr lang="en-GB"/>
                    </a:p>
                  </a:txBody>
                  <a:tcPr anchor="ctr"/>
                </a:tc>
                <a:tc>
                  <a:txBody>
                    <a:bodyPr/>
                    <a:lstStyle/>
                    <a:p>
                      <a:pPr algn="ctr"/>
                      <a:endParaRPr lang="en-GB"/>
                    </a:p>
                  </a:txBody>
                  <a:tcPr anchor="ctr"/>
                </a:tc>
                <a:tc>
                  <a:txBody>
                    <a:bodyPr/>
                    <a:lstStyle/>
                    <a:p>
                      <a:pPr algn="ctr"/>
                      <a:endParaRPr lang="en-GB"/>
                    </a:p>
                  </a:txBody>
                  <a:tcPr anchor="ctr"/>
                </a:tc>
                <a:tc>
                  <a:txBody>
                    <a:bodyPr/>
                    <a:lstStyle/>
                    <a:p>
                      <a:pPr algn="ctr"/>
                      <a:endParaRPr lang="en-GB"/>
                    </a:p>
                  </a:txBody>
                  <a:tcPr anchor="ctr"/>
                </a:tc>
                <a:tc>
                  <a:txBody>
                    <a:bodyPr/>
                    <a:lstStyle/>
                    <a:p>
                      <a:pPr algn="ctr"/>
                      <a:endParaRPr lang="en-GB" dirty="0"/>
                    </a:p>
                  </a:txBody>
                  <a:tcPr anchor="ctr"/>
                </a:tc>
                <a:extLst>
                  <a:ext uri="{0D108BD9-81ED-4DB2-BD59-A6C34878D82A}">
                    <a16:rowId xmlns:a16="http://schemas.microsoft.com/office/drawing/2014/main" val="3149127132"/>
                  </a:ext>
                </a:extLst>
              </a:tr>
            </a:tbl>
          </a:graphicData>
        </a:graphic>
      </p:graphicFrame>
      <p:pic>
        <p:nvPicPr>
          <p:cNvPr id="7" name="Picture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7560000">
            <a:off x="-1500881" y="2307499"/>
            <a:ext cx="3746777" cy="3128526"/>
          </a:xfrm>
          <a:prstGeom prst="rect">
            <a:avLst/>
          </a:prstGeom>
          <a:effectLst>
            <a:outerShdw blurRad="12700" dist="50800" dir="18300000" algn="ctr" rotWithShape="0">
              <a:srgbClr val="000000">
                <a:alpha val="23000"/>
              </a:srgbClr>
            </a:outerShdw>
          </a:effectLst>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b="-3441"/>
          <a:stretch/>
        </p:blipFill>
        <p:spPr>
          <a:xfrm>
            <a:off x="7212744" y="1739511"/>
            <a:ext cx="1708500" cy="3485351"/>
          </a:xfrm>
          <a:prstGeom prst="rect">
            <a:avLst/>
          </a:prstGeom>
          <a:effectLst>
            <a:outerShdw blurRad="12700" dist="63500" dir="12240000" algn="ctr" rotWithShape="0">
              <a:srgbClr val="000000">
                <a:alpha val="15000"/>
              </a:srgbClr>
            </a:outerShdw>
          </a:effectLst>
        </p:spPr>
      </p:pic>
      <p:pic>
        <p:nvPicPr>
          <p:cNvPr id="11" name="Picture 1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661239" flipH="1">
            <a:off x="7220878" y="4795071"/>
            <a:ext cx="1423603" cy="2028255"/>
          </a:xfrm>
          <a:prstGeom prst="rect">
            <a:avLst/>
          </a:prstGeom>
          <a:effectLst>
            <a:outerShdw blurRad="25400" dist="38100" dir="5040000" algn="ctr" rotWithShape="0">
              <a:srgbClr val="000000">
                <a:alpha val="29000"/>
              </a:srgbClr>
            </a:outerShdw>
          </a:effectLst>
        </p:spPr>
      </p:pic>
      <p:pic>
        <p:nvPicPr>
          <p:cNvPr id="12" name="Picture 11"/>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506436" y="1140902"/>
            <a:ext cx="637563" cy="5717098"/>
          </a:xfrm>
          <a:prstGeom prst="rect">
            <a:avLst/>
          </a:prstGeom>
        </p:spPr>
      </p:pic>
      <p:pic>
        <p:nvPicPr>
          <p:cNvPr id="2" name="Picture 1"/>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0" y="1232954"/>
            <a:ext cx="638175" cy="5625045"/>
          </a:xfrm>
          <a:prstGeom prst="rect">
            <a:avLst/>
          </a:prstGeom>
        </p:spPr>
      </p:pic>
      <p:grpSp>
        <p:nvGrpSpPr>
          <p:cNvPr id="14" name="Group 13"/>
          <p:cNvGrpSpPr/>
          <p:nvPr/>
        </p:nvGrpSpPr>
        <p:grpSpPr>
          <a:xfrm>
            <a:off x="-217787" y="1387695"/>
            <a:ext cx="3324823" cy="562302"/>
            <a:chOff x="5267323" y="4724405"/>
            <a:chExt cx="3324823" cy="562302"/>
          </a:xfrm>
        </p:grpSpPr>
        <p:sp>
          <p:nvSpPr>
            <p:cNvPr id="15" name="Pentagon 14"/>
            <p:cNvSpPr/>
            <p:nvPr/>
          </p:nvSpPr>
          <p:spPr>
            <a:xfrm>
              <a:off x="5267323" y="4724405"/>
              <a:ext cx="2951461" cy="562302"/>
            </a:xfrm>
            <a:prstGeom prst="homePlate">
              <a:avLst>
                <a:gd name="adj" fmla="val 12007"/>
              </a:avLst>
            </a:prstGeom>
            <a:solidFill>
              <a:srgbClr val="4DB1E3"/>
            </a:solidFill>
            <a:ln>
              <a:noFill/>
            </a:ln>
            <a:effectLst>
              <a:outerShdw blurRad="25400" dist="38100" dir="6480000" algn="ctr" rotWithShape="0">
                <a:srgbClr val="000000">
                  <a:alpha val="1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987518" y="4809318"/>
              <a:ext cx="2604628" cy="369332"/>
            </a:xfrm>
            <a:prstGeom prst="rect">
              <a:avLst/>
            </a:prstGeom>
          </p:spPr>
          <p:txBody>
            <a:bodyPr wrap="square">
              <a:spAutoFit/>
            </a:bodyPr>
            <a:lstStyle/>
            <a:p>
              <a:pPr lvl="0"/>
              <a:r>
                <a:rPr lang="en-GB" dirty="0">
                  <a:solidFill>
                    <a:schemeClr val="bg1"/>
                  </a:solidFill>
                </a:rPr>
                <a:t>Complete the table.</a:t>
              </a:r>
            </a:p>
          </p:txBody>
        </p:sp>
      </p:grpSp>
      <p:grpSp>
        <p:nvGrpSpPr>
          <p:cNvPr id="18" name="Group 17"/>
          <p:cNvGrpSpPr/>
          <p:nvPr/>
        </p:nvGrpSpPr>
        <p:grpSpPr>
          <a:xfrm>
            <a:off x="3177375" y="3101239"/>
            <a:ext cx="271463" cy="621337"/>
            <a:chOff x="3190875" y="2914650"/>
            <a:chExt cx="271463" cy="621337"/>
          </a:xfrm>
        </p:grpSpPr>
        <p:sp>
          <p:nvSpPr>
            <p:cNvPr id="4" name="TextBox 3"/>
            <p:cNvSpPr txBox="1"/>
            <p:nvPr/>
          </p:nvSpPr>
          <p:spPr>
            <a:xfrm>
              <a:off x="3190875" y="2914650"/>
              <a:ext cx="271463" cy="369332"/>
            </a:xfrm>
            <a:prstGeom prst="rect">
              <a:avLst/>
            </a:prstGeom>
            <a:noFill/>
          </p:spPr>
          <p:txBody>
            <a:bodyPr wrap="square" rtlCol="0">
              <a:spAutoFit/>
            </a:bodyPr>
            <a:lstStyle/>
            <a:p>
              <a:pPr algn="ctr"/>
              <a:r>
                <a:rPr lang="en-GB" dirty="0"/>
                <a:t>3</a:t>
              </a:r>
            </a:p>
          </p:txBody>
        </p:sp>
        <p:cxnSp>
          <p:nvCxnSpPr>
            <p:cNvPr id="17" name="Straight Connector 16"/>
            <p:cNvCxnSpPr/>
            <p:nvPr/>
          </p:nvCxnSpPr>
          <p:spPr>
            <a:xfrm flipH="1">
              <a:off x="3248027" y="3228975"/>
              <a:ext cx="144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190875" y="3166655"/>
              <a:ext cx="271463" cy="369332"/>
            </a:xfrm>
            <a:prstGeom prst="rect">
              <a:avLst/>
            </a:prstGeom>
            <a:noFill/>
          </p:spPr>
          <p:txBody>
            <a:bodyPr wrap="square" rtlCol="0">
              <a:spAutoFit/>
            </a:bodyPr>
            <a:lstStyle/>
            <a:p>
              <a:pPr algn="ctr"/>
              <a:r>
                <a:rPr lang="en-GB" dirty="0"/>
                <a:t>4</a:t>
              </a:r>
            </a:p>
          </p:txBody>
        </p:sp>
      </p:grpSp>
      <p:grpSp>
        <p:nvGrpSpPr>
          <p:cNvPr id="23" name="Group 22"/>
          <p:cNvGrpSpPr/>
          <p:nvPr/>
        </p:nvGrpSpPr>
        <p:grpSpPr>
          <a:xfrm>
            <a:off x="6672995" y="4582898"/>
            <a:ext cx="450534" cy="987582"/>
            <a:chOff x="6619335" y="4401923"/>
            <a:chExt cx="450534" cy="987582"/>
          </a:xfrm>
        </p:grpSpPr>
        <p:sp>
          <p:nvSpPr>
            <p:cNvPr id="22" name="Oval 21"/>
            <p:cNvSpPr/>
            <p:nvPr/>
          </p:nvSpPr>
          <p:spPr>
            <a:xfrm>
              <a:off x="6619335" y="4401923"/>
              <a:ext cx="450534" cy="456309"/>
            </a:xfrm>
            <a:prstGeom prst="ellipse">
              <a:avLst/>
            </a:prstGeom>
            <a:solidFill>
              <a:srgbClr val="4DB1E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619335" y="4933196"/>
              <a:ext cx="450534" cy="45630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25" name="Table 24"/>
          <p:cNvGraphicFramePr>
            <a:graphicFrameLocks noGrp="1"/>
          </p:cNvGraphicFramePr>
          <p:nvPr>
            <p:extLst>
              <p:ext uri="{D42A27DB-BD31-4B8C-83A1-F6EECF244321}">
                <p14:modId xmlns:p14="http://schemas.microsoft.com/office/powerpoint/2010/main" val="1977615155"/>
              </p:ext>
            </p:extLst>
          </p:nvPr>
        </p:nvGraphicFramePr>
        <p:xfrm>
          <a:off x="4934141" y="3362341"/>
          <a:ext cx="1282928" cy="213360"/>
        </p:xfrm>
        <a:graphic>
          <a:graphicData uri="http://schemas.openxmlformats.org/drawingml/2006/table">
            <a:tbl>
              <a:tblPr firstRow="1" bandRow="1">
                <a:tableStyleId>{5940675A-B579-460E-94D1-54222C63F5DA}</a:tableStyleId>
              </a:tblPr>
              <a:tblGrid>
                <a:gridCol w="320732">
                  <a:extLst>
                    <a:ext uri="{9D8B030D-6E8A-4147-A177-3AD203B41FA5}">
                      <a16:colId xmlns:a16="http://schemas.microsoft.com/office/drawing/2014/main" val="1778817500"/>
                    </a:ext>
                  </a:extLst>
                </a:gridCol>
                <a:gridCol w="320732">
                  <a:extLst>
                    <a:ext uri="{9D8B030D-6E8A-4147-A177-3AD203B41FA5}">
                      <a16:colId xmlns:a16="http://schemas.microsoft.com/office/drawing/2014/main" val="994995907"/>
                    </a:ext>
                  </a:extLst>
                </a:gridCol>
                <a:gridCol w="320732">
                  <a:extLst>
                    <a:ext uri="{9D8B030D-6E8A-4147-A177-3AD203B41FA5}">
                      <a16:colId xmlns:a16="http://schemas.microsoft.com/office/drawing/2014/main" val="3569813170"/>
                    </a:ext>
                  </a:extLst>
                </a:gridCol>
                <a:gridCol w="320732">
                  <a:extLst>
                    <a:ext uri="{9D8B030D-6E8A-4147-A177-3AD203B41FA5}">
                      <a16:colId xmlns:a16="http://schemas.microsoft.com/office/drawing/2014/main" val="1370290391"/>
                    </a:ext>
                  </a:extLst>
                </a:gridCol>
              </a:tblGrid>
              <a:tr h="205224">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grpSp>
        <p:nvGrpSpPr>
          <p:cNvPr id="27" name="Group 26"/>
          <p:cNvGrpSpPr/>
          <p:nvPr/>
        </p:nvGrpSpPr>
        <p:grpSpPr>
          <a:xfrm>
            <a:off x="4795640" y="3494991"/>
            <a:ext cx="1548225" cy="474360"/>
            <a:chOff x="4795640" y="3280670"/>
            <a:chExt cx="1548225" cy="474360"/>
          </a:xfrm>
        </p:grpSpPr>
        <p:grpSp>
          <p:nvGrpSpPr>
            <p:cNvPr id="30" name="Group 29"/>
            <p:cNvGrpSpPr/>
            <p:nvPr/>
          </p:nvGrpSpPr>
          <p:grpSpPr>
            <a:xfrm>
              <a:off x="5114921" y="3320790"/>
              <a:ext cx="271463" cy="434240"/>
              <a:chOff x="3190875" y="2914650"/>
              <a:chExt cx="271463" cy="434240"/>
            </a:xfrm>
          </p:grpSpPr>
          <p:sp>
            <p:nvSpPr>
              <p:cNvPr id="31" name="TextBox 30"/>
              <p:cNvSpPr txBox="1"/>
              <p:nvPr/>
            </p:nvSpPr>
            <p:spPr>
              <a:xfrm>
                <a:off x="3190875" y="2914650"/>
                <a:ext cx="271463" cy="261610"/>
              </a:xfrm>
              <a:prstGeom prst="rect">
                <a:avLst/>
              </a:prstGeom>
              <a:noFill/>
            </p:spPr>
            <p:txBody>
              <a:bodyPr wrap="square" rtlCol="0">
                <a:spAutoFit/>
              </a:bodyPr>
              <a:lstStyle/>
              <a:p>
                <a:pPr algn="ctr"/>
                <a:r>
                  <a:rPr lang="en-GB" sz="1050" b="1" dirty="0"/>
                  <a:t>1</a:t>
                </a:r>
              </a:p>
            </p:txBody>
          </p:sp>
          <p:cxnSp>
            <p:nvCxnSpPr>
              <p:cNvPr id="32" name="Straight Connector 31"/>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grpSp>
          <p:nvGrpSpPr>
            <p:cNvPr id="34" name="Group 33"/>
            <p:cNvGrpSpPr/>
            <p:nvPr/>
          </p:nvGrpSpPr>
          <p:grpSpPr>
            <a:xfrm>
              <a:off x="5439873" y="3313220"/>
              <a:ext cx="271463" cy="434240"/>
              <a:chOff x="3190875" y="2914650"/>
              <a:chExt cx="271463" cy="434240"/>
            </a:xfrm>
          </p:grpSpPr>
          <p:sp>
            <p:nvSpPr>
              <p:cNvPr id="35" name="TextBox 34"/>
              <p:cNvSpPr txBox="1"/>
              <p:nvPr/>
            </p:nvSpPr>
            <p:spPr>
              <a:xfrm>
                <a:off x="3190875" y="2914650"/>
                <a:ext cx="271463" cy="261610"/>
              </a:xfrm>
              <a:prstGeom prst="rect">
                <a:avLst/>
              </a:prstGeom>
              <a:noFill/>
            </p:spPr>
            <p:txBody>
              <a:bodyPr wrap="square" rtlCol="0">
                <a:spAutoFit/>
              </a:bodyPr>
              <a:lstStyle/>
              <a:p>
                <a:pPr algn="ctr"/>
                <a:r>
                  <a:rPr lang="en-GB" sz="1050" b="1" dirty="0"/>
                  <a:t>2</a:t>
                </a:r>
              </a:p>
            </p:txBody>
          </p:sp>
          <p:cxnSp>
            <p:nvCxnSpPr>
              <p:cNvPr id="36" name="Straight Connector 35"/>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grpSp>
          <p:nvGrpSpPr>
            <p:cNvPr id="38" name="Group 37"/>
            <p:cNvGrpSpPr/>
            <p:nvPr/>
          </p:nvGrpSpPr>
          <p:grpSpPr>
            <a:xfrm>
              <a:off x="5762057" y="3313220"/>
              <a:ext cx="271463" cy="434240"/>
              <a:chOff x="3190875" y="2914650"/>
              <a:chExt cx="271463" cy="434240"/>
            </a:xfrm>
          </p:grpSpPr>
          <p:sp>
            <p:nvSpPr>
              <p:cNvPr id="39" name="TextBox 38"/>
              <p:cNvSpPr txBox="1"/>
              <p:nvPr/>
            </p:nvSpPr>
            <p:spPr>
              <a:xfrm>
                <a:off x="3190875" y="2914650"/>
                <a:ext cx="271463" cy="261610"/>
              </a:xfrm>
              <a:prstGeom prst="rect">
                <a:avLst/>
              </a:prstGeom>
              <a:noFill/>
            </p:spPr>
            <p:txBody>
              <a:bodyPr wrap="square" rtlCol="0">
                <a:spAutoFit/>
              </a:bodyPr>
              <a:lstStyle/>
              <a:p>
                <a:pPr algn="ctr"/>
                <a:r>
                  <a:rPr lang="en-GB" sz="1050" b="1" dirty="0"/>
                  <a:t>3</a:t>
                </a:r>
              </a:p>
            </p:txBody>
          </p:sp>
          <p:cxnSp>
            <p:nvCxnSpPr>
              <p:cNvPr id="40" name="Straight Connector 39"/>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sp>
          <p:nvSpPr>
            <p:cNvPr id="42" name="TextBox 41"/>
            <p:cNvSpPr txBox="1"/>
            <p:nvPr/>
          </p:nvSpPr>
          <p:spPr>
            <a:xfrm>
              <a:off x="4795640" y="3280670"/>
              <a:ext cx="271463" cy="369332"/>
            </a:xfrm>
            <a:prstGeom prst="rect">
              <a:avLst/>
            </a:prstGeom>
            <a:noFill/>
          </p:spPr>
          <p:txBody>
            <a:bodyPr wrap="square" rtlCol="0">
              <a:spAutoFit/>
            </a:bodyPr>
            <a:lstStyle/>
            <a:p>
              <a:pPr algn="ctr"/>
              <a:r>
                <a:rPr lang="en-GB" dirty="0"/>
                <a:t>0</a:t>
              </a:r>
            </a:p>
          </p:txBody>
        </p:sp>
        <p:sp>
          <p:nvSpPr>
            <p:cNvPr id="43" name="TextBox 42"/>
            <p:cNvSpPr txBox="1"/>
            <p:nvPr/>
          </p:nvSpPr>
          <p:spPr>
            <a:xfrm>
              <a:off x="6072402" y="3287224"/>
              <a:ext cx="271463" cy="369332"/>
            </a:xfrm>
            <a:prstGeom prst="rect">
              <a:avLst/>
            </a:prstGeom>
            <a:noFill/>
          </p:spPr>
          <p:txBody>
            <a:bodyPr wrap="square" rtlCol="0">
              <a:spAutoFit/>
            </a:bodyPr>
            <a:lstStyle/>
            <a:p>
              <a:pPr algn="ctr"/>
              <a:r>
                <a:rPr lang="en-GB" dirty="0"/>
                <a:t>1</a:t>
              </a:r>
            </a:p>
          </p:txBody>
        </p:sp>
      </p:grpSp>
      <p:cxnSp>
        <p:nvCxnSpPr>
          <p:cNvPr id="29" name="Straight Arrow Connector 28"/>
          <p:cNvCxnSpPr/>
          <p:nvPr/>
        </p:nvCxnSpPr>
        <p:spPr>
          <a:xfrm>
            <a:off x="5900196" y="2904054"/>
            <a:ext cx="0" cy="381851"/>
          </a:xfrm>
          <a:prstGeom prst="straightConnector1">
            <a:avLst/>
          </a:prstGeom>
          <a:ln w="38100" cap="rnd">
            <a:solidFill>
              <a:srgbClr val="4DB1E3"/>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5" name="Table 44"/>
          <p:cNvGraphicFramePr>
            <a:graphicFrameLocks noGrp="1"/>
          </p:cNvGraphicFramePr>
          <p:nvPr>
            <p:extLst>
              <p:ext uri="{D42A27DB-BD31-4B8C-83A1-F6EECF244321}">
                <p14:modId xmlns:p14="http://schemas.microsoft.com/office/powerpoint/2010/main" val="3707500804"/>
              </p:ext>
            </p:extLst>
          </p:nvPr>
        </p:nvGraphicFramePr>
        <p:xfrm>
          <a:off x="4014240" y="4466032"/>
          <a:ext cx="591838" cy="1197134"/>
        </p:xfrm>
        <a:graphic>
          <a:graphicData uri="http://schemas.openxmlformats.org/drawingml/2006/table">
            <a:tbl>
              <a:tblPr firstRow="1" bandRow="1">
                <a:tableStyleId>{5940675A-B579-460E-94D1-54222C63F5DA}</a:tableStyleId>
              </a:tblPr>
              <a:tblGrid>
                <a:gridCol w="591838">
                  <a:extLst>
                    <a:ext uri="{9D8B030D-6E8A-4147-A177-3AD203B41FA5}">
                      <a16:colId xmlns:a16="http://schemas.microsoft.com/office/drawing/2014/main" val="2370058668"/>
                    </a:ext>
                  </a:extLst>
                </a:gridCol>
              </a:tblGrid>
              <a:tr h="598567">
                <a:tc>
                  <a:txBody>
                    <a:bodyPr/>
                    <a:lstStyle/>
                    <a:p>
                      <a:endParaRPr lang="en-GB" dirty="0"/>
                    </a:p>
                  </a:txBody>
                  <a:tcPr/>
                </a:tc>
                <a:extLst>
                  <a:ext uri="{0D108BD9-81ED-4DB2-BD59-A6C34878D82A}">
                    <a16:rowId xmlns:a16="http://schemas.microsoft.com/office/drawing/2014/main" val="2754204344"/>
                  </a:ext>
                </a:extLst>
              </a:tr>
              <a:tr h="598567">
                <a:tc>
                  <a:txBody>
                    <a:bodyPr/>
                    <a:lstStyle/>
                    <a:p>
                      <a:endParaRPr lang="en-GB" dirty="0"/>
                    </a:p>
                  </a:txBody>
                  <a:tcPr>
                    <a:solidFill>
                      <a:srgbClr val="4DB1E3"/>
                    </a:solidFill>
                  </a:tcPr>
                </a:tc>
                <a:extLst>
                  <a:ext uri="{0D108BD9-81ED-4DB2-BD59-A6C34878D82A}">
                    <a16:rowId xmlns:a16="http://schemas.microsoft.com/office/drawing/2014/main" val="3274794838"/>
                  </a:ext>
                </a:extLst>
              </a:tr>
            </a:tbl>
          </a:graphicData>
        </a:graphic>
      </p:graphicFrame>
      <p:graphicFrame>
        <p:nvGraphicFramePr>
          <p:cNvPr id="46" name="Table 45"/>
          <p:cNvGraphicFramePr>
            <a:graphicFrameLocks noGrp="1"/>
          </p:cNvGraphicFramePr>
          <p:nvPr>
            <p:extLst>
              <p:ext uri="{D42A27DB-BD31-4B8C-83A1-F6EECF244321}">
                <p14:modId xmlns:p14="http://schemas.microsoft.com/office/powerpoint/2010/main" val="399829822"/>
              </p:ext>
            </p:extLst>
          </p:nvPr>
        </p:nvGraphicFramePr>
        <p:xfrm>
          <a:off x="3998128" y="2719934"/>
          <a:ext cx="620409" cy="1344068"/>
        </p:xfrm>
        <a:graphic>
          <a:graphicData uri="http://schemas.openxmlformats.org/drawingml/2006/table">
            <a:tbl>
              <a:tblPr firstRow="1" bandRow="1">
                <a:tableStyleId>{5940675A-B579-460E-94D1-54222C63F5DA}</a:tableStyleId>
              </a:tblPr>
              <a:tblGrid>
                <a:gridCol w="620409">
                  <a:extLst>
                    <a:ext uri="{9D8B030D-6E8A-4147-A177-3AD203B41FA5}">
                      <a16:colId xmlns:a16="http://schemas.microsoft.com/office/drawing/2014/main" val="4020422867"/>
                    </a:ext>
                  </a:extLst>
                </a:gridCol>
              </a:tblGrid>
              <a:tr h="336017">
                <a:tc>
                  <a:txBody>
                    <a:bodyPr/>
                    <a:lstStyle/>
                    <a:p>
                      <a:endParaRPr lang="en-GB" sz="800" dirty="0"/>
                    </a:p>
                  </a:txBody>
                  <a:tcPr/>
                </a:tc>
                <a:extLst>
                  <a:ext uri="{0D108BD9-81ED-4DB2-BD59-A6C34878D82A}">
                    <a16:rowId xmlns:a16="http://schemas.microsoft.com/office/drawing/2014/main" val="3025614323"/>
                  </a:ext>
                </a:extLst>
              </a:tr>
              <a:tr h="336017">
                <a:tc>
                  <a:txBody>
                    <a:bodyPr/>
                    <a:lstStyle/>
                    <a:p>
                      <a:endParaRPr lang="en-GB" sz="800" dirty="0"/>
                    </a:p>
                  </a:txBody>
                  <a:tcPr/>
                </a:tc>
                <a:extLst>
                  <a:ext uri="{0D108BD9-81ED-4DB2-BD59-A6C34878D82A}">
                    <a16:rowId xmlns:a16="http://schemas.microsoft.com/office/drawing/2014/main" val="2062975234"/>
                  </a:ext>
                </a:extLst>
              </a:tr>
              <a:tr h="336017">
                <a:tc>
                  <a:txBody>
                    <a:bodyPr/>
                    <a:lstStyle/>
                    <a:p>
                      <a:endParaRPr lang="en-GB" sz="800"/>
                    </a:p>
                  </a:txBody>
                  <a:tcPr/>
                </a:tc>
                <a:extLst>
                  <a:ext uri="{0D108BD9-81ED-4DB2-BD59-A6C34878D82A}">
                    <a16:rowId xmlns:a16="http://schemas.microsoft.com/office/drawing/2014/main" val="988825139"/>
                  </a:ext>
                </a:extLst>
              </a:tr>
              <a:tr h="336017">
                <a:tc>
                  <a:txBody>
                    <a:bodyPr/>
                    <a:lstStyle/>
                    <a:p>
                      <a:endParaRPr lang="en-GB" sz="800" dirty="0"/>
                    </a:p>
                  </a:txBody>
                  <a:tcPr/>
                </a:tc>
                <a:extLst>
                  <a:ext uri="{0D108BD9-81ED-4DB2-BD59-A6C34878D82A}">
                    <a16:rowId xmlns:a16="http://schemas.microsoft.com/office/drawing/2014/main" val="2873106884"/>
                  </a:ext>
                </a:extLst>
              </a:tr>
            </a:tbl>
          </a:graphicData>
        </a:graphic>
      </p:graphicFrame>
      <p:graphicFrame>
        <p:nvGraphicFramePr>
          <p:cNvPr id="50" name="Table 49"/>
          <p:cNvGraphicFramePr>
            <a:graphicFrameLocks noGrp="1"/>
          </p:cNvGraphicFramePr>
          <p:nvPr>
            <p:extLst>
              <p:ext uri="{D42A27DB-BD31-4B8C-83A1-F6EECF244321}">
                <p14:modId xmlns:p14="http://schemas.microsoft.com/office/powerpoint/2010/main" val="2124856916"/>
              </p:ext>
            </p:extLst>
          </p:nvPr>
        </p:nvGraphicFramePr>
        <p:xfrm>
          <a:off x="3998128" y="2719934"/>
          <a:ext cx="620409" cy="1344068"/>
        </p:xfrm>
        <a:graphic>
          <a:graphicData uri="http://schemas.openxmlformats.org/drawingml/2006/table">
            <a:tbl>
              <a:tblPr firstRow="1" bandRow="1">
                <a:tableStyleId>{5940675A-B579-460E-94D1-54222C63F5DA}</a:tableStyleId>
              </a:tblPr>
              <a:tblGrid>
                <a:gridCol w="620409">
                  <a:extLst>
                    <a:ext uri="{9D8B030D-6E8A-4147-A177-3AD203B41FA5}">
                      <a16:colId xmlns:a16="http://schemas.microsoft.com/office/drawing/2014/main" val="4020422867"/>
                    </a:ext>
                  </a:extLst>
                </a:gridCol>
              </a:tblGrid>
              <a:tr h="336017">
                <a:tc>
                  <a:txBody>
                    <a:bodyPr/>
                    <a:lstStyle/>
                    <a:p>
                      <a:endParaRPr lang="en-GB" sz="800" dirty="0"/>
                    </a:p>
                  </a:txBody>
                  <a:tcPr/>
                </a:tc>
                <a:extLst>
                  <a:ext uri="{0D108BD9-81ED-4DB2-BD59-A6C34878D82A}">
                    <a16:rowId xmlns:a16="http://schemas.microsoft.com/office/drawing/2014/main" val="3025614323"/>
                  </a:ext>
                </a:extLst>
              </a:tr>
              <a:tr h="336017">
                <a:tc>
                  <a:txBody>
                    <a:bodyPr/>
                    <a:lstStyle/>
                    <a:p>
                      <a:endParaRPr lang="en-GB" sz="800" dirty="0"/>
                    </a:p>
                  </a:txBody>
                  <a:tcPr>
                    <a:solidFill>
                      <a:srgbClr val="87BD31"/>
                    </a:solidFill>
                  </a:tcPr>
                </a:tc>
                <a:extLst>
                  <a:ext uri="{0D108BD9-81ED-4DB2-BD59-A6C34878D82A}">
                    <a16:rowId xmlns:a16="http://schemas.microsoft.com/office/drawing/2014/main" val="2062975234"/>
                  </a:ext>
                </a:extLst>
              </a:tr>
              <a:tr h="336017">
                <a:tc>
                  <a:txBody>
                    <a:bodyPr/>
                    <a:lstStyle/>
                    <a:p>
                      <a:endParaRPr lang="en-GB" sz="800"/>
                    </a:p>
                  </a:txBody>
                  <a:tcPr>
                    <a:solidFill>
                      <a:srgbClr val="87BD31"/>
                    </a:solidFill>
                  </a:tcPr>
                </a:tc>
                <a:extLst>
                  <a:ext uri="{0D108BD9-81ED-4DB2-BD59-A6C34878D82A}">
                    <a16:rowId xmlns:a16="http://schemas.microsoft.com/office/drawing/2014/main" val="988825139"/>
                  </a:ext>
                </a:extLst>
              </a:tr>
              <a:tr h="336017">
                <a:tc>
                  <a:txBody>
                    <a:bodyPr/>
                    <a:lstStyle/>
                    <a:p>
                      <a:endParaRPr lang="en-GB" sz="800" dirty="0"/>
                    </a:p>
                  </a:txBody>
                  <a:tcPr>
                    <a:solidFill>
                      <a:srgbClr val="87BD31"/>
                    </a:solidFill>
                  </a:tcPr>
                </a:tc>
                <a:extLst>
                  <a:ext uri="{0D108BD9-81ED-4DB2-BD59-A6C34878D82A}">
                    <a16:rowId xmlns:a16="http://schemas.microsoft.com/office/drawing/2014/main" val="2873106884"/>
                  </a:ext>
                </a:extLst>
              </a:tr>
            </a:tbl>
          </a:graphicData>
        </a:graphic>
      </p:graphicFrame>
      <p:sp>
        <p:nvSpPr>
          <p:cNvPr id="47" name="5-Point Star 46"/>
          <p:cNvSpPr/>
          <p:nvPr/>
        </p:nvSpPr>
        <p:spPr>
          <a:xfrm>
            <a:off x="6709798" y="2633786"/>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5-Point Star 51"/>
          <p:cNvSpPr/>
          <p:nvPr/>
        </p:nvSpPr>
        <p:spPr>
          <a:xfrm>
            <a:off x="6709798" y="3021231"/>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5-Point Star 52"/>
          <p:cNvSpPr/>
          <p:nvPr/>
        </p:nvSpPr>
        <p:spPr>
          <a:xfrm>
            <a:off x="6709798" y="3408676"/>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5-Point Star 53"/>
          <p:cNvSpPr/>
          <p:nvPr/>
        </p:nvSpPr>
        <p:spPr>
          <a:xfrm>
            <a:off x="6709798" y="3796120"/>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5" name="Table 54"/>
          <p:cNvGraphicFramePr>
            <a:graphicFrameLocks noGrp="1"/>
          </p:cNvGraphicFramePr>
          <p:nvPr>
            <p:extLst>
              <p:ext uri="{D42A27DB-BD31-4B8C-83A1-F6EECF244321}">
                <p14:modId xmlns:p14="http://schemas.microsoft.com/office/powerpoint/2010/main" val="184637631"/>
              </p:ext>
            </p:extLst>
          </p:nvPr>
        </p:nvGraphicFramePr>
        <p:xfrm>
          <a:off x="4955628" y="4957919"/>
          <a:ext cx="1282928" cy="213360"/>
        </p:xfrm>
        <a:graphic>
          <a:graphicData uri="http://schemas.openxmlformats.org/drawingml/2006/table">
            <a:tbl>
              <a:tblPr firstRow="1" bandRow="1">
                <a:tableStyleId>{5940675A-B579-460E-94D1-54222C63F5DA}</a:tableStyleId>
              </a:tblPr>
              <a:tblGrid>
                <a:gridCol w="641464">
                  <a:extLst>
                    <a:ext uri="{9D8B030D-6E8A-4147-A177-3AD203B41FA5}">
                      <a16:colId xmlns:a16="http://schemas.microsoft.com/office/drawing/2014/main" val="1778817500"/>
                    </a:ext>
                  </a:extLst>
                </a:gridCol>
                <a:gridCol w="641464">
                  <a:extLst>
                    <a:ext uri="{9D8B030D-6E8A-4147-A177-3AD203B41FA5}">
                      <a16:colId xmlns:a16="http://schemas.microsoft.com/office/drawing/2014/main" val="3569813170"/>
                    </a:ext>
                  </a:extLst>
                </a:gridCol>
              </a:tblGrid>
              <a:tr h="205224">
                <a:tc>
                  <a:txBody>
                    <a:bodyPr/>
                    <a:lstStyle/>
                    <a:p>
                      <a:endParaRPr lang="en-GB" sz="800" dirty="0"/>
                    </a:p>
                  </a:txBody>
                  <a:tcPr>
                    <a:lnL w="12700" cap="flat" cmpd="sng" algn="ctr">
                      <a:solidFill>
                        <a:srgbClr val="87BD31"/>
                      </a:solidFill>
                      <a:prstDash val="solid"/>
                      <a:round/>
                      <a:headEnd type="none" w="med" len="med"/>
                      <a:tailEnd type="none" w="med" len="med"/>
                    </a:lnL>
                    <a:lnR w="12700" cap="flat" cmpd="sng" algn="ctr">
                      <a:solidFill>
                        <a:srgbClr val="87BD31"/>
                      </a:solidFill>
                      <a:prstDash val="solid"/>
                      <a:round/>
                      <a:headEnd type="none" w="med" len="med"/>
                      <a:tailEnd type="none" w="med" len="med"/>
                    </a:lnR>
                    <a:lnT w="12700" cap="flat" cmpd="sng" algn="ctr">
                      <a:solidFill>
                        <a:srgbClr val="87BD3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rgbClr val="87BD31"/>
                      </a:solidFill>
                      <a:prstDash val="solid"/>
                      <a:round/>
                      <a:headEnd type="none" w="med" len="med"/>
                      <a:tailEnd type="none" w="med" len="med"/>
                    </a:lnL>
                    <a:lnR w="12700" cap="flat" cmpd="sng" algn="ctr">
                      <a:solidFill>
                        <a:srgbClr val="87BD31"/>
                      </a:solidFill>
                      <a:prstDash val="solid"/>
                      <a:round/>
                      <a:headEnd type="none" w="med" len="med"/>
                      <a:tailEnd type="none" w="med" len="med"/>
                    </a:lnR>
                    <a:lnT w="12700" cap="flat" cmpd="sng" algn="ctr">
                      <a:solidFill>
                        <a:srgbClr val="87BD3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sp>
        <p:nvSpPr>
          <p:cNvPr id="48" name="TextBox 47"/>
          <p:cNvSpPr txBox="1"/>
          <p:nvPr/>
        </p:nvSpPr>
        <p:spPr>
          <a:xfrm>
            <a:off x="1868154" y="4930717"/>
            <a:ext cx="806028" cy="369332"/>
          </a:xfrm>
          <a:prstGeom prst="rect">
            <a:avLst/>
          </a:prstGeom>
          <a:noFill/>
        </p:spPr>
        <p:txBody>
          <a:bodyPr wrap="square" rtlCol="0">
            <a:spAutoFit/>
          </a:bodyPr>
          <a:lstStyle/>
          <a:p>
            <a:pPr algn="ctr"/>
            <a:r>
              <a:rPr lang="en-GB" dirty="0">
                <a:solidFill>
                  <a:srgbClr val="87BD31"/>
                </a:solidFill>
              </a:rPr>
              <a:t>half</a:t>
            </a:r>
          </a:p>
        </p:txBody>
      </p:sp>
      <p:grpSp>
        <p:nvGrpSpPr>
          <p:cNvPr id="57" name="Group 56"/>
          <p:cNvGrpSpPr/>
          <p:nvPr/>
        </p:nvGrpSpPr>
        <p:grpSpPr>
          <a:xfrm>
            <a:off x="3146649" y="4788262"/>
            <a:ext cx="271463" cy="621337"/>
            <a:chOff x="3190875" y="2914650"/>
            <a:chExt cx="271463" cy="621337"/>
          </a:xfrm>
        </p:grpSpPr>
        <p:sp>
          <p:nvSpPr>
            <p:cNvPr id="58" name="TextBox 57"/>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1</a:t>
              </a:r>
            </a:p>
          </p:txBody>
        </p:sp>
        <p:cxnSp>
          <p:nvCxnSpPr>
            <p:cNvPr id="59" name="Straight Connector 58"/>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2</a:t>
              </a:r>
            </a:p>
          </p:txBody>
        </p:sp>
      </p:grpSp>
      <p:sp>
        <p:nvSpPr>
          <p:cNvPr id="61" name="TextBox 60"/>
          <p:cNvSpPr txBox="1"/>
          <p:nvPr/>
        </p:nvSpPr>
        <p:spPr>
          <a:xfrm>
            <a:off x="6092553" y="5154770"/>
            <a:ext cx="271463" cy="369332"/>
          </a:xfrm>
          <a:prstGeom prst="rect">
            <a:avLst/>
          </a:prstGeom>
          <a:noFill/>
        </p:spPr>
        <p:txBody>
          <a:bodyPr wrap="square" rtlCol="0">
            <a:spAutoFit/>
          </a:bodyPr>
          <a:lstStyle/>
          <a:p>
            <a:pPr algn="ctr"/>
            <a:r>
              <a:rPr lang="en-GB" dirty="0">
                <a:solidFill>
                  <a:srgbClr val="87BD31"/>
                </a:solidFill>
              </a:rPr>
              <a:t>1</a:t>
            </a:r>
          </a:p>
        </p:txBody>
      </p:sp>
      <p:sp>
        <p:nvSpPr>
          <p:cNvPr id="62" name="TextBox 61"/>
          <p:cNvSpPr txBox="1"/>
          <p:nvPr/>
        </p:nvSpPr>
        <p:spPr>
          <a:xfrm>
            <a:off x="4819896" y="5132018"/>
            <a:ext cx="271463" cy="369332"/>
          </a:xfrm>
          <a:prstGeom prst="rect">
            <a:avLst/>
          </a:prstGeom>
          <a:noFill/>
        </p:spPr>
        <p:txBody>
          <a:bodyPr wrap="square" rtlCol="0">
            <a:spAutoFit/>
          </a:bodyPr>
          <a:lstStyle/>
          <a:p>
            <a:pPr algn="ctr"/>
            <a:r>
              <a:rPr lang="en-GB" dirty="0">
                <a:solidFill>
                  <a:srgbClr val="87BD31"/>
                </a:solidFill>
              </a:rPr>
              <a:t>0</a:t>
            </a:r>
          </a:p>
        </p:txBody>
      </p:sp>
      <p:grpSp>
        <p:nvGrpSpPr>
          <p:cNvPr id="49" name="Group 48"/>
          <p:cNvGrpSpPr/>
          <p:nvPr/>
        </p:nvGrpSpPr>
        <p:grpSpPr>
          <a:xfrm>
            <a:off x="5463684" y="5140846"/>
            <a:ext cx="271463" cy="434240"/>
            <a:chOff x="5463684" y="5140846"/>
            <a:chExt cx="271463" cy="434240"/>
          </a:xfrm>
        </p:grpSpPr>
        <p:sp>
          <p:nvSpPr>
            <p:cNvPr id="63" name="TextBox 62"/>
            <p:cNvSpPr txBox="1"/>
            <p:nvPr/>
          </p:nvSpPr>
          <p:spPr>
            <a:xfrm>
              <a:off x="5463684" y="5140846"/>
              <a:ext cx="271463" cy="261610"/>
            </a:xfrm>
            <a:prstGeom prst="rect">
              <a:avLst/>
            </a:prstGeom>
            <a:noFill/>
          </p:spPr>
          <p:txBody>
            <a:bodyPr wrap="square" rtlCol="0">
              <a:spAutoFit/>
            </a:bodyPr>
            <a:lstStyle/>
            <a:p>
              <a:pPr algn="ctr"/>
              <a:r>
                <a:rPr lang="en-GB" sz="1050" b="1" dirty="0">
                  <a:solidFill>
                    <a:srgbClr val="87BD31"/>
                  </a:solidFill>
                </a:rPr>
                <a:t>1</a:t>
              </a:r>
            </a:p>
          </p:txBody>
        </p:sp>
        <p:cxnSp>
          <p:nvCxnSpPr>
            <p:cNvPr id="64" name="Straight Connector 63"/>
            <p:cNvCxnSpPr/>
            <p:nvPr/>
          </p:nvCxnSpPr>
          <p:spPr>
            <a:xfrm flipH="1">
              <a:off x="5543061" y="5350396"/>
              <a:ext cx="108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5463684" y="5313476"/>
              <a:ext cx="271463" cy="261610"/>
            </a:xfrm>
            <a:prstGeom prst="rect">
              <a:avLst/>
            </a:prstGeom>
            <a:noFill/>
          </p:spPr>
          <p:txBody>
            <a:bodyPr wrap="square" rtlCol="0">
              <a:spAutoFit/>
            </a:bodyPr>
            <a:lstStyle/>
            <a:p>
              <a:pPr algn="ctr"/>
              <a:r>
                <a:rPr lang="en-GB" sz="1050" b="1" dirty="0">
                  <a:solidFill>
                    <a:srgbClr val="87BD31"/>
                  </a:solidFill>
                </a:rPr>
                <a:t>2</a:t>
              </a:r>
            </a:p>
          </p:txBody>
        </p:sp>
      </p:grpSp>
      <p:cxnSp>
        <p:nvCxnSpPr>
          <p:cNvPr id="66" name="Straight Arrow Connector 65"/>
          <p:cNvCxnSpPr/>
          <p:nvPr/>
        </p:nvCxnSpPr>
        <p:spPr>
          <a:xfrm>
            <a:off x="5595500" y="4512177"/>
            <a:ext cx="0" cy="381851"/>
          </a:xfrm>
          <a:prstGeom prst="straightConnector1">
            <a:avLst/>
          </a:prstGeom>
          <a:ln w="38100" cap="rnd">
            <a:solidFill>
              <a:srgbClr val="87BD3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584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wipe(down)">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fade">
                                      <p:cBhvr>
                                        <p:cTn id="17" dur="500"/>
                                        <p:tgtEl>
                                          <p:spTgt spid="5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500"/>
                                        <p:tgtEl>
                                          <p:spTgt spid="5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fade">
                                      <p:cBhvr>
                                        <p:cTn id="26" dur="500"/>
                                        <p:tgtEl>
                                          <p:spTgt spid="47"/>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mph" presetSubtype="2" fill="hold" nodeType="clickEffect">
                                  <p:stCondLst>
                                    <p:cond delay="0"/>
                                  </p:stCondLst>
                                  <p:childTnLst>
                                    <p:animClr clrSpc="rgb" dir="cw">
                                      <p:cBhvr>
                                        <p:cTn id="30" dur="1000" fill="hold"/>
                                        <p:tgtEl>
                                          <p:spTgt spid="54"/>
                                        </p:tgtEl>
                                        <p:attrNameLst>
                                          <p:attrName>fillcolor</p:attrName>
                                        </p:attrNameLst>
                                      </p:cBhvr>
                                      <p:to>
                                        <a:srgbClr val="87BD31"/>
                                      </p:to>
                                    </p:animClr>
                                    <p:set>
                                      <p:cBhvr>
                                        <p:cTn id="31" dur="1000" fill="hold"/>
                                        <p:tgtEl>
                                          <p:spTgt spid="54"/>
                                        </p:tgtEl>
                                        <p:attrNameLst>
                                          <p:attrName>fill.type</p:attrName>
                                        </p:attrNameLst>
                                      </p:cBhvr>
                                      <p:to>
                                        <p:strVal val="solid"/>
                                      </p:to>
                                    </p:set>
                                    <p:set>
                                      <p:cBhvr>
                                        <p:cTn id="32" dur="1000" fill="hold"/>
                                        <p:tgtEl>
                                          <p:spTgt spid="54"/>
                                        </p:tgtEl>
                                        <p:attrNameLst>
                                          <p:attrName>fill.on</p:attrName>
                                        </p:attrNameLst>
                                      </p:cBhvr>
                                      <p:to>
                                        <p:strVal val="true"/>
                                      </p:to>
                                    </p:set>
                                  </p:childTnLst>
                                </p:cTn>
                              </p:par>
                              <p:par>
                                <p:cTn id="33" presetID="1" presetClass="emph" presetSubtype="2" fill="hold" nodeType="withEffect">
                                  <p:stCondLst>
                                    <p:cond delay="500"/>
                                  </p:stCondLst>
                                  <p:childTnLst>
                                    <p:animClr clrSpc="rgb" dir="cw">
                                      <p:cBhvr>
                                        <p:cTn id="34" dur="1000" fill="hold"/>
                                        <p:tgtEl>
                                          <p:spTgt spid="53"/>
                                        </p:tgtEl>
                                        <p:attrNameLst>
                                          <p:attrName>fillcolor</p:attrName>
                                        </p:attrNameLst>
                                      </p:cBhvr>
                                      <p:to>
                                        <a:srgbClr val="87BD31"/>
                                      </p:to>
                                    </p:animClr>
                                    <p:set>
                                      <p:cBhvr>
                                        <p:cTn id="35" dur="1000" fill="hold"/>
                                        <p:tgtEl>
                                          <p:spTgt spid="53"/>
                                        </p:tgtEl>
                                        <p:attrNameLst>
                                          <p:attrName>fill.type</p:attrName>
                                        </p:attrNameLst>
                                      </p:cBhvr>
                                      <p:to>
                                        <p:strVal val="solid"/>
                                      </p:to>
                                    </p:set>
                                    <p:set>
                                      <p:cBhvr>
                                        <p:cTn id="36" dur="1000" fill="hold"/>
                                        <p:tgtEl>
                                          <p:spTgt spid="53"/>
                                        </p:tgtEl>
                                        <p:attrNameLst>
                                          <p:attrName>fill.on</p:attrName>
                                        </p:attrNameLst>
                                      </p:cBhvr>
                                      <p:to>
                                        <p:strVal val="true"/>
                                      </p:to>
                                    </p:set>
                                  </p:childTnLst>
                                </p:cTn>
                              </p:par>
                              <p:par>
                                <p:cTn id="37" presetID="1" presetClass="emph" presetSubtype="2" fill="hold" nodeType="withEffect">
                                  <p:stCondLst>
                                    <p:cond delay="1000"/>
                                  </p:stCondLst>
                                  <p:childTnLst>
                                    <p:animClr clrSpc="rgb" dir="cw">
                                      <p:cBhvr>
                                        <p:cTn id="38" dur="1000" fill="hold"/>
                                        <p:tgtEl>
                                          <p:spTgt spid="52"/>
                                        </p:tgtEl>
                                        <p:attrNameLst>
                                          <p:attrName>fillcolor</p:attrName>
                                        </p:attrNameLst>
                                      </p:cBhvr>
                                      <p:to>
                                        <a:srgbClr val="87BD31"/>
                                      </p:to>
                                    </p:animClr>
                                    <p:set>
                                      <p:cBhvr>
                                        <p:cTn id="39" dur="1000" fill="hold"/>
                                        <p:tgtEl>
                                          <p:spTgt spid="52"/>
                                        </p:tgtEl>
                                        <p:attrNameLst>
                                          <p:attrName>fill.type</p:attrName>
                                        </p:attrNameLst>
                                      </p:cBhvr>
                                      <p:to>
                                        <p:strVal val="solid"/>
                                      </p:to>
                                    </p:set>
                                    <p:set>
                                      <p:cBhvr>
                                        <p:cTn id="40" dur="1000" fill="hold"/>
                                        <p:tgtEl>
                                          <p:spTgt spid="52"/>
                                        </p:tgtEl>
                                        <p:attrNameLst>
                                          <p:attrName>fill.on</p:attrName>
                                        </p:attrNameLst>
                                      </p:cBhvr>
                                      <p:to>
                                        <p:strVal val="true"/>
                                      </p:to>
                                    </p:se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57"/>
                                        </p:tgtEl>
                                        <p:attrNameLst>
                                          <p:attrName>style.visibility</p:attrName>
                                        </p:attrNameLst>
                                      </p:cBhvr>
                                      <p:to>
                                        <p:strVal val="visible"/>
                                      </p:to>
                                    </p:set>
                                    <p:animEffect transition="in" filter="fade">
                                      <p:cBhvr>
                                        <p:cTn id="50" dur="500"/>
                                        <p:tgtEl>
                                          <p:spTgt spid="57"/>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1"/>
                                        </p:tgtEl>
                                        <p:attrNameLst>
                                          <p:attrName>style.visibility</p:attrName>
                                        </p:attrNameLst>
                                      </p:cBhvr>
                                      <p:to>
                                        <p:strVal val="visible"/>
                                      </p:to>
                                    </p:set>
                                    <p:animEffect transition="in" filter="fade">
                                      <p:cBhvr>
                                        <p:cTn id="58" dur="500"/>
                                        <p:tgtEl>
                                          <p:spTgt spid="6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fade">
                                      <p:cBhvr>
                                        <p:cTn id="61" dur="500"/>
                                        <p:tgtEl>
                                          <p:spTgt spid="62"/>
                                        </p:tgtEl>
                                      </p:cBhvr>
                                    </p:animEffect>
                                  </p:childTnLst>
                                </p:cTn>
                              </p:par>
                              <p:par>
                                <p:cTn id="62" presetID="10" presetClass="entr" presetSubtype="0" fill="hold" nodeType="withEffect">
                                  <p:stCondLst>
                                    <p:cond delay="0"/>
                                  </p:stCondLst>
                                  <p:childTnLst>
                                    <p:set>
                                      <p:cBhvr>
                                        <p:cTn id="63" dur="1" fill="hold">
                                          <p:stCondLst>
                                            <p:cond delay="0"/>
                                          </p:stCondLst>
                                        </p:cTn>
                                        <p:tgtEl>
                                          <p:spTgt spid="66"/>
                                        </p:tgtEl>
                                        <p:attrNameLst>
                                          <p:attrName>style.visibility</p:attrName>
                                        </p:attrNameLst>
                                      </p:cBhvr>
                                      <p:to>
                                        <p:strVal val="visible"/>
                                      </p:to>
                                    </p:set>
                                    <p:animEffect transition="in" filter="fade">
                                      <p:cBhvr>
                                        <p:cTn id="64" dur="500"/>
                                        <p:tgtEl>
                                          <p:spTgt spid="66"/>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49"/>
                                        </p:tgtEl>
                                        <p:attrNameLst>
                                          <p:attrName>style.visibility</p:attrName>
                                        </p:attrNameLst>
                                      </p:cBhvr>
                                      <p:to>
                                        <p:strVal val="visible"/>
                                      </p:to>
                                    </p:set>
                                    <p:animEffect transition="in" filter="fade">
                                      <p:cBhvr>
                                        <p:cTn id="6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52" grpId="0" animBg="1"/>
      <p:bldP spid="53" grpId="0" animBg="1"/>
      <p:bldP spid="54" grpId="0" animBg="1"/>
      <p:bldP spid="48" grpId="0"/>
      <p:bldP spid="61" grpId="0"/>
      <p:bldP spid="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Rectangle 96"/>
          <p:cNvSpPr/>
          <p:nvPr/>
        </p:nvSpPr>
        <p:spPr>
          <a:xfrm>
            <a:off x="2904466"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4094" y="532799"/>
            <a:ext cx="700156" cy="700156"/>
          </a:xfrm>
          <a:prstGeom prst="rect">
            <a:avLst/>
          </a:prstGeom>
        </p:spPr>
      </p:pic>
      <p:sp>
        <p:nvSpPr>
          <p:cNvPr id="96" name="Rectangle 95"/>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cxnSp>
        <p:nvCxnSpPr>
          <p:cNvPr id="103" name="Straight Connector 102"/>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750" y="1300294"/>
            <a:ext cx="8064500" cy="4973506"/>
          </a:xfrm>
          <a:prstGeom prst="rect">
            <a:avLst/>
          </a:prstGeom>
        </p:spPr>
      </p:pic>
      <p:pic>
        <p:nvPicPr>
          <p:cNvPr id="13" name="Picture 1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447800" y="1701862"/>
            <a:ext cx="6184322" cy="4390963"/>
          </a:xfrm>
          <a:prstGeom prst="rect">
            <a:avLst/>
          </a:prstGeom>
          <a:effectLst>
            <a:outerShdw blurRad="25400" dist="50800" dir="13680000" algn="ctr" rotWithShape="0">
              <a:srgbClr val="000000">
                <a:alpha val="22000"/>
              </a:srgbClr>
            </a:outerShdw>
          </a:effectLst>
        </p:spPr>
      </p:pic>
      <p:graphicFrame>
        <p:nvGraphicFramePr>
          <p:cNvPr id="3" name="Table 2"/>
          <p:cNvGraphicFramePr>
            <a:graphicFrameLocks noGrp="1"/>
          </p:cNvGraphicFramePr>
          <p:nvPr/>
        </p:nvGraphicFramePr>
        <p:xfrm>
          <a:off x="1733550" y="2042630"/>
          <a:ext cx="5657850" cy="3834295"/>
        </p:xfrm>
        <a:graphic>
          <a:graphicData uri="http://schemas.openxmlformats.org/drawingml/2006/table">
            <a:tbl>
              <a:tblPr firstRow="1" bandRow="1">
                <a:tableStyleId>{5940675A-B579-460E-94D1-54222C63F5DA}</a:tableStyleId>
              </a:tblPr>
              <a:tblGrid>
                <a:gridCol w="1076325">
                  <a:extLst>
                    <a:ext uri="{9D8B030D-6E8A-4147-A177-3AD203B41FA5}">
                      <a16:colId xmlns:a16="http://schemas.microsoft.com/office/drawing/2014/main" val="2303146898"/>
                    </a:ext>
                  </a:extLst>
                </a:gridCol>
                <a:gridCol w="990600">
                  <a:extLst>
                    <a:ext uri="{9D8B030D-6E8A-4147-A177-3AD203B41FA5}">
                      <a16:colId xmlns:a16="http://schemas.microsoft.com/office/drawing/2014/main" val="3274085987"/>
                    </a:ext>
                  </a:extLst>
                </a:gridCol>
                <a:gridCol w="1000125">
                  <a:extLst>
                    <a:ext uri="{9D8B030D-6E8A-4147-A177-3AD203B41FA5}">
                      <a16:colId xmlns:a16="http://schemas.microsoft.com/office/drawing/2014/main" val="1438675496"/>
                    </a:ext>
                  </a:extLst>
                </a:gridCol>
                <a:gridCol w="1552575">
                  <a:extLst>
                    <a:ext uri="{9D8B030D-6E8A-4147-A177-3AD203B41FA5}">
                      <a16:colId xmlns:a16="http://schemas.microsoft.com/office/drawing/2014/main" val="349775248"/>
                    </a:ext>
                  </a:extLst>
                </a:gridCol>
                <a:gridCol w="1038225">
                  <a:extLst>
                    <a:ext uri="{9D8B030D-6E8A-4147-A177-3AD203B41FA5}">
                      <a16:colId xmlns:a16="http://schemas.microsoft.com/office/drawing/2014/main" val="1043213235"/>
                    </a:ext>
                  </a:extLst>
                </a:gridCol>
              </a:tblGrid>
              <a:tr h="533395">
                <a:tc>
                  <a:txBody>
                    <a:bodyPr/>
                    <a:lstStyle/>
                    <a:p>
                      <a:pPr algn="ctr"/>
                      <a:r>
                        <a:rPr lang="en-GB" sz="1600" b="1" dirty="0"/>
                        <a:t>Words</a:t>
                      </a:r>
                    </a:p>
                  </a:txBody>
                  <a:tcPr anchor="ctr"/>
                </a:tc>
                <a:tc>
                  <a:txBody>
                    <a:bodyPr/>
                    <a:lstStyle/>
                    <a:p>
                      <a:pPr algn="ctr"/>
                      <a:r>
                        <a:rPr lang="en-GB" sz="1600" b="1" dirty="0"/>
                        <a:t>Fraction</a:t>
                      </a:r>
                    </a:p>
                  </a:txBody>
                  <a:tcPr anchor="ctr"/>
                </a:tc>
                <a:tc>
                  <a:txBody>
                    <a:bodyPr/>
                    <a:lstStyle/>
                    <a:p>
                      <a:pPr algn="ctr"/>
                      <a:r>
                        <a:rPr lang="en-GB" sz="1600" b="1" dirty="0"/>
                        <a:t>Shape</a:t>
                      </a:r>
                    </a:p>
                  </a:txBody>
                  <a:tcPr anchor="ctr"/>
                </a:tc>
                <a:tc>
                  <a:txBody>
                    <a:bodyPr/>
                    <a:lstStyle/>
                    <a:p>
                      <a:pPr algn="ctr"/>
                      <a:r>
                        <a:rPr lang="en-GB" sz="1600" b="1" dirty="0"/>
                        <a:t>Number Line</a:t>
                      </a:r>
                    </a:p>
                  </a:txBody>
                  <a:tcPr anchor="ctr"/>
                </a:tc>
                <a:tc>
                  <a:txBody>
                    <a:bodyPr/>
                    <a:lstStyle/>
                    <a:p>
                      <a:pPr algn="ctr"/>
                      <a:r>
                        <a:rPr lang="en-GB" sz="1600" b="1" dirty="0"/>
                        <a:t>Quantity</a:t>
                      </a:r>
                    </a:p>
                  </a:txBody>
                  <a:tcPr anchor="ctr"/>
                </a:tc>
                <a:extLst>
                  <a:ext uri="{0D108BD9-81ED-4DB2-BD59-A6C34878D82A}">
                    <a16:rowId xmlns:a16="http://schemas.microsoft.com/office/drawing/2014/main" val="1175650888"/>
                  </a:ext>
                </a:extLst>
              </a:tr>
              <a:tr h="1650450">
                <a:tc>
                  <a:txBody>
                    <a:bodyPr/>
                    <a:lstStyle/>
                    <a:p>
                      <a:pPr algn="ctr"/>
                      <a:r>
                        <a:rPr lang="en-GB" dirty="0"/>
                        <a:t>three quarters</a:t>
                      </a:r>
                    </a:p>
                  </a:txBody>
                  <a:tcPr anchor="ctr"/>
                </a:tc>
                <a:tc>
                  <a:txBody>
                    <a:bodyPr/>
                    <a:lstStyle/>
                    <a:p>
                      <a:pPr algn="ctr"/>
                      <a:endParaRPr lang="en-GB" dirty="0"/>
                    </a:p>
                  </a:txBody>
                  <a:tcPr anchor="ctr"/>
                </a:tc>
                <a:tc>
                  <a:txBody>
                    <a:bodyPr/>
                    <a:lstStyle/>
                    <a:p>
                      <a:pPr algn="ctr"/>
                      <a:endParaRPr lang="en-GB" dirty="0"/>
                    </a:p>
                  </a:txBody>
                  <a:tcPr anchor="ctr"/>
                </a:tc>
                <a:tc>
                  <a:txBody>
                    <a:bodyPr/>
                    <a:lstStyle/>
                    <a:p>
                      <a:pPr algn="ctr"/>
                      <a:endParaRPr lang="en-GB" dirty="0"/>
                    </a:p>
                  </a:txBody>
                  <a:tcPr anchor="ctr"/>
                </a:tc>
                <a:tc>
                  <a:txBody>
                    <a:bodyPr/>
                    <a:lstStyle/>
                    <a:p>
                      <a:pPr algn="ctr"/>
                      <a:endParaRPr lang="en-GB" dirty="0"/>
                    </a:p>
                  </a:txBody>
                  <a:tcPr anchor="ctr"/>
                </a:tc>
                <a:extLst>
                  <a:ext uri="{0D108BD9-81ED-4DB2-BD59-A6C34878D82A}">
                    <a16:rowId xmlns:a16="http://schemas.microsoft.com/office/drawing/2014/main" val="2660022870"/>
                  </a:ext>
                </a:extLst>
              </a:tr>
              <a:tr h="1650450">
                <a:tc>
                  <a:txBody>
                    <a:bodyPr/>
                    <a:lstStyle/>
                    <a:p>
                      <a:pPr algn="ctr"/>
                      <a:endParaRPr lang="en-GB"/>
                    </a:p>
                  </a:txBody>
                  <a:tcPr anchor="ctr"/>
                </a:tc>
                <a:tc>
                  <a:txBody>
                    <a:bodyPr/>
                    <a:lstStyle/>
                    <a:p>
                      <a:pPr algn="ctr"/>
                      <a:endParaRPr lang="en-GB"/>
                    </a:p>
                  </a:txBody>
                  <a:tcPr anchor="ctr"/>
                </a:tc>
                <a:tc>
                  <a:txBody>
                    <a:bodyPr/>
                    <a:lstStyle/>
                    <a:p>
                      <a:pPr algn="ctr"/>
                      <a:endParaRPr lang="en-GB"/>
                    </a:p>
                  </a:txBody>
                  <a:tcPr anchor="ctr"/>
                </a:tc>
                <a:tc>
                  <a:txBody>
                    <a:bodyPr/>
                    <a:lstStyle/>
                    <a:p>
                      <a:pPr algn="ctr"/>
                      <a:endParaRPr lang="en-GB"/>
                    </a:p>
                  </a:txBody>
                  <a:tcPr anchor="ctr"/>
                </a:tc>
                <a:tc>
                  <a:txBody>
                    <a:bodyPr/>
                    <a:lstStyle/>
                    <a:p>
                      <a:pPr algn="ctr"/>
                      <a:endParaRPr lang="en-GB" dirty="0"/>
                    </a:p>
                  </a:txBody>
                  <a:tcPr anchor="ctr"/>
                </a:tc>
                <a:extLst>
                  <a:ext uri="{0D108BD9-81ED-4DB2-BD59-A6C34878D82A}">
                    <a16:rowId xmlns:a16="http://schemas.microsoft.com/office/drawing/2014/main" val="3149127132"/>
                  </a:ext>
                </a:extLst>
              </a:tr>
            </a:tbl>
          </a:graphicData>
        </a:graphic>
      </p:graphicFrame>
      <p:grpSp>
        <p:nvGrpSpPr>
          <p:cNvPr id="18" name="Group 17"/>
          <p:cNvGrpSpPr/>
          <p:nvPr/>
        </p:nvGrpSpPr>
        <p:grpSpPr>
          <a:xfrm>
            <a:off x="3177375" y="3101239"/>
            <a:ext cx="271463" cy="621337"/>
            <a:chOff x="3190875" y="2914650"/>
            <a:chExt cx="271463" cy="621337"/>
          </a:xfrm>
        </p:grpSpPr>
        <p:sp>
          <p:nvSpPr>
            <p:cNvPr id="4" name="TextBox 3"/>
            <p:cNvSpPr txBox="1"/>
            <p:nvPr/>
          </p:nvSpPr>
          <p:spPr>
            <a:xfrm>
              <a:off x="3190875" y="2914650"/>
              <a:ext cx="271463" cy="369332"/>
            </a:xfrm>
            <a:prstGeom prst="rect">
              <a:avLst/>
            </a:prstGeom>
            <a:noFill/>
          </p:spPr>
          <p:txBody>
            <a:bodyPr wrap="square" rtlCol="0">
              <a:spAutoFit/>
            </a:bodyPr>
            <a:lstStyle/>
            <a:p>
              <a:pPr algn="ctr"/>
              <a:r>
                <a:rPr lang="en-GB" dirty="0"/>
                <a:t>3</a:t>
              </a:r>
            </a:p>
          </p:txBody>
        </p:sp>
        <p:cxnSp>
          <p:nvCxnSpPr>
            <p:cNvPr id="17" name="Straight Connector 16"/>
            <p:cNvCxnSpPr/>
            <p:nvPr/>
          </p:nvCxnSpPr>
          <p:spPr>
            <a:xfrm flipH="1">
              <a:off x="3248027" y="3228975"/>
              <a:ext cx="144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190875" y="3166655"/>
              <a:ext cx="271463" cy="369332"/>
            </a:xfrm>
            <a:prstGeom prst="rect">
              <a:avLst/>
            </a:prstGeom>
            <a:noFill/>
          </p:spPr>
          <p:txBody>
            <a:bodyPr wrap="square" rtlCol="0">
              <a:spAutoFit/>
            </a:bodyPr>
            <a:lstStyle/>
            <a:p>
              <a:pPr algn="ctr"/>
              <a:r>
                <a:rPr lang="en-GB" dirty="0"/>
                <a:t>4</a:t>
              </a:r>
            </a:p>
          </p:txBody>
        </p:sp>
      </p:grpSp>
      <p:grpSp>
        <p:nvGrpSpPr>
          <p:cNvPr id="23" name="Group 22"/>
          <p:cNvGrpSpPr/>
          <p:nvPr/>
        </p:nvGrpSpPr>
        <p:grpSpPr>
          <a:xfrm>
            <a:off x="6672995" y="4582898"/>
            <a:ext cx="450534" cy="987582"/>
            <a:chOff x="6619335" y="4401923"/>
            <a:chExt cx="450534" cy="987582"/>
          </a:xfrm>
        </p:grpSpPr>
        <p:sp>
          <p:nvSpPr>
            <p:cNvPr id="22" name="Oval 21"/>
            <p:cNvSpPr/>
            <p:nvPr/>
          </p:nvSpPr>
          <p:spPr>
            <a:xfrm>
              <a:off x="6619335" y="4401923"/>
              <a:ext cx="450534" cy="456309"/>
            </a:xfrm>
            <a:prstGeom prst="ellipse">
              <a:avLst/>
            </a:prstGeom>
            <a:solidFill>
              <a:srgbClr val="4DB1E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619335" y="4933196"/>
              <a:ext cx="450534" cy="456309"/>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aphicFrame>
        <p:nvGraphicFramePr>
          <p:cNvPr id="25" name="Table 24"/>
          <p:cNvGraphicFramePr>
            <a:graphicFrameLocks noGrp="1"/>
          </p:cNvGraphicFramePr>
          <p:nvPr/>
        </p:nvGraphicFramePr>
        <p:xfrm>
          <a:off x="4934141" y="3362341"/>
          <a:ext cx="1282928" cy="213360"/>
        </p:xfrm>
        <a:graphic>
          <a:graphicData uri="http://schemas.openxmlformats.org/drawingml/2006/table">
            <a:tbl>
              <a:tblPr firstRow="1" bandRow="1">
                <a:tableStyleId>{5940675A-B579-460E-94D1-54222C63F5DA}</a:tableStyleId>
              </a:tblPr>
              <a:tblGrid>
                <a:gridCol w="320732">
                  <a:extLst>
                    <a:ext uri="{9D8B030D-6E8A-4147-A177-3AD203B41FA5}">
                      <a16:colId xmlns:a16="http://schemas.microsoft.com/office/drawing/2014/main" val="1778817500"/>
                    </a:ext>
                  </a:extLst>
                </a:gridCol>
                <a:gridCol w="320732">
                  <a:extLst>
                    <a:ext uri="{9D8B030D-6E8A-4147-A177-3AD203B41FA5}">
                      <a16:colId xmlns:a16="http://schemas.microsoft.com/office/drawing/2014/main" val="994995907"/>
                    </a:ext>
                  </a:extLst>
                </a:gridCol>
                <a:gridCol w="320732">
                  <a:extLst>
                    <a:ext uri="{9D8B030D-6E8A-4147-A177-3AD203B41FA5}">
                      <a16:colId xmlns:a16="http://schemas.microsoft.com/office/drawing/2014/main" val="3569813170"/>
                    </a:ext>
                  </a:extLst>
                </a:gridCol>
                <a:gridCol w="320732">
                  <a:extLst>
                    <a:ext uri="{9D8B030D-6E8A-4147-A177-3AD203B41FA5}">
                      <a16:colId xmlns:a16="http://schemas.microsoft.com/office/drawing/2014/main" val="1370290391"/>
                    </a:ext>
                  </a:extLst>
                </a:gridCol>
              </a:tblGrid>
              <a:tr h="205224">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grpSp>
        <p:nvGrpSpPr>
          <p:cNvPr id="27" name="Group 26"/>
          <p:cNvGrpSpPr/>
          <p:nvPr/>
        </p:nvGrpSpPr>
        <p:grpSpPr>
          <a:xfrm>
            <a:off x="4795640" y="3494991"/>
            <a:ext cx="1548225" cy="474360"/>
            <a:chOff x="4795640" y="3280670"/>
            <a:chExt cx="1548225" cy="474360"/>
          </a:xfrm>
        </p:grpSpPr>
        <p:grpSp>
          <p:nvGrpSpPr>
            <p:cNvPr id="30" name="Group 29"/>
            <p:cNvGrpSpPr/>
            <p:nvPr/>
          </p:nvGrpSpPr>
          <p:grpSpPr>
            <a:xfrm>
              <a:off x="5114921" y="3320790"/>
              <a:ext cx="271463" cy="434240"/>
              <a:chOff x="3190875" y="2914650"/>
              <a:chExt cx="271463" cy="434240"/>
            </a:xfrm>
          </p:grpSpPr>
          <p:sp>
            <p:nvSpPr>
              <p:cNvPr id="31" name="TextBox 30"/>
              <p:cNvSpPr txBox="1"/>
              <p:nvPr/>
            </p:nvSpPr>
            <p:spPr>
              <a:xfrm>
                <a:off x="3190875" y="2914650"/>
                <a:ext cx="271463" cy="261610"/>
              </a:xfrm>
              <a:prstGeom prst="rect">
                <a:avLst/>
              </a:prstGeom>
              <a:noFill/>
            </p:spPr>
            <p:txBody>
              <a:bodyPr wrap="square" rtlCol="0">
                <a:spAutoFit/>
              </a:bodyPr>
              <a:lstStyle/>
              <a:p>
                <a:pPr algn="ctr"/>
                <a:r>
                  <a:rPr lang="en-GB" sz="1050" b="1" dirty="0"/>
                  <a:t>1</a:t>
                </a:r>
              </a:p>
            </p:txBody>
          </p:sp>
          <p:cxnSp>
            <p:nvCxnSpPr>
              <p:cNvPr id="32" name="Straight Connector 31"/>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grpSp>
          <p:nvGrpSpPr>
            <p:cNvPr id="34" name="Group 33"/>
            <p:cNvGrpSpPr/>
            <p:nvPr/>
          </p:nvGrpSpPr>
          <p:grpSpPr>
            <a:xfrm>
              <a:off x="5439873" y="3313220"/>
              <a:ext cx="271463" cy="434240"/>
              <a:chOff x="3190875" y="2914650"/>
              <a:chExt cx="271463" cy="434240"/>
            </a:xfrm>
          </p:grpSpPr>
          <p:sp>
            <p:nvSpPr>
              <p:cNvPr id="35" name="TextBox 34"/>
              <p:cNvSpPr txBox="1"/>
              <p:nvPr/>
            </p:nvSpPr>
            <p:spPr>
              <a:xfrm>
                <a:off x="3190875" y="2914650"/>
                <a:ext cx="271463" cy="261610"/>
              </a:xfrm>
              <a:prstGeom prst="rect">
                <a:avLst/>
              </a:prstGeom>
              <a:noFill/>
            </p:spPr>
            <p:txBody>
              <a:bodyPr wrap="square" rtlCol="0">
                <a:spAutoFit/>
              </a:bodyPr>
              <a:lstStyle/>
              <a:p>
                <a:pPr algn="ctr"/>
                <a:r>
                  <a:rPr lang="en-GB" sz="1050" b="1" dirty="0"/>
                  <a:t>2</a:t>
                </a:r>
              </a:p>
            </p:txBody>
          </p:sp>
          <p:cxnSp>
            <p:nvCxnSpPr>
              <p:cNvPr id="36" name="Straight Connector 35"/>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grpSp>
          <p:nvGrpSpPr>
            <p:cNvPr id="38" name="Group 37"/>
            <p:cNvGrpSpPr/>
            <p:nvPr/>
          </p:nvGrpSpPr>
          <p:grpSpPr>
            <a:xfrm>
              <a:off x="5762057" y="3313220"/>
              <a:ext cx="271463" cy="434240"/>
              <a:chOff x="3190875" y="2914650"/>
              <a:chExt cx="271463" cy="434240"/>
            </a:xfrm>
          </p:grpSpPr>
          <p:sp>
            <p:nvSpPr>
              <p:cNvPr id="39" name="TextBox 38"/>
              <p:cNvSpPr txBox="1"/>
              <p:nvPr/>
            </p:nvSpPr>
            <p:spPr>
              <a:xfrm>
                <a:off x="3190875" y="2914650"/>
                <a:ext cx="271463" cy="261610"/>
              </a:xfrm>
              <a:prstGeom prst="rect">
                <a:avLst/>
              </a:prstGeom>
              <a:noFill/>
            </p:spPr>
            <p:txBody>
              <a:bodyPr wrap="square" rtlCol="0">
                <a:spAutoFit/>
              </a:bodyPr>
              <a:lstStyle/>
              <a:p>
                <a:pPr algn="ctr"/>
                <a:r>
                  <a:rPr lang="en-GB" sz="1050" b="1" dirty="0"/>
                  <a:t>3</a:t>
                </a:r>
              </a:p>
            </p:txBody>
          </p:sp>
          <p:cxnSp>
            <p:nvCxnSpPr>
              <p:cNvPr id="40" name="Straight Connector 39"/>
              <p:cNvCxnSpPr/>
              <p:nvPr/>
            </p:nvCxnSpPr>
            <p:spPr>
              <a:xfrm flipH="1">
                <a:off x="3270252" y="3124200"/>
                <a:ext cx="108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3190875" y="3087280"/>
                <a:ext cx="271463" cy="261610"/>
              </a:xfrm>
              <a:prstGeom prst="rect">
                <a:avLst/>
              </a:prstGeom>
              <a:noFill/>
            </p:spPr>
            <p:txBody>
              <a:bodyPr wrap="square" rtlCol="0">
                <a:spAutoFit/>
              </a:bodyPr>
              <a:lstStyle/>
              <a:p>
                <a:pPr algn="ctr"/>
                <a:r>
                  <a:rPr lang="en-GB" sz="1050" b="1" dirty="0"/>
                  <a:t>4</a:t>
                </a:r>
              </a:p>
            </p:txBody>
          </p:sp>
        </p:grpSp>
        <p:sp>
          <p:nvSpPr>
            <p:cNvPr id="42" name="TextBox 41"/>
            <p:cNvSpPr txBox="1"/>
            <p:nvPr/>
          </p:nvSpPr>
          <p:spPr>
            <a:xfrm>
              <a:off x="4795640" y="3280670"/>
              <a:ext cx="271463" cy="369332"/>
            </a:xfrm>
            <a:prstGeom prst="rect">
              <a:avLst/>
            </a:prstGeom>
            <a:noFill/>
          </p:spPr>
          <p:txBody>
            <a:bodyPr wrap="square" rtlCol="0">
              <a:spAutoFit/>
            </a:bodyPr>
            <a:lstStyle/>
            <a:p>
              <a:pPr algn="ctr"/>
              <a:r>
                <a:rPr lang="en-GB" dirty="0"/>
                <a:t>0</a:t>
              </a:r>
            </a:p>
          </p:txBody>
        </p:sp>
        <p:sp>
          <p:nvSpPr>
            <p:cNvPr id="43" name="TextBox 42"/>
            <p:cNvSpPr txBox="1"/>
            <p:nvPr/>
          </p:nvSpPr>
          <p:spPr>
            <a:xfrm>
              <a:off x="6072402" y="3287224"/>
              <a:ext cx="271463" cy="369332"/>
            </a:xfrm>
            <a:prstGeom prst="rect">
              <a:avLst/>
            </a:prstGeom>
            <a:noFill/>
          </p:spPr>
          <p:txBody>
            <a:bodyPr wrap="square" rtlCol="0">
              <a:spAutoFit/>
            </a:bodyPr>
            <a:lstStyle/>
            <a:p>
              <a:pPr algn="ctr"/>
              <a:r>
                <a:rPr lang="en-GB" dirty="0"/>
                <a:t>1</a:t>
              </a:r>
            </a:p>
          </p:txBody>
        </p:sp>
      </p:grpSp>
      <p:cxnSp>
        <p:nvCxnSpPr>
          <p:cNvPr id="29" name="Straight Arrow Connector 28"/>
          <p:cNvCxnSpPr/>
          <p:nvPr/>
        </p:nvCxnSpPr>
        <p:spPr>
          <a:xfrm>
            <a:off x="5900196" y="2904054"/>
            <a:ext cx="0" cy="381851"/>
          </a:xfrm>
          <a:prstGeom prst="straightConnector1">
            <a:avLst/>
          </a:prstGeom>
          <a:ln w="38100" cap="rnd">
            <a:solidFill>
              <a:srgbClr val="4DB1E3"/>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5" name="Table 44"/>
          <p:cNvGraphicFramePr>
            <a:graphicFrameLocks noGrp="1"/>
          </p:cNvGraphicFramePr>
          <p:nvPr/>
        </p:nvGraphicFramePr>
        <p:xfrm>
          <a:off x="4014240" y="4466032"/>
          <a:ext cx="591838" cy="1197134"/>
        </p:xfrm>
        <a:graphic>
          <a:graphicData uri="http://schemas.openxmlformats.org/drawingml/2006/table">
            <a:tbl>
              <a:tblPr firstRow="1" bandRow="1">
                <a:tableStyleId>{5940675A-B579-460E-94D1-54222C63F5DA}</a:tableStyleId>
              </a:tblPr>
              <a:tblGrid>
                <a:gridCol w="591838">
                  <a:extLst>
                    <a:ext uri="{9D8B030D-6E8A-4147-A177-3AD203B41FA5}">
                      <a16:colId xmlns:a16="http://schemas.microsoft.com/office/drawing/2014/main" val="2370058668"/>
                    </a:ext>
                  </a:extLst>
                </a:gridCol>
              </a:tblGrid>
              <a:tr h="598567">
                <a:tc>
                  <a:txBody>
                    <a:bodyPr/>
                    <a:lstStyle/>
                    <a:p>
                      <a:endParaRPr lang="en-GB" dirty="0"/>
                    </a:p>
                  </a:txBody>
                  <a:tcPr/>
                </a:tc>
                <a:extLst>
                  <a:ext uri="{0D108BD9-81ED-4DB2-BD59-A6C34878D82A}">
                    <a16:rowId xmlns:a16="http://schemas.microsoft.com/office/drawing/2014/main" val="2754204344"/>
                  </a:ext>
                </a:extLst>
              </a:tr>
              <a:tr h="598567">
                <a:tc>
                  <a:txBody>
                    <a:bodyPr/>
                    <a:lstStyle/>
                    <a:p>
                      <a:endParaRPr lang="en-GB" dirty="0"/>
                    </a:p>
                  </a:txBody>
                  <a:tcPr>
                    <a:solidFill>
                      <a:srgbClr val="4DB1E3"/>
                    </a:solidFill>
                  </a:tcPr>
                </a:tc>
                <a:extLst>
                  <a:ext uri="{0D108BD9-81ED-4DB2-BD59-A6C34878D82A}">
                    <a16:rowId xmlns:a16="http://schemas.microsoft.com/office/drawing/2014/main" val="3274794838"/>
                  </a:ext>
                </a:extLst>
              </a:tr>
            </a:tbl>
          </a:graphicData>
        </a:graphic>
      </p:graphicFrame>
      <p:graphicFrame>
        <p:nvGraphicFramePr>
          <p:cNvPr id="46" name="Table 45"/>
          <p:cNvGraphicFramePr>
            <a:graphicFrameLocks noGrp="1"/>
          </p:cNvGraphicFramePr>
          <p:nvPr/>
        </p:nvGraphicFramePr>
        <p:xfrm>
          <a:off x="3998128" y="2719934"/>
          <a:ext cx="620409" cy="1344068"/>
        </p:xfrm>
        <a:graphic>
          <a:graphicData uri="http://schemas.openxmlformats.org/drawingml/2006/table">
            <a:tbl>
              <a:tblPr firstRow="1" bandRow="1">
                <a:tableStyleId>{5940675A-B579-460E-94D1-54222C63F5DA}</a:tableStyleId>
              </a:tblPr>
              <a:tblGrid>
                <a:gridCol w="620409">
                  <a:extLst>
                    <a:ext uri="{9D8B030D-6E8A-4147-A177-3AD203B41FA5}">
                      <a16:colId xmlns:a16="http://schemas.microsoft.com/office/drawing/2014/main" val="4020422867"/>
                    </a:ext>
                  </a:extLst>
                </a:gridCol>
              </a:tblGrid>
              <a:tr h="336017">
                <a:tc>
                  <a:txBody>
                    <a:bodyPr/>
                    <a:lstStyle/>
                    <a:p>
                      <a:endParaRPr lang="en-GB" sz="800" dirty="0"/>
                    </a:p>
                  </a:txBody>
                  <a:tcPr/>
                </a:tc>
                <a:extLst>
                  <a:ext uri="{0D108BD9-81ED-4DB2-BD59-A6C34878D82A}">
                    <a16:rowId xmlns:a16="http://schemas.microsoft.com/office/drawing/2014/main" val="3025614323"/>
                  </a:ext>
                </a:extLst>
              </a:tr>
              <a:tr h="336017">
                <a:tc>
                  <a:txBody>
                    <a:bodyPr/>
                    <a:lstStyle/>
                    <a:p>
                      <a:endParaRPr lang="en-GB" sz="800" dirty="0"/>
                    </a:p>
                  </a:txBody>
                  <a:tcPr/>
                </a:tc>
                <a:extLst>
                  <a:ext uri="{0D108BD9-81ED-4DB2-BD59-A6C34878D82A}">
                    <a16:rowId xmlns:a16="http://schemas.microsoft.com/office/drawing/2014/main" val="2062975234"/>
                  </a:ext>
                </a:extLst>
              </a:tr>
              <a:tr h="336017">
                <a:tc>
                  <a:txBody>
                    <a:bodyPr/>
                    <a:lstStyle/>
                    <a:p>
                      <a:endParaRPr lang="en-GB" sz="800"/>
                    </a:p>
                  </a:txBody>
                  <a:tcPr/>
                </a:tc>
                <a:extLst>
                  <a:ext uri="{0D108BD9-81ED-4DB2-BD59-A6C34878D82A}">
                    <a16:rowId xmlns:a16="http://schemas.microsoft.com/office/drawing/2014/main" val="988825139"/>
                  </a:ext>
                </a:extLst>
              </a:tr>
              <a:tr h="336017">
                <a:tc>
                  <a:txBody>
                    <a:bodyPr/>
                    <a:lstStyle/>
                    <a:p>
                      <a:endParaRPr lang="en-GB" sz="800" dirty="0"/>
                    </a:p>
                  </a:txBody>
                  <a:tcPr/>
                </a:tc>
                <a:extLst>
                  <a:ext uri="{0D108BD9-81ED-4DB2-BD59-A6C34878D82A}">
                    <a16:rowId xmlns:a16="http://schemas.microsoft.com/office/drawing/2014/main" val="2873106884"/>
                  </a:ext>
                </a:extLst>
              </a:tr>
            </a:tbl>
          </a:graphicData>
        </a:graphic>
      </p:graphicFrame>
      <p:graphicFrame>
        <p:nvGraphicFramePr>
          <p:cNvPr id="50" name="Table 49"/>
          <p:cNvGraphicFramePr>
            <a:graphicFrameLocks noGrp="1"/>
          </p:cNvGraphicFramePr>
          <p:nvPr/>
        </p:nvGraphicFramePr>
        <p:xfrm>
          <a:off x="3998128" y="2719934"/>
          <a:ext cx="620409" cy="1344068"/>
        </p:xfrm>
        <a:graphic>
          <a:graphicData uri="http://schemas.openxmlformats.org/drawingml/2006/table">
            <a:tbl>
              <a:tblPr firstRow="1" bandRow="1">
                <a:tableStyleId>{5940675A-B579-460E-94D1-54222C63F5DA}</a:tableStyleId>
              </a:tblPr>
              <a:tblGrid>
                <a:gridCol w="620409">
                  <a:extLst>
                    <a:ext uri="{9D8B030D-6E8A-4147-A177-3AD203B41FA5}">
                      <a16:colId xmlns:a16="http://schemas.microsoft.com/office/drawing/2014/main" val="4020422867"/>
                    </a:ext>
                  </a:extLst>
                </a:gridCol>
              </a:tblGrid>
              <a:tr h="336017">
                <a:tc>
                  <a:txBody>
                    <a:bodyPr/>
                    <a:lstStyle/>
                    <a:p>
                      <a:endParaRPr lang="en-GB" sz="800" dirty="0"/>
                    </a:p>
                  </a:txBody>
                  <a:tcPr/>
                </a:tc>
                <a:extLst>
                  <a:ext uri="{0D108BD9-81ED-4DB2-BD59-A6C34878D82A}">
                    <a16:rowId xmlns:a16="http://schemas.microsoft.com/office/drawing/2014/main" val="3025614323"/>
                  </a:ext>
                </a:extLst>
              </a:tr>
              <a:tr h="336017">
                <a:tc>
                  <a:txBody>
                    <a:bodyPr/>
                    <a:lstStyle/>
                    <a:p>
                      <a:endParaRPr lang="en-GB" sz="800" dirty="0"/>
                    </a:p>
                  </a:txBody>
                  <a:tcPr>
                    <a:solidFill>
                      <a:srgbClr val="87BD31"/>
                    </a:solidFill>
                  </a:tcPr>
                </a:tc>
                <a:extLst>
                  <a:ext uri="{0D108BD9-81ED-4DB2-BD59-A6C34878D82A}">
                    <a16:rowId xmlns:a16="http://schemas.microsoft.com/office/drawing/2014/main" val="2062975234"/>
                  </a:ext>
                </a:extLst>
              </a:tr>
              <a:tr h="336017">
                <a:tc>
                  <a:txBody>
                    <a:bodyPr/>
                    <a:lstStyle/>
                    <a:p>
                      <a:endParaRPr lang="en-GB" sz="800"/>
                    </a:p>
                  </a:txBody>
                  <a:tcPr>
                    <a:solidFill>
                      <a:srgbClr val="87BD31"/>
                    </a:solidFill>
                  </a:tcPr>
                </a:tc>
                <a:extLst>
                  <a:ext uri="{0D108BD9-81ED-4DB2-BD59-A6C34878D82A}">
                    <a16:rowId xmlns:a16="http://schemas.microsoft.com/office/drawing/2014/main" val="988825139"/>
                  </a:ext>
                </a:extLst>
              </a:tr>
              <a:tr h="336017">
                <a:tc>
                  <a:txBody>
                    <a:bodyPr/>
                    <a:lstStyle/>
                    <a:p>
                      <a:endParaRPr lang="en-GB" sz="800" dirty="0"/>
                    </a:p>
                  </a:txBody>
                  <a:tcPr>
                    <a:solidFill>
                      <a:srgbClr val="87BD31"/>
                    </a:solidFill>
                  </a:tcPr>
                </a:tc>
                <a:extLst>
                  <a:ext uri="{0D108BD9-81ED-4DB2-BD59-A6C34878D82A}">
                    <a16:rowId xmlns:a16="http://schemas.microsoft.com/office/drawing/2014/main" val="2873106884"/>
                  </a:ext>
                </a:extLst>
              </a:tr>
            </a:tbl>
          </a:graphicData>
        </a:graphic>
      </p:graphicFrame>
      <p:sp>
        <p:nvSpPr>
          <p:cNvPr id="47" name="5-Point Star 46"/>
          <p:cNvSpPr/>
          <p:nvPr/>
        </p:nvSpPr>
        <p:spPr>
          <a:xfrm>
            <a:off x="6709798" y="2633786"/>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5-Point Star 51"/>
          <p:cNvSpPr/>
          <p:nvPr/>
        </p:nvSpPr>
        <p:spPr>
          <a:xfrm>
            <a:off x="6709798" y="3021231"/>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5-Point Star 52"/>
          <p:cNvSpPr/>
          <p:nvPr/>
        </p:nvSpPr>
        <p:spPr>
          <a:xfrm>
            <a:off x="6709798" y="3408676"/>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5-Point Star 53"/>
          <p:cNvSpPr/>
          <p:nvPr/>
        </p:nvSpPr>
        <p:spPr>
          <a:xfrm>
            <a:off x="6709798" y="3796120"/>
            <a:ext cx="377486" cy="357814"/>
          </a:xfrm>
          <a:prstGeom prst="star5">
            <a:avLst>
              <a:gd name="adj" fmla="val 30194"/>
              <a:gd name="hf" fmla="val 105146"/>
              <a:gd name="vf" fmla="val 11055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5" name="Table 54"/>
          <p:cNvGraphicFramePr>
            <a:graphicFrameLocks noGrp="1"/>
          </p:cNvGraphicFramePr>
          <p:nvPr/>
        </p:nvGraphicFramePr>
        <p:xfrm>
          <a:off x="4955628" y="4957919"/>
          <a:ext cx="1282928" cy="213360"/>
        </p:xfrm>
        <a:graphic>
          <a:graphicData uri="http://schemas.openxmlformats.org/drawingml/2006/table">
            <a:tbl>
              <a:tblPr firstRow="1" bandRow="1">
                <a:tableStyleId>{5940675A-B579-460E-94D1-54222C63F5DA}</a:tableStyleId>
              </a:tblPr>
              <a:tblGrid>
                <a:gridCol w="641464">
                  <a:extLst>
                    <a:ext uri="{9D8B030D-6E8A-4147-A177-3AD203B41FA5}">
                      <a16:colId xmlns:a16="http://schemas.microsoft.com/office/drawing/2014/main" val="1778817500"/>
                    </a:ext>
                  </a:extLst>
                </a:gridCol>
                <a:gridCol w="641464">
                  <a:extLst>
                    <a:ext uri="{9D8B030D-6E8A-4147-A177-3AD203B41FA5}">
                      <a16:colId xmlns:a16="http://schemas.microsoft.com/office/drawing/2014/main" val="3569813170"/>
                    </a:ext>
                  </a:extLst>
                </a:gridCol>
              </a:tblGrid>
              <a:tr h="205224">
                <a:tc>
                  <a:txBody>
                    <a:bodyPr/>
                    <a:lstStyle/>
                    <a:p>
                      <a:endParaRPr lang="en-GB" sz="800" dirty="0"/>
                    </a:p>
                  </a:txBody>
                  <a:tcPr>
                    <a:lnL w="12700" cap="flat" cmpd="sng" algn="ctr">
                      <a:solidFill>
                        <a:srgbClr val="87BD31"/>
                      </a:solidFill>
                      <a:prstDash val="solid"/>
                      <a:round/>
                      <a:headEnd type="none" w="med" len="med"/>
                      <a:tailEnd type="none" w="med" len="med"/>
                    </a:lnL>
                    <a:lnR w="12700" cap="flat" cmpd="sng" algn="ctr">
                      <a:solidFill>
                        <a:srgbClr val="87BD31"/>
                      </a:solidFill>
                      <a:prstDash val="solid"/>
                      <a:round/>
                      <a:headEnd type="none" w="med" len="med"/>
                      <a:tailEnd type="none" w="med" len="med"/>
                    </a:lnR>
                    <a:lnT w="12700" cap="flat" cmpd="sng" algn="ctr">
                      <a:solidFill>
                        <a:srgbClr val="87BD3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rgbClr val="87BD31"/>
                      </a:solidFill>
                      <a:prstDash val="solid"/>
                      <a:round/>
                      <a:headEnd type="none" w="med" len="med"/>
                      <a:tailEnd type="none" w="med" len="med"/>
                    </a:lnL>
                    <a:lnR w="12700" cap="flat" cmpd="sng" algn="ctr">
                      <a:solidFill>
                        <a:srgbClr val="87BD31"/>
                      </a:solidFill>
                      <a:prstDash val="solid"/>
                      <a:round/>
                      <a:headEnd type="none" w="med" len="med"/>
                      <a:tailEnd type="none" w="med" len="med"/>
                    </a:lnR>
                    <a:lnT w="12700" cap="flat" cmpd="sng" algn="ctr">
                      <a:solidFill>
                        <a:srgbClr val="87BD3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sp>
        <p:nvSpPr>
          <p:cNvPr id="48" name="TextBox 47"/>
          <p:cNvSpPr txBox="1"/>
          <p:nvPr/>
        </p:nvSpPr>
        <p:spPr>
          <a:xfrm>
            <a:off x="1868154" y="4930717"/>
            <a:ext cx="806028" cy="369332"/>
          </a:xfrm>
          <a:prstGeom prst="rect">
            <a:avLst/>
          </a:prstGeom>
          <a:noFill/>
        </p:spPr>
        <p:txBody>
          <a:bodyPr wrap="square" rtlCol="0">
            <a:spAutoFit/>
          </a:bodyPr>
          <a:lstStyle/>
          <a:p>
            <a:pPr algn="ctr"/>
            <a:r>
              <a:rPr lang="en-GB" dirty="0">
                <a:solidFill>
                  <a:srgbClr val="87BD31"/>
                </a:solidFill>
              </a:rPr>
              <a:t>half</a:t>
            </a:r>
          </a:p>
        </p:txBody>
      </p:sp>
      <p:grpSp>
        <p:nvGrpSpPr>
          <p:cNvPr id="57" name="Group 56"/>
          <p:cNvGrpSpPr/>
          <p:nvPr/>
        </p:nvGrpSpPr>
        <p:grpSpPr>
          <a:xfrm>
            <a:off x="3146649" y="4788262"/>
            <a:ext cx="271463" cy="621337"/>
            <a:chOff x="3190875" y="2914650"/>
            <a:chExt cx="271463" cy="621337"/>
          </a:xfrm>
        </p:grpSpPr>
        <p:sp>
          <p:nvSpPr>
            <p:cNvPr id="58" name="TextBox 57"/>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3</a:t>
              </a:r>
            </a:p>
          </p:txBody>
        </p:sp>
        <p:cxnSp>
          <p:nvCxnSpPr>
            <p:cNvPr id="59" name="Straight Connector 58"/>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4</a:t>
              </a:r>
            </a:p>
          </p:txBody>
        </p:sp>
      </p:grpSp>
      <p:sp>
        <p:nvSpPr>
          <p:cNvPr id="61" name="TextBox 60"/>
          <p:cNvSpPr txBox="1"/>
          <p:nvPr/>
        </p:nvSpPr>
        <p:spPr>
          <a:xfrm>
            <a:off x="6092553" y="5154770"/>
            <a:ext cx="271463" cy="369332"/>
          </a:xfrm>
          <a:prstGeom prst="rect">
            <a:avLst/>
          </a:prstGeom>
          <a:noFill/>
        </p:spPr>
        <p:txBody>
          <a:bodyPr wrap="square" rtlCol="0">
            <a:spAutoFit/>
          </a:bodyPr>
          <a:lstStyle/>
          <a:p>
            <a:pPr algn="ctr"/>
            <a:r>
              <a:rPr lang="en-GB" dirty="0">
                <a:solidFill>
                  <a:srgbClr val="87BD31"/>
                </a:solidFill>
              </a:rPr>
              <a:t>1</a:t>
            </a:r>
          </a:p>
        </p:txBody>
      </p:sp>
      <p:sp>
        <p:nvSpPr>
          <p:cNvPr id="62" name="TextBox 61"/>
          <p:cNvSpPr txBox="1"/>
          <p:nvPr/>
        </p:nvSpPr>
        <p:spPr>
          <a:xfrm>
            <a:off x="4819896" y="5132018"/>
            <a:ext cx="271463" cy="369332"/>
          </a:xfrm>
          <a:prstGeom prst="rect">
            <a:avLst/>
          </a:prstGeom>
          <a:noFill/>
        </p:spPr>
        <p:txBody>
          <a:bodyPr wrap="square" rtlCol="0">
            <a:spAutoFit/>
          </a:bodyPr>
          <a:lstStyle/>
          <a:p>
            <a:pPr algn="ctr"/>
            <a:r>
              <a:rPr lang="en-GB" dirty="0">
                <a:solidFill>
                  <a:srgbClr val="87BD31"/>
                </a:solidFill>
              </a:rPr>
              <a:t>0</a:t>
            </a:r>
          </a:p>
        </p:txBody>
      </p:sp>
      <p:grpSp>
        <p:nvGrpSpPr>
          <p:cNvPr id="49" name="Group 48"/>
          <p:cNvGrpSpPr/>
          <p:nvPr/>
        </p:nvGrpSpPr>
        <p:grpSpPr>
          <a:xfrm>
            <a:off x="5463684" y="5140846"/>
            <a:ext cx="271463" cy="434240"/>
            <a:chOff x="5463684" y="5140846"/>
            <a:chExt cx="271463" cy="434240"/>
          </a:xfrm>
        </p:grpSpPr>
        <p:sp>
          <p:nvSpPr>
            <p:cNvPr id="63" name="TextBox 62"/>
            <p:cNvSpPr txBox="1"/>
            <p:nvPr/>
          </p:nvSpPr>
          <p:spPr>
            <a:xfrm>
              <a:off x="5463684" y="5140846"/>
              <a:ext cx="271463" cy="261610"/>
            </a:xfrm>
            <a:prstGeom prst="rect">
              <a:avLst/>
            </a:prstGeom>
            <a:noFill/>
          </p:spPr>
          <p:txBody>
            <a:bodyPr wrap="square" rtlCol="0">
              <a:spAutoFit/>
            </a:bodyPr>
            <a:lstStyle/>
            <a:p>
              <a:pPr algn="ctr"/>
              <a:r>
                <a:rPr lang="en-GB" sz="1050" b="1" dirty="0">
                  <a:solidFill>
                    <a:srgbClr val="87BD31"/>
                  </a:solidFill>
                </a:rPr>
                <a:t>1</a:t>
              </a:r>
            </a:p>
          </p:txBody>
        </p:sp>
        <p:cxnSp>
          <p:nvCxnSpPr>
            <p:cNvPr id="64" name="Straight Connector 63"/>
            <p:cNvCxnSpPr/>
            <p:nvPr/>
          </p:nvCxnSpPr>
          <p:spPr>
            <a:xfrm flipH="1">
              <a:off x="5543061" y="5350396"/>
              <a:ext cx="108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5463684" y="5313476"/>
              <a:ext cx="271463" cy="261610"/>
            </a:xfrm>
            <a:prstGeom prst="rect">
              <a:avLst/>
            </a:prstGeom>
            <a:noFill/>
          </p:spPr>
          <p:txBody>
            <a:bodyPr wrap="square" rtlCol="0">
              <a:spAutoFit/>
            </a:bodyPr>
            <a:lstStyle/>
            <a:p>
              <a:pPr algn="ctr"/>
              <a:r>
                <a:rPr lang="en-GB" sz="1050" b="1" dirty="0">
                  <a:solidFill>
                    <a:srgbClr val="87BD31"/>
                  </a:solidFill>
                </a:rPr>
                <a:t>2</a:t>
              </a:r>
            </a:p>
          </p:txBody>
        </p:sp>
      </p:grpSp>
      <p:cxnSp>
        <p:nvCxnSpPr>
          <p:cNvPr id="66" name="Straight Arrow Connector 65"/>
          <p:cNvCxnSpPr/>
          <p:nvPr/>
        </p:nvCxnSpPr>
        <p:spPr>
          <a:xfrm>
            <a:off x="5595500" y="4512177"/>
            <a:ext cx="0" cy="381851"/>
          </a:xfrm>
          <a:prstGeom prst="straightConnector1">
            <a:avLst/>
          </a:prstGeom>
          <a:ln w="38100" cap="rnd">
            <a:solidFill>
              <a:srgbClr val="87BD31"/>
            </a:solidFill>
            <a:tailEnd type="triangle"/>
          </a:ln>
        </p:spPr>
        <p:style>
          <a:lnRef idx="1">
            <a:schemeClr val="accent1"/>
          </a:lnRef>
          <a:fillRef idx="0">
            <a:schemeClr val="accent1"/>
          </a:fillRef>
          <a:effectRef idx="0">
            <a:schemeClr val="accent1"/>
          </a:effectRef>
          <a:fontRef idx="minor">
            <a:schemeClr val="tx1"/>
          </a:fontRef>
        </p:style>
      </p:cxnSp>
      <p:pic>
        <p:nvPicPr>
          <p:cNvPr id="67" name="Picture 66"/>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603211" y="1827357"/>
            <a:ext cx="6184322" cy="4390963"/>
          </a:xfrm>
          <a:prstGeom prst="rect">
            <a:avLst/>
          </a:prstGeom>
          <a:effectLst>
            <a:outerShdw blurRad="25400" dist="50800" dir="13680000" algn="ctr" rotWithShape="0">
              <a:srgbClr val="000000">
                <a:alpha val="22000"/>
              </a:srgbClr>
            </a:outerShdw>
          </a:effectLst>
        </p:spPr>
      </p:pic>
      <p:pic>
        <p:nvPicPr>
          <p:cNvPr id="7" name="Picture 6"/>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7560000">
            <a:off x="-1500881" y="2307499"/>
            <a:ext cx="3746777" cy="3128526"/>
          </a:xfrm>
          <a:prstGeom prst="rect">
            <a:avLst/>
          </a:prstGeom>
          <a:effectLst>
            <a:outerShdw blurRad="12700" dist="50800" dir="18300000" algn="ctr" rotWithShape="0">
              <a:srgbClr val="000000">
                <a:alpha val="23000"/>
              </a:srgbClr>
            </a:outerShdw>
          </a:effectLst>
        </p:spPr>
      </p:pic>
      <p:pic>
        <p:nvPicPr>
          <p:cNvPr id="10" name="Picture 9"/>
          <p:cNvPicPr>
            <a:picLocks noChangeAspect="1"/>
          </p:cNvPicPr>
          <p:nvPr/>
        </p:nvPicPr>
        <p:blipFill rotWithShape="1">
          <a:blip r:embed="rId6" cstate="screen">
            <a:extLst>
              <a:ext uri="{28A0092B-C50C-407E-A947-70E740481C1C}">
                <a14:useLocalDpi xmlns:a14="http://schemas.microsoft.com/office/drawing/2010/main"/>
              </a:ext>
            </a:extLst>
          </a:blip>
          <a:srcRect b="-3441"/>
          <a:stretch/>
        </p:blipFill>
        <p:spPr>
          <a:xfrm>
            <a:off x="7212744" y="1739511"/>
            <a:ext cx="1708500" cy="3485351"/>
          </a:xfrm>
          <a:prstGeom prst="rect">
            <a:avLst/>
          </a:prstGeom>
          <a:effectLst>
            <a:outerShdw blurRad="12700" dist="63500" dir="12240000" algn="ctr" rotWithShape="0">
              <a:srgbClr val="000000">
                <a:alpha val="15000"/>
              </a:srgbClr>
            </a:outerShdw>
          </a:effectLst>
        </p:spPr>
      </p:pic>
      <p:pic>
        <p:nvPicPr>
          <p:cNvPr id="11" name="Picture 10"/>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rot="661239" flipH="1">
            <a:off x="7220878" y="4795071"/>
            <a:ext cx="1423603" cy="2028255"/>
          </a:xfrm>
          <a:prstGeom prst="rect">
            <a:avLst/>
          </a:prstGeom>
          <a:effectLst>
            <a:outerShdw blurRad="25400" dist="38100" dir="5040000" algn="ctr" rotWithShape="0">
              <a:srgbClr val="000000">
                <a:alpha val="29000"/>
              </a:srgbClr>
            </a:outerShdw>
          </a:effectLst>
        </p:spPr>
      </p:pic>
      <p:pic>
        <p:nvPicPr>
          <p:cNvPr id="12" name="Picture 11"/>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8506436" y="1140902"/>
            <a:ext cx="637563" cy="5717098"/>
          </a:xfrm>
          <a:prstGeom prst="rect">
            <a:avLst/>
          </a:prstGeom>
        </p:spPr>
      </p:pic>
      <p:pic>
        <p:nvPicPr>
          <p:cNvPr id="2" name="Picture 1"/>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0" y="1232954"/>
            <a:ext cx="638175" cy="5625045"/>
          </a:xfrm>
          <a:prstGeom prst="rect">
            <a:avLst/>
          </a:prstGeom>
        </p:spPr>
      </p:pic>
      <p:grpSp>
        <p:nvGrpSpPr>
          <p:cNvPr id="14" name="Group 13"/>
          <p:cNvGrpSpPr/>
          <p:nvPr/>
        </p:nvGrpSpPr>
        <p:grpSpPr>
          <a:xfrm>
            <a:off x="-217788" y="1387695"/>
            <a:ext cx="5412085" cy="781056"/>
            <a:chOff x="5267322" y="4724405"/>
            <a:chExt cx="5412085" cy="781056"/>
          </a:xfrm>
        </p:grpSpPr>
        <p:sp>
          <p:nvSpPr>
            <p:cNvPr id="15" name="Pentagon 14"/>
            <p:cNvSpPr/>
            <p:nvPr/>
          </p:nvSpPr>
          <p:spPr>
            <a:xfrm>
              <a:off x="5267322" y="4724405"/>
              <a:ext cx="5412085" cy="781056"/>
            </a:xfrm>
            <a:prstGeom prst="homePlate">
              <a:avLst>
                <a:gd name="adj" fmla="val 12007"/>
              </a:avLst>
            </a:prstGeom>
            <a:solidFill>
              <a:srgbClr val="4DB1E3"/>
            </a:solidFill>
            <a:ln>
              <a:noFill/>
            </a:ln>
            <a:effectLst>
              <a:outerShdw blurRad="25400" dist="38100" dir="6480000" algn="ctr" rotWithShape="0">
                <a:srgbClr val="000000">
                  <a:alpha val="1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5987518" y="4774482"/>
              <a:ext cx="4564695" cy="646331"/>
            </a:xfrm>
            <a:prstGeom prst="rect">
              <a:avLst/>
            </a:prstGeom>
          </p:spPr>
          <p:txBody>
            <a:bodyPr wrap="square">
              <a:spAutoFit/>
            </a:bodyPr>
            <a:lstStyle/>
            <a:p>
              <a:pPr lvl="0"/>
              <a:r>
                <a:rPr lang="en-GB" dirty="0">
                  <a:solidFill>
                    <a:schemeClr val="bg1"/>
                  </a:solidFill>
                </a:rPr>
                <a:t>Look at the images and decide if each one is a unit fraction or a non-unit fraction.</a:t>
              </a:r>
            </a:p>
          </p:txBody>
        </p:sp>
      </p:grpSp>
      <p:graphicFrame>
        <p:nvGraphicFramePr>
          <p:cNvPr id="9" name="Table 8"/>
          <p:cNvGraphicFramePr>
            <a:graphicFrameLocks noGrp="1"/>
          </p:cNvGraphicFramePr>
          <p:nvPr>
            <p:extLst>
              <p:ext uri="{D42A27DB-BD31-4B8C-83A1-F6EECF244321}">
                <p14:modId xmlns:p14="http://schemas.microsoft.com/office/powerpoint/2010/main" val="2369795708"/>
              </p:ext>
            </p:extLst>
          </p:nvPr>
        </p:nvGraphicFramePr>
        <p:xfrm>
          <a:off x="2180045" y="2354671"/>
          <a:ext cx="4868806" cy="3461042"/>
        </p:xfrm>
        <a:graphic>
          <a:graphicData uri="http://schemas.openxmlformats.org/drawingml/2006/table">
            <a:tbl>
              <a:tblPr firstRow="1" bandRow="1">
                <a:tableStyleId>{5940675A-B579-460E-94D1-54222C63F5DA}</a:tableStyleId>
              </a:tblPr>
              <a:tblGrid>
                <a:gridCol w="2400664">
                  <a:extLst>
                    <a:ext uri="{9D8B030D-6E8A-4147-A177-3AD203B41FA5}">
                      <a16:colId xmlns:a16="http://schemas.microsoft.com/office/drawing/2014/main" val="3714743544"/>
                    </a:ext>
                  </a:extLst>
                </a:gridCol>
                <a:gridCol w="1234071">
                  <a:extLst>
                    <a:ext uri="{9D8B030D-6E8A-4147-A177-3AD203B41FA5}">
                      <a16:colId xmlns:a16="http://schemas.microsoft.com/office/drawing/2014/main" val="3024427648"/>
                    </a:ext>
                  </a:extLst>
                </a:gridCol>
                <a:gridCol w="1234071">
                  <a:extLst>
                    <a:ext uri="{9D8B030D-6E8A-4147-A177-3AD203B41FA5}">
                      <a16:colId xmlns:a16="http://schemas.microsoft.com/office/drawing/2014/main" val="3628495088"/>
                    </a:ext>
                  </a:extLst>
                </a:gridCol>
              </a:tblGrid>
              <a:tr h="815249">
                <a:tc>
                  <a:txBody>
                    <a:bodyPr/>
                    <a:lstStyle/>
                    <a:p>
                      <a:endParaRPr lang="en-GB" dirty="0"/>
                    </a:p>
                  </a:txBody>
                  <a:tcPr>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t>Unit Fraction</a:t>
                      </a:r>
                    </a:p>
                  </a:txBody>
                  <a:tcPr anchor="ctr">
                    <a:lnL w="12700" cap="flat" cmpd="sng" algn="ctr">
                      <a:solidFill>
                        <a:schemeClr val="tx1"/>
                      </a:solidFill>
                      <a:prstDash val="solid"/>
                      <a:round/>
                      <a:headEnd type="none" w="med" len="med"/>
                      <a:tailEnd type="none" w="med" len="med"/>
                    </a:lnL>
                  </a:tcPr>
                </a:tc>
                <a:tc>
                  <a:txBody>
                    <a:bodyPr/>
                    <a:lstStyle/>
                    <a:p>
                      <a:pPr algn="ctr"/>
                      <a:r>
                        <a:rPr lang="en-GB" dirty="0"/>
                        <a:t>Non-Unit Fraction</a:t>
                      </a:r>
                    </a:p>
                  </a:txBody>
                  <a:tcPr anchor="ctr"/>
                </a:tc>
                <a:extLst>
                  <a:ext uri="{0D108BD9-81ED-4DB2-BD59-A6C34878D82A}">
                    <a16:rowId xmlns:a16="http://schemas.microsoft.com/office/drawing/2014/main" val="2033721805"/>
                  </a:ext>
                </a:extLst>
              </a:tr>
              <a:tr h="881931">
                <a:tc>
                  <a:txBody>
                    <a:bodyPr/>
                    <a:lstStyle/>
                    <a:p>
                      <a:endParaRPr lang="en-GB"/>
                    </a:p>
                  </a:txBody>
                  <a:tcPr>
                    <a:lnT w="12700" cap="flat" cmpd="sng" algn="ctr">
                      <a:solidFill>
                        <a:schemeClr val="tx1"/>
                      </a:solidFill>
                      <a:prstDash val="solid"/>
                      <a:round/>
                      <a:headEnd type="none" w="med" len="med"/>
                      <a:tailEnd type="none" w="med" len="med"/>
                    </a:lnT>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233556490"/>
                  </a:ext>
                </a:extLst>
              </a:tr>
              <a:tr h="881931">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291073784"/>
                  </a:ext>
                </a:extLst>
              </a:tr>
              <a:tr h="881931">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804445231"/>
                  </a:ext>
                </a:extLst>
              </a:tr>
            </a:tbl>
          </a:graphicData>
        </a:graphic>
      </p:graphicFrame>
      <p:graphicFrame>
        <p:nvGraphicFramePr>
          <p:cNvPr id="19" name="Table 18"/>
          <p:cNvGraphicFramePr>
            <a:graphicFrameLocks noGrp="1"/>
          </p:cNvGraphicFramePr>
          <p:nvPr>
            <p:extLst>
              <p:ext uri="{D42A27DB-BD31-4B8C-83A1-F6EECF244321}">
                <p14:modId xmlns:p14="http://schemas.microsoft.com/office/powerpoint/2010/main" val="6158689"/>
              </p:ext>
            </p:extLst>
          </p:nvPr>
        </p:nvGraphicFramePr>
        <p:xfrm>
          <a:off x="2366779" y="3337188"/>
          <a:ext cx="2024800" cy="551968"/>
        </p:xfrm>
        <a:graphic>
          <a:graphicData uri="http://schemas.openxmlformats.org/drawingml/2006/table">
            <a:tbl>
              <a:tblPr firstRow="1" bandRow="1">
                <a:tableStyleId>{5940675A-B579-460E-94D1-54222C63F5DA}</a:tableStyleId>
              </a:tblPr>
              <a:tblGrid>
                <a:gridCol w="404960">
                  <a:extLst>
                    <a:ext uri="{9D8B030D-6E8A-4147-A177-3AD203B41FA5}">
                      <a16:colId xmlns:a16="http://schemas.microsoft.com/office/drawing/2014/main" val="2851582794"/>
                    </a:ext>
                  </a:extLst>
                </a:gridCol>
                <a:gridCol w="404960">
                  <a:extLst>
                    <a:ext uri="{9D8B030D-6E8A-4147-A177-3AD203B41FA5}">
                      <a16:colId xmlns:a16="http://schemas.microsoft.com/office/drawing/2014/main" val="410872975"/>
                    </a:ext>
                  </a:extLst>
                </a:gridCol>
                <a:gridCol w="404960">
                  <a:extLst>
                    <a:ext uri="{9D8B030D-6E8A-4147-A177-3AD203B41FA5}">
                      <a16:colId xmlns:a16="http://schemas.microsoft.com/office/drawing/2014/main" val="613150009"/>
                    </a:ext>
                  </a:extLst>
                </a:gridCol>
                <a:gridCol w="404960">
                  <a:extLst>
                    <a:ext uri="{9D8B030D-6E8A-4147-A177-3AD203B41FA5}">
                      <a16:colId xmlns:a16="http://schemas.microsoft.com/office/drawing/2014/main" val="3887937732"/>
                    </a:ext>
                  </a:extLst>
                </a:gridCol>
                <a:gridCol w="404960">
                  <a:extLst>
                    <a:ext uri="{9D8B030D-6E8A-4147-A177-3AD203B41FA5}">
                      <a16:colId xmlns:a16="http://schemas.microsoft.com/office/drawing/2014/main" val="3439627310"/>
                    </a:ext>
                  </a:extLst>
                </a:gridCol>
              </a:tblGrid>
              <a:tr h="275984">
                <a:tc>
                  <a:txBody>
                    <a:bodyPr/>
                    <a:lstStyle/>
                    <a:p>
                      <a:endParaRPr lang="en-GB" sz="1100" dirty="0"/>
                    </a:p>
                  </a:txBody>
                  <a:tcPr>
                    <a:solidFill>
                      <a:srgbClr val="4DB1E3"/>
                    </a:solidFill>
                  </a:tcPr>
                </a:tc>
                <a:tc>
                  <a:txBody>
                    <a:bodyPr/>
                    <a:lstStyle/>
                    <a:p>
                      <a:endParaRPr lang="en-GB" sz="1100" dirty="0"/>
                    </a:p>
                  </a:txBody>
                  <a:tcPr>
                    <a:solidFill>
                      <a:srgbClr val="4DB1E3"/>
                    </a:solidFill>
                  </a:tcPr>
                </a:tc>
                <a:tc>
                  <a:txBody>
                    <a:bodyPr/>
                    <a:lstStyle/>
                    <a:p>
                      <a:endParaRPr lang="en-GB" sz="1100"/>
                    </a:p>
                  </a:txBody>
                  <a:tcPr/>
                </a:tc>
                <a:tc>
                  <a:txBody>
                    <a:bodyPr/>
                    <a:lstStyle/>
                    <a:p>
                      <a:endParaRPr lang="en-GB" sz="1100"/>
                    </a:p>
                  </a:txBody>
                  <a:tcPr/>
                </a:tc>
                <a:tc>
                  <a:txBody>
                    <a:bodyPr/>
                    <a:lstStyle/>
                    <a:p>
                      <a:endParaRPr lang="en-GB" sz="1100"/>
                    </a:p>
                  </a:txBody>
                  <a:tcPr/>
                </a:tc>
                <a:extLst>
                  <a:ext uri="{0D108BD9-81ED-4DB2-BD59-A6C34878D82A}">
                    <a16:rowId xmlns:a16="http://schemas.microsoft.com/office/drawing/2014/main" val="2987903962"/>
                  </a:ext>
                </a:extLst>
              </a:tr>
              <a:tr h="275984">
                <a:tc>
                  <a:txBody>
                    <a:bodyPr/>
                    <a:lstStyle/>
                    <a:p>
                      <a:endParaRPr lang="en-GB" sz="1100"/>
                    </a:p>
                  </a:txBody>
                  <a:tcPr/>
                </a:tc>
                <a:tc>
                  <a:txBody>
                    <a:bodyPr/>
                    <a:lstStyle/>
                    <a:p>
                      <a:endParaRPr lang="en-GB" sz="1100"/>
                    </a:p>
                  </a:txBody>
                  <a:tcPr/>
                </a:tc>
                <a:tc>
                  <a:txBody>
                    <a:bodyPr/>
                    <a:lstStyle/>
                    <a:p>
                      <a:endParaRPr lang="en-GB" sz="1100"/>
                    </a:p>
                  </a:txBody>
                  <a:tcPr>
                    <a:solidFill>
                      <a:srgbClr val="4DB1E3"/>
                    </a:solidFill>
                  </a:tcPr>
                </a:tc>
                <a:tc>
                  <a:txBody>
                    <a:bodyPr/>
                    <a:lstStyle/>
                    <a:p>
                      <a:endParaRPr lang="en-GB" sz="1100"/>
                    </a:p>
                  </a:txBody>
                  <a:tcPr>
                    <a:solidFill>
                      <a:srgbClr val="4DB1E3"/>
                    </a:solidFill>
                  </a:tcPr>
                </a:tc>
                <a:tc>
                  <a:txBody>
                    <a:bodyPr/>
                    <a:lstStyle/>
                    <a:p>
                      <a:endParaRPr lang="en-GB" sz="1100" dirty="0"/>
                    </a:p>
                  </a:txBody>
                  <a:tcPr>
                    <a:solidFill>
                      <a:srgbClr val="4DB1E3"/>
                    </a:solidFill>
                  </a:tcPr>
                </a:tc>
                <a:extLst>
                  <a:ext uri="{0D108BD9-81ED-4DB2-BD59-A6C34878D82A}">
                    <a16:rowId xmlns:a16="http://schemas.microsoft.com/office/drawing/2014/main" val="2031097424"/>
                  </a:ext>
                </a:extLst>
              </a:tr>
            </a:tbl>
          </a:graphicData>
        </a:graphic>
      </p:graphicFrame>
      <p:grpSp>
        <p:nvGrpSpPr>
          <p:cNvPr id="76" name="Group 75"/>
          <p:cNvGrpSpPr/>
          <p:nvPr/>
        </p:nvGrpSpPr>
        <p:grpSpPr>
          <a:xfrm>
            <a:off x="2612252" y="4095020"/>
            <a:ext cx="1523275" cy="1623318"/>
            <a:chOff x="2612252" y="4095020"/>
            <a:chExt cx="1523275" cy="1623318"/>
          </a:xfrm>
        </p:grpSpPr>
        <p:grpSp>
          <p:nvGrpSpPr>
            <p:cNvPr id="28" name="Group 27"/>
            <p:cNvGrpSpPr/>
            <p:nvPr/>
          </p:nvGrpSpPr>
          <p:grpSpPr>
            <a:xfrm>
              <a:off x="2970439" y="4095020"/>
              <a:ext cx="800644" cy="791667"/>
              <a:chOff x="2974219" y="4183953"/>
              <a:chExt cx="703426" cy="695539"/>
            </a:xfrm>
          </p:grpSpPr>
          <p:sp>
            <p:nvSpPr>
              <p:cNvPr id="20" name="Hexagon 19"/>
              <p:cNvSpPr/>
              <p:nvPr/>
            </p:nvSpPr>
            <p:spPr>
              <a:xfrm>
                <a:off x="3188573" y="4183953"/>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p:cNvGrpSpPr/>
              <p:nvPr/>
            </p:nvGrpSpPr>
            <p:grpSpPr>
              <a:xfrm>
                <a:off x="3188573" y="4414722"/>
                <a:ext cx="273001" cy="464770"/>
                <a:chOff x="3188573" y="4414722"/>
                <a:chExt cx="273001" cy="464770"/>
              </a:xfrm>
            </p:grpSpPr>
            <p:sp>
              <p:nvSpPr>
                <p:cNvPr id="68" name="Hexagon 67"/>
                <p:cNvSpPr/>
                <p:nvPr/>
              </p:nvSpPr>
              <p:spPr>
                <a:xfrm>
                  <a:off x="3188573" y="4414722"/>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Hexagon 68"/>
                <p:cNvSpPr/>
                <p:nvPr/>
              </p:nvSpPr>
              <p:spPr>
                <a:xfrm>
                  <a:off x="3188573" y="4645491"/>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0" name="Group 69"/>
              <p:cNvGrpSpPr/>
              <p:nvPr/>
            </p:nvGrpSpPr>
            <p:grpSpPr>
              <a:xfrm>
                <a:off x="3404644" y="4297721"/>
                <a:ext cx="273001" cy="464770"/>
                <a:chOff x="3188573" y="4414722"/>
                <a:chExt cx="273001" cy="464770"/>
              </a:xfrm>
            </p:grpSpPr>
            <p:sp>
              <p:nvSpPr>
                <p:cNvPr id="71" name="Hexagon 70"/>
                <p:cNvSpPr/>
                <p:nvPr/>
              </p:nvSpPr>
              <p:spPr>
                <a:xfrm>
                  <a:off x="3188573" y="4414722"/>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Hexagon 71"/>
                <p:cNvSpPr/>
                <p:nvPr/>
              </p:nvSpPr>
              <p:spPr>
                <a:xfrm>
                  <a:off x="3188573" y="4645491"/>
                  <a:ext cx="273001" cy="234001"/>
                </a:xfrm>
                <a:prstGeom prst="hexagon">
                  <a:avLst/>
                </a:prstGeom>
                <a:solidFill>
                  <a:srgbClr val="18A0D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3" name="Group 72"/>
              <p:cNvGrpSpPr/>
              <p:nvPr/>
            </p:nvGrpSpPr>
            <p:grpSpPr>
              <a:xfrm>
                <a:off x="2974219" y="4299812"/>
                <a:ext cx="273001" cy="464770"/>
                <a:chOff x="3188573" y="4414722"/>
                <a:chExt cx="273001" cy="464770"/>
              </a:xfrm>
              <a:noFill/>
            </p:grpSpPr>
            <p:sp>
              <p:nvSpPr>
                <p:cNvPr id="74" name="Hexagon 73"/>
                <p:cNvSpPr/>
                <p:nvPr/>
              </p:nvSpPr>
              <p:spPr>
                <a:xfrm>
                  <a:off x="3188573" y="4414722"/>
                  <a:ext cx="273001" cy="234001"/>
                </a:xfrm>
                <a:prstGeom prst="hexag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Hexagon 74"/>
                <p:cNvSpPr/>
                <p:nvPr/>
              </p:nvSpPr>
              <p:spPr>
                <a:xfrm>
                  <a:off x="3188573" y="4645491"/>
                  <a:ext cx="273001" cy="234001"/>
                </a:xfrm>
                <a:prstGeom prst="hexag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6" name="Group 55"/>
            <p:cNvGrpSpPr/>
            <p:nvPr/>
          </p:nvGrpSpPr>
          <p:grpSpPr>
            <a:xfrm>
              <a:off x="2612252" y="5044879"/>
              <a:ext cx="1523275" cy="673459"/>
              <a:chOff x="2612252" y="5032179"/>
              <a:chExt cx="1523275" cy="673459"/>
            </a:xfrm>
          </p:grpSpPr>
          <p:grpSp>
            <p:nvGrpSpPr>
              <p:cNvPr id="51" name="Group 50"/>
              <p:cNvGrpSpPr/>
              <p:nvPr/>
            </p:nvGrpSpPr>
            <p:grpSpPr>
              <a:xfrm>
                <a:off x="2628209" y="5032179"/>
                <a:ext cx="1507318" cy="292953"/>
                <a:chOff x="2628209" y="5032179"/>
                <a:chExt cx="1507318" cy="292953"/>
              </a:xfrm>
            </p:grpSpPr>
            <p:sp>
              <p:nvSpPr>
                <p:cNvPr id="44" name="Cloud 43"/>
                <p:cNvSpPr/>
                <p:nvPr/>
              </p:nvSpPr>
              <p:spPr>
                <a:xfrm rot="617443">
                  <a:off x="2628209"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Cloud 76"/>
                <p:cNvSpPr/>
                <p:nvPr/>
              </p:nvSpPr>
              <p:spPr>
                <a:xfrm rot="617443">
                  <a:off x="3195137"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Cloud 77"/>
                <p:cNvSpPr/>
                <p:nvPr/>
              </p:nvSpPr>
              <p:spPr>
                <a:xfrm rot="617443">
                  <a:off x="3762065"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81" name="Group 80"/>
              <p:cNvGrpSpPr/>
              <p:nvPr/>
            </p:nvGrpSpPr>
            <p:grpSpPr>
              <a:xfrm>
                <a:off x="2612252" y="5412685"/>
                <a:ext cx="1507318" cy="292953"/>
                <a:chOff x="2628209" y="5032179"/>
                <a:chExt cx="1507318" cy="292953"/>
              </a:xfrm>
            </p:grpSpPr>
            <p:sp>
              <p:nvSpPr>
                <p:cNvPr id="82" name="Cloud 81"/>
                <p:cNvSpPr/>
                <p:nvPr/>
              </p:nvSpPr>
              <p:spPr>
                <a:xfrm rot="617443">
                  <a:off x="2628209"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Cloud 82"/>
                <p:cNvSpPr/>
                <p:nvPr/>
              </p:nvSpPr>
              <p:spPr>
                <a:xfrm rot="617443">
                  <a:off x="3195137" y="5032179"/>
                  <a:ext cx="373462" cy="292953"/>
                </a:xfrm>
                <a:prstGeom prst="cloud">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Cloud 83"/>
                <p:cNvSpPr/>
                <p:nvPr/>
              </p:nvSpPr>
              <p:spPr>
                <a:xfrm rot="617443">
                  <a:off x="3762065" y="5032179"/>
                  <a:ext cx="373462" cy="292953"/>
                </a:xfrm>
                <a:prstGeom prst="cloud">
                  <a:avLst/>
                </a:prstGeom>
                <a:solidFill>
                  <a:srgbClr val="4DB1E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pic>
        <p:nvPicPr>
          <p:cNvPr id="8" name="Picture 7"/>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0" y="6207974"/>
            <a:ext cx="9144000" cy="650025"/>
          </a:xfrm>
          <a:prstGeom prst="rect">
            <a:avLst/>
          </a:prstGeom>
        </p:spPr>
      </p:pic>
      <p:sp>
        <p:nvSpPr>
          <p:cNvPr id="80" name="TextBox 79"/>
          <p:cNvSpPr txBox="1"/>
          <p:nvPr/>
        </p:nvSpPr>
        <p:spPr>
          <a:xfrm>
            <a:off x="6169531" y="3342021"/>
            <a:ext cx="534687" cy="646331"/>
          </a:xfrm>
          <a:prstGeom prst="rect">
            <a:avLst/>
          </a:prstGeom>
          <a:noFill/>
        </p:spPr>
        <p:txBody>
          <a:bodyPr wrap="square" rtlCol="0">
            <a:spAutoFit/>
          </a:bodyPr>
          <a:lstStyle/>
          <a:p>
            <a:pPr algn="ctr"/>
            <a:r>
              <a:rPr lang="en-GB" sz="3600" b="1" dirty="0">
                <a:solidFill>
                  <a:srgbClr val="87BD31"/>
                </a:solidFill>
                <a:sym typeface="Wingdings" panose="05000000000000000000" pitchFamily="2" charset="2"/>
              </a:rPr>
              <a:t></a:t>
            </a:r>
            <a:endParaRPr lang="en-GB" sz="3600" b="1" dirty="0">
              <a:solidFill>
                <a:srgbClr val="87BD31"/>
              </a:solidFill>
            </a:endParaRPr>
          </a:p>
        </p:txBody>
      </p:sp>
      <p:sp>
        <p:nvSpPr>
          <p:cNvPr id="88" name="TextBox 87"/>
          <p:cNvSpPr txBox="1"/>
          <p:nvPr/>
        </p:nvSpPr>
        <p:spPr>
          <a:xfrm>
            <a:off x="6169531" y="4217054"/>
            <a:ext cx="534687" cy="646331"/>
          </a:xfrm>
          <a:prstGeom prst="rect">
            <a:avLst/>
          </a:prstGeom>
          <a:noFill/>
        </p:spPr>
        <p:txBody>
          <a:bodyPr wrap="square" rtlCol="0">
            <a:spAutoFit/>
          </a:bodyPr>
          <a:lstStyle/>
          <a:p>
            <a:pPr algn="ctr"/>
            <a:r>
              <a:rPr lang="en-GB" sz="3600" b="1" dirty="0">
                <a:solidFill>
                  <a:srgbClr val="87BD31"/>
                </a:solidFill>
                <a:sym typeface="Wingdings" panose="05000000000000000000" pitchFamily="2" charset="2"/>
              </a:rPr>
              <a:t></a:t>
            </a:r>
            <a:endParaRPr lang="en-GB" sz="3600" b="1" dirty="0">
              <a:solidFill>
                <a:srgbClr val="87BD31"/>
              </a:solidFill>
            </a:endParaRPr>
          </a:p>
        </p:txBody>
      </p:sp>
      <p:sp>
        <p:nvSpPr>
          <p:cNvPr id="89" name="TextBox 88"/>
          <p:cNvSpPr txBox="1"/>
          <p:nvPr/>
        </p:nvSpPr>
        <p:spPr>
          <a:xfrm>
            <a:off x="4911761" y="5093153"/>
            <a:ext cx="534687" cy="646331"/>
          </a:xfrm>
          <a:prstGeom prst="rect">
            <a:avLst/>
          </a:prstGeom>
          <a:noFill/>
        </p:spPr>
        <p:txBody>
          <a:bodyPr wrap="square" rtlCol="0">
            <a:spAutoFit/>
          </a:bodyPr>
          <a:lstStyle/>
          <a:p>
            <a:pPr algn="ctr"/>
            <a:r>
              <a:rPr lang="en-GB" sz="3600" b="1" dirty="0">
                <a:solidFill>
                  <a:srgbClr val="87BD31"/>
                </a:solidFill>
                <a:sym typeface="Wingdings" panose="05000000000000000000" pitchFamily="2" charset="2"/>
              </a:rPr>
              <a:t></a:t>
            </a:r>
            <a:endParaRPr lang="en-GB" sz="3600" b="1" dirty="0">
              <a:solidFill>
                <a:srgbClr val="87BD31"/>
              </a:solidFill>
            </a:endParaRPr>
          </a:p>
        </p:txBody>
      </p:sp>
    </p:spTree>
    <p:extLst>
      <p:ext uri="{BB962C8B-B14F-4D97-AF65-F5344CB8AC3E}">
        <p14:creationId xmlns:p14="http://schemas.microsoft.com/office/powerpoint/2010/main" val="2791927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750"/>
                                        <p:tgtEl>
                                          <p:spTgt spid="67"/>
                                        </p:tgtEl>
                                      </p:cBhvr>
                                    </p:animEffect>
                                    <p:anim calcmode="lin" valueType="num">
                                      <p:cBhvr>
                                        <p:cTn id="8" dur="750" fill="hold"/>
                                        <p:tgtEl>
                                          <p:spTgt spid="67"/>
                                        </p:tgtEl>
                                        <p:attrNameLst>
                                          <p:attrName>ppt_x</p:attrName>
                                        </p:attrNameLst>
                                      </p:cBhvr>
                                      <p:tavLst>
                                        <p:tav tm="0">
                                          <p:val>
                                            <p:strVal val="#ppt_x"/>
                                          </p:val>
                                        </p:tav>
                                        <p:tav tm="100000">
                                          <p:val>
                                            <p:strVal val="#ppt_x"/>
                                          </p:val>
                                        </p:tav>
                                      </p:tavLst>
                                    </p:anim>
                                    <p:anim calcmode="lin" valueType="num">
                                      <p:cBhvr>
                                        <p:cTn id="9" dur="750" fill="hold"/>
                                        <p:tgtEl>
                                          <p:spTgt spid="6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6"/>
                                        </p:tgtEl>
                                        <p:attrNameLst>
                                          <p:attrName>style.visibility</p:attrName>
                                        </p:attrNameLst>
                                      </p:cBhvr>
                                      <p:to>
                                        <p:strVal val="visible"/>
                                      </p:to>
                                    </p:set>
                                    <p:animEffect transition="in" filter="fade">
                                      <p:cBhvr>
                                        <p:cTn id="12" dur="750"/>
                                        <p:tgtEl>
                                          <p:spTgt spid="76"/>
                                        </p:tgtEl>
                                      </p:cBhvr>
                                    </p:animEffect>
                                    <p:anim calcmode="lin" valueType="num">
                                      <p:cBhvr>
                                        <p:cTn id="13" dur="750" fill="hold"/>
                                        <p:tgtEl>
                                          <p:spTgt spid="76"/>
                                        </p:tgtEl>
                                        <p:attrNameLst>
                                          <p:attrName>ppt_x</p:attrName>
                                        </p:attrNameLst>
                                      </p:cBhvr>
                                      <p:tavLst>
                                        <p:tav tm="0">
                                          <p:val>
                                            <p:strVal val="#ppt_x"/>
                                          </p:val>
                                        </p:tav>
                                        <p:tav tm="100000">
                                          <p:val>
                                            <p:strVal val="#ppt_x"/>
                                          </p:val>
                                        </p:tav>
                                      </p:tavLst>
                                    </p:anim>
                                    <p:anim calcmode="lin" valueType="num">
                                      <p:cBhvr>
                                        <p:cTn id="14" dur="750" fill="hold"/>
                                        <p:tgtEl>
                                          <p:spTgt spid="7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750"/>
                                        <p:tgtEl>
                                          <p:spTgt spid="19"/>
                                        </p:tgtEl>
                                      </p:cBhvr>
                                    </p:animEffect>
                                    <p:anim calcmode="lin" valueType="num">
                                      <p:cBhvr>
                                        <p:cTn id="18" dur="750" fill="hold"/>
                                        <p:tgtEl>
                                          <p:spTgt spid="19"/>
                                        </p:tgtEl>
                                        <p:attrNameLst>
                                          <p:attrName>ppt_x</p:attrName>
                                        </p:attrNameLst>
                                      </p:cBhvr>
                                      <p:tavLst>
                                        <p:tav tm="0">
                                          <p:val>
                                            <p:strVal val="#ppt_x"/>
                                          </p:val>
                                        </p:tav>
                                        <p:tav tm="100000">
                                          <p:val>
                                            <p:strVal val="#ppt_x"/>
                                          </p:val>
                                        </p:tav>
                                      </p:tavLst>
                                    </p:anim>
                                    <p:anim calcmode="lin" valueType="num">
                                      <p:cBhvr>
                                        <p:cTn id="19" dur="75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750"/>
                                        <p:tgtEl>
                                          <p:spTgt spid="9"/>
                                        </p:tgtEl>
                                      </p:cBhvr>
                                    </p:animEffect>
                                    <p:anim calcmode="lin" valueType="num">
                                      <p:cBhvr>
                                        <p:cTn id="23" dur="750" fill="hold"/>
                                        <p:tgtEl>
                                          <p:spTgt spid="9"/>
                                        </p:tgtEl>
                                        <p:attrNameLst>
                                          <p:attrName>ppt_x</p:attrName>
                                        </p:attrNameLst>
                                      </p:cBhvr>
                                      <p:tavLst>
                                        <p:tav tm="0">
                                          <p:val>
                                            <p:strVal val="#ppt_x"/>
                                          </p:val>
                                        </p:tav>
                                        <p:tav tm="100000">
                                          <p:val>
                                            <p:strVal val="#ppt_x"/>
                                          </p:val>
                                        </p:tav>
                                      </p:tavLst>
                                    </p:anim>
                                    <p:anim calcmode="lin" valueType="num">
                                      <p:cBhvr>
                                        <p:cTn id="24" dur="7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fade">
                                      <p:cBhvr>
                                        <p:cTn id="29" dur="500"/>
                                        <p:tgtEl>
                                          <p:spTgt spid="8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fade">
                                      <p:cBhvr>
                                        <p:cTn id="34" dur="500"/>
                                        <p:tgtEl>
                                          <p:spTgt spid="8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9"/>
                                        </p:tgtEl>
                                        <p:attrNameLst>
                                          <p:attrName>style.visibility</p:attrName>
                                        </p:attrNameLst>
                                      </p:cBhvr>
                                      <p:to>
                                        <p:strVal val="visible"/>
                                      </p:to>
                                    </p:set>
                                    <p:animEffect transition="in" filter="fade">
                                      <p:cBhvr>
                                        <p:cTn id="39"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 grpId="0"/>
      <p:bldP spid="88" grpId="0"/>
      <p:bldP spid="8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12" name="Rectangle 11"/>
          <p:cNvSpPr/>
          <p:nvPr/>
        </p:nvSpPr>
        <p:spPr>
          <a:xfrm>
            <a:off x="447429" y="670659"/>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sp>
        <p:nvSpPr>
          <p:cNvPr id="10" name="Rectangle 9"/>
          <p:cNvSpPr/>
          <p:nvPr/>
        </p:nvSpPr>
        <p:spPr>
          <a:xfrm>
            <a:off x="2904466"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539751" y="1299219"/>
            <a:ext cx="8064500" cy="4974582"/>
          </a:xfrm>
          <a:prstGeom prst="rect">
            <a:avLst/>
          </a:prstGeom>
        </p:spPr>
      </p:pic>
      <p:pic>
        <p:nvPicPr>
          <p:cNvPr id="8" name="Picture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39750" y="2876453"/>
            <a:ext cx="4315992" cy="3397347"/>
          </a:xfrm>
          <a:prstGeom prst="rect">
            <a:avLst/>
          </a:prstGeom>
        </p:spPr>
      </p:pic>
      <p:pic>
        <p:nvPicPr>
          <p:cNvPr id="13" name="Picture 12"/>
          <p:cNvPicPr>
            <a:picLocks noChangeAspect="1"/>
          </p:cNvPicPr>
          <p:nvPr/>
        </p:nvPicPr>
        <p:blipFill rotWithShape="1">
          <a:blip r:embed="rId5" cstate="screen">
            <a:extLst>
              <a:ext uri="{28A0092B-C50C-407E-A947-70E740481C1C}">
                <a14:useLocalDpi xmlns:a14="http://schemas.microsoft.com/office/drawing/2010/main"/>
              </a:ext>
            </a:extLst>
          </a:blip>
          <a:srcRect t="-5386" r="-233"/>
          <a:stretch/>
        </p:blipFill>
        <p:spPr>
          <a:xfrm>
            <a:off x="1066346" y="2085976"/>
            <a:ext cx="6576776" cy="4187824"/>
          </a:xfrm>
          <a:prstGeom prst="rect">
            <a:avLst/>
          </a:prstGeom>
          <a:effectLst>
            <a:outerShdw blurRad="12700" dist="63500" dir="12240000" algn="ctr" rotWithShape="0">
              <a:srgbClr val="000000">
                <a:alpha val="15000"/>
              </a:srgbClr>
            </a:outerShdw>
          </a:effectLst>
        </p:spPr>
      </p:pic>
      <p:pic>
        <p:nvPicPr>
          <p:cNvPr id="14" name="Picture 13"/>
          <p:cNvPicPr>
            <a:picLocks noChangeAspect="1"/>
          </p:cNvPicPr>
          <p:nvPr/>
        </p:nvPicPr>
        <p:blipFill rotWithShape="1">
          <a:blip r:embed="rId6" cstate="screen">
            <a:extLst>
              <a:ext uri="{28A0092B-C50C-407E-A947-70E740481C1C}">
                <a14:useLocalDpi xmlns:a14="http://schemas.microsoft.com/office/drawing/2010/main"/>
              </a:ext>
            </a:extLst>
          </a:blip>
          <a:srcRect l="-1" r="-16269"/>
          <a:stretch/>
        </p:blipFill>
        <p:spPr>
          <a:xfrm>
            <a:off x="1853351" y="3103493"/>
            <a:ext cx="6184322" cy="3170307"/>
          </a:xfrm>
          <a:prstGeom prst="rect">
            <a:avLst/>
          </a:prstGeom>
          <a:effectLst>
            <a:outerShdw blurRad="25400" dist="50800" dir="13680000" algn="ctr" rotWithShape="0">
              <a:srgbClr val="000000">
                <a:alpha val="22000"/>
              </a:srgbClr>
            </a:outerShdw>
          </a:effectLst>
        </p:spPr>
      </p:pic>
      <p:sp>
        <p:nvSpPr>
          <p:cNvPr id="3" name="Freeform 2"/>
          <p:cNvSpPr/>
          <p:nvPr/>
        </p:nvSpPr>
        <p:spPr>
          <a:xfrm>
            <a:off x="1873041" y="3117552"/>
            <a:ext cx="289453" cy="619325"/>
          </a:xfrm>
          <a:custGeom>
            <a:avLst/>
            <a:gdLst>
              <a:gd name="connsiteX0" fmla="*/ 212934 w 289453"/>
              <a:gd name="connsiteY0" fmla="*/ 3473 h 619325"/>
              <a:gd name="connsiteX1" fmla="*/ 273259 w 289453"/>
              <a:gd name="connsiteY1" fmla="*/ 6648 h 619325"/>
              <a:gd name="connsiteX2" fmla="*/ 279609 w 289453"/>
              <a:gd name="connsiteY2" fmla="*/ 63798 h 619325"/>
              <a:gd name="connsiteX3" fmla="*/ 289134 w 289453"/>
              <a:gd name="connsiteY3" fmla="*/ 159048 h 619325"/>
              <a:gd name="connsiteX4" fmla="*/ 266909 w 289453"/>
              <a:gd name="connsiteY4" fmla="*/ 295573 h 619325"/>
              <a:gd name="connsiteX5" fmla="*/ 203409 w 289453"/>
              <a:gd name="connsiteY5" fmla="*/ 419398 h 619325"/>
              <a:gd name="connsiteX6" fmla="*/ 104984 w 289453"/>
              <a:gd name="connsiteY6" fmla="*/ 533698 h 619325"/>
              <a:gd name="connsiteX7" fmla="*/ 25609 w 289453"/>
              <a:gd name="connsiteY7" fmla="*/ 594023 h 619325"/>
              <a:gd name="connsiteX8" fmla="*/ 3384 w 289453"/>
              <a:gd name="connsiteY8" fmla="*/ 613073 h 619325"/>
              <a:gd name="connsiteX9" fmla="*/ 12909 w 289453"/>
              <a:gd name="connsiteY9" fmla="*/ 489248 h 619325"/>
              <a:gd name="connsiteX10" fmla="*/ 120859 w 289453"/>
              <a:gd name="connsiteY10" fmla="*/ 292398 h 619325"/>
              <a:gd name="connsiteX11" fmla="*/ 158959 w 289453"/>
              <a:gd name="connsiteY11" fmla="*/ 120948 h 619325"/>
              <a:gd name="connsiteX12" fmla="*/ 143084 w 289453"/>
              <a:gd name="connsiteY12" fmla="*/ 54273 h 6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9453" h="619325">
                <a:moveTo>
                  <a:pt x="212934" y="3473"/>
                </a:moveTo>
                <a:cubicBezTo>
                  <a:pt x="237540" y="33"/>
                  <a:pt x="262147" y="-3406"/>
                  <a:pt x="273259" y="6648"/>
                </a:cubicBezTo>
                <a:cubicBezTo>
                  <a:pt x="284371" y="16702"/>
                  <a:pt x="276963" y="38398"/>
                  <a:pt x="279609" y="63798"/>
                </a:cubicBezTo>
                <a:cubicBezTo>
                  <a:pt x="282255" y="89198"/>
                  <a:pt x="291251" y="120419"/>
                  <a:pt x="289134" y="159048"/>
                </a:cubicBezTo>
                <a:cubicBezTo>
                  <a:pt x="287017" y="197677"/>
                  <a:pt x="281196" y="252181"/>
                  <a:pt x="266909" y="295573"/>
                </a:cubicBezTo>
                <a:cubicBezTo>
                  <a:pt x="252622" y="338965"/>
                  <a:pt x="230397" y="379711"/>
                  <a:pt x="203409" y="419398"/>
                </a:cubicBezTo>
                <a:cubicBezTo>
                  <a:pt x="176421" y="459086"/>
                  <a:pt x="134617" y="504594"/>
                  <a:pt x="104984" y="533698"/>
                </a:cubicBezTo>
                <a:cubicBezTo>
                  <a:pt x="75351" y="562802"/>
                  <a:pt x="42542" y="580794"/>
                  <a:pt x="25609" y="594023"/>
                </a:cubicBezTo>
                <a:cubicBezTo>
                  <a:pt x="8676" y="607252"/>
                  <a:pt x="5501" y="630535"/>
                  <a:pt x="3384" y="613073"/>
                </a:cubicBezTo>
                <a:cubicBezTo>
                  <a:pt x="1267" y="595611"/>
                  <a:pt x="-6670" y="542694"/>
                  <a:pt x="12909" y="489248"/>
                </a:cubicBezTo>
                <a:cubicBezTo>
                  <a:pt x="32488" y="435802"/>
                  <a:pt x="96517" y="353781"/>
                  <a:pt x="120859" y="292398"/>
                </a:cubicBezTo>
                <a:cubicBezTo>
                  <a:pt x="145201" y="231015"/>
                  <a:pt x="155255" y="160635"/>
                  <a:pt x="158959" y="120948"/>
                </a:cubicBezTo>
                <a:cubicBezTo>
                  <a:pt x="162663" y="81261"/>
                  <a:pt x="152873" y="67767"/>
                  <a:pt x="143084" y="54273"/>
                </a:cubicBezTo>
              </a:path>
            </a:pathLst>
          </a:custGeom>
          <a:solidFill>
            <a:schemeClr val="tx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48785" y="2865541"/>
            <a:ext cx="1603866" cy="969860"/>
          </a:xfrm>
          <a:prstGeom prst="rect">
            <a:avLst/>
          </a:prstGeom>
        </p:spPr>
      </p:pic>
      <p:grpSp>
        <p:nvGrpSpPr>
          <p:cNvPr id="6" name="Group 5"/>
          <p:cNvGrpSpPr/>
          <p:nvPr/>
        </p:nvGrpSpPr>
        <p:grpSpPr>
          <a:xfrm>
            <a:off x="539750" y="1295085"/>
            <a:ext cx="8064500" cy="673051"/>
            <a:chOff x="539750" y="1295085"/>
            <a:chExt cx="8064500" cy="673051"/>
          </a:xfrm>
        </p:grpSpPr>
        <p:sp>
          <p:nvSpPr>
            <p:cNvPr id="4" name="Pentagon 3"/>
            <p:cNvSpPr/>
            <p:nvPr/>
          </p:nvSpPr>
          <p:spPr>
            <a:xfrm rot="5400000">
              <a:off x="4235474" y="-2400639"/>
              <a:ext cx="673051" cy="8064500"/>
            </a:xfrm>
            <a:prstGeom prst="homePlate">
              <a:avLst>
                <a:gd name="adj" fmla="val 24750"/>
              </a:avLst>
            </a:prstGeom>
            <a:solidFill>
              <a:srgbClr val="AFDEF8"/>
            </a:solidFill>
            <a:ln>
              <a:noFill/>
            </a:ln>
            <a:effectLst>
              <a:outerShdw blurRad="50800" dist="25400" dir="5400000" algn="ctr" rotWithShape="0">
                <a:srgbClr val="000000">
                  <a:alpha val="16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294900" y="1380926"/>
              <a:ext cx="6576776" cy="369332"/>
            </a:xfrm>
            <a:prstGeom prst="rect">
              <a:avLst/>
            </a:prstGeom>
          </p:spPr>
          <p:txBody>
            <a:bodyPr wrap="square">
              <a:spAutoFit/>
            </a:bodyPr>
            <a:lstStyle/>
            <a:p>
              <a:pPr algn="ctr" eaLnBrk="0" fontAlgn="base" hangingPunct="0">
                <a:spcBef>
                  <a:spcPct val="0"/>
                </a:spcBef>
                <a:spcAft>
                  <a:spcPct val="0"/>
                </a:spcAft>
              </a:pPr>
              <a:r>
                <a:rPr lang="en-GB" dirty="0"/>
                <a:t>Look at this fraction bar. Label each part as a fraction.</a:t>
              </a:r>
            </a:p>
          </p:txBody>
        </p:sp>
      </p:grpSp>
      <p:graphicFrame>
        <p:nvGraphicFramePr>
          <p:cNvPr id="15" name="Table 14"/>
          <p:cNvGraphicFramePr>
            <a:graphicFrameLocks noGrp="1"/>
          </p:cNvGraphicFramePr>
          <p:nvPr>
            <p:extLst>
              <p:ext uri="{D42A27DB-BD31-4B8C-83A1-F6EECF244321}">
                <p14:modId xmlns:p14="http://schemas.microsoft.com/office/powerpoint/2010/main" val="4029469835"/>
              </p:ext>
            </p:extLst>
          </p:nvPr>
        </p:nvGraphicFramePr>
        <p:xfrm>
          <a:off x="2185072" y="3744001"/>
          <a:ext cx="4712440" cy="1595642"/>
        </p:xfrm>
        <a:graphic>
          <a:graphicData uri="http://schemas.openxmlformats.org/drawingml/2006/table">
            <a:tbl>
              <a:tblPr firstRow="1" bandRow="1">
                <a:tableStyleId>{5940675A-B579-460E-94D1-54222C63F5DA}</a:tableStyleId>
              </a:tblPr>
              <a:tblGrid>
                <a:gridCol w="1178110">
                  <a:extLst>
                    <a:ext uri="{9D8B030D-6E8A-4147-A177-3AD203B41FA5}">
                      <a16:colId xmlns:a16="http://schemas.microsoft.com/office/drawing/2014/main" val="2653323339"/>
                    </a:ext>
                  </a:extLst>
                </a:gridCol>
                <a:gridCol w="1178110">
                  <a:extLst>
                    <a:ext uri="{9D8B030D-6E8A-4147-A177-3AD203B41FA5}">
                      <a16:colId xmlns:a16="http://schemas.microsoft.com/office/drawing/2014/main" val="524299607"/>
                    </a:ext>
                  </a:extLst>
                </a:gridCol>
                <a:gridCol w="1178110">
                  <a:extLst>
                    <a:ext uri="{9D8B030D-6E8A-4147-A177-3AD203B41FA5}">
                      <a16:colId xmlns:a16="http://schemas.microsoft.com/office/drawing/2014/main" val="3443519800"/>
                    </a:ext>
                  </a:extLst>
                </a:gridCol>
                <a:gridCol w="1178110">
                  <a:extLst>
                    <a:ext uri="{9D8B030D-6E8A-4147-A177-3AD203B41FA5}">
                      <a16:colId xmlns:a16="http://schemas.microsoft.com/office/drawing/2014/main" val="3262167400"/>
                    </a:ext>
                  </a:extLst>
                </a:gridCol>
              </a:tblGrid>
              <a:tr h="797821">
                <a:tc gridSpan="2">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GB" dirty="0"/>
                    </a:p>
                  </a:txBody>
                  <a:tcPr/>
                </a:tc>
                <a:tc gridSpan="2">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hMerge="1">
                  <a:txBody>
                    <a:bodyPr/>
                    <a:lstStyle/>
                    <a:p>
                      <a:endParaRPr lang="en-GB" dirty="0"/>
                    </a:p>
                  </a:txBody>
                  <a:tcPr/>
                </a:tc>
                <a:extLst>
                  <a:ext uri="{0D108BD9-81ED-4DB2-BD59-A6C34878D82A}">
                    <a16:rowId xmlns:a16="http://schemas.microsoft.com/office/drawing/2014/main" val="2334951198"/>
                  </a:ext>
                </a:extLst>
              </a:tr>
              <a:tr h="797821">
                <a:tc>
                  <a:txBody>
                    <a:bodyPr/>
                    <a:lstStyle/>
                    <a:p>
                      <a:endParaRPr lang="en-GB"/>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1267958"/>
                  </a:ext>
                </a:extLst>
              </a:tr>
            </a:tbl>
          </a:graphicData>
        </a:graphic>
      </p:graphicFrame>
      <p:grpSp>
        <p:nvGrpSpPr>
          <p:cNvPr id="18" name="Group 17"/>
          <p:cNvGrpSpPr/>
          <p:nvPr/>
        </p:nvGrpSpPr>
        <p:grpSpPr>
          <a:xfrm>
            <a:off x="3232733" y="3843021"/>
            <a:ext cx="271463" cy="621337"/>
            <a:chOff x="3190875" y="2914650"/>
            <a:chExt cx="271463" cy="621337"/>
          </a:xfrm>
        </p:grpSpPr>
        <p:sp>
          <p:nvSpPr>
            <p:cNvPr id="19" name="TextBox 18"/>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1</a:t>
              </a:r>
            </a:p>
          </p:txBody>
        </p:sp>
        <p:cxnSp>
          <p:nvCxnSpPr>
            <p:cNvPr id="20" name="Straight Connector 19"/>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2</a:t>
              </a:r>
            </a:p>
          </p:txBody>
        </p:sp>
      </p:grpSp>
      <p:grpSp>
        <p:nvGrpSpPr>
          <p:cNvPr id="22" name="Group 21"/>
          <p:cNvGrpSpPr/>
          <p:nvPr/>
        </p:nvGrpSpPr>
        <p:grpSpPr>
          <a:xfrm>
            <a:off x="2615354" y="4642926"/>
            <a:ext cx="271463" cy="621337"/>
            <a:chOff x="3190875" y="2914650"/>
            <a:chExt cx="271463" cy="621337"/>
          </a:xfrm>
        </p:grpSpPr>
        <p:sp>
          <p:nvSpPr>
            <p:cNvPr id="23" name="TextBox 22"/>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1</a:t>
              </a:r>
            </a:p>
          </p:txBody>
        </p:sp>
        <p:cxnSp>
          <p:nvCxnSpPr>
            <p:cNvPr id="24" name="Straight Connector 23"/>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4</a:t>
              </a:r>
            </a:p>
          </p:txBody>
        </p:sp>
      </p:grpSp>
      <p:grpSp>
        <p:nvGrpSpPr>
          <p:cNvPr id="26" name="Group 25"/>
          <p:cNvGrpSpPr/>
          <p:nvPr/>
        </p:nvGrpSpPr>
        <p:grpSpPr>
          <a:xfrm>
            <a:off x="5605163" y="3843021"/>
            <a:ext cx="271463" cy="621337"/>
            <a:chOff x="3190875" y="2914650"/>
            <a:chExt cx="271463" cy="621337"/>
          </a:xfrm>
        </p:grpSpPr>
        <p:sp>
          <p:nvSpPr>
            <p:cNvPr id="27" name="TextBox 26"/>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1</a:t>
              </a:r>
            </a:p>
          </p:txBody>
        </p:sp>
        <p:cxnSp>
          <p:nvCxnSpPr>
            <p:cNvPr id="28" name="Straight Connector 27"/>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2</a:t>
              </a:r>
            </a:p>
          </p:txBody>
        </p:sp>
      </p:grpSp>
      <p:grpSp>
        <p:nvGrpSpPr>
          <p:cNvPr id="30" name="Group 29"/>
          <p:cNvGrpSpPr/>
          <p:nvPr/>
        </p:nvGrpSpPr>
        <p:grpSpPr>
          <a:xfrm>
            <a:off x="3777222" y="4642926"/>
            <a:ext cx="271463" cy="621337"/>
            <a:chOff x="3190875" y="2914650"/>
            <a:chExt cx="271463" cy="621337"/>
          </a:xfrm>
        </p:grpSpPr>
        <p:sp>
          <p:nvSpPr>
            <p:cNvPr id="31" name="TextBox 30"/>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1</a:t>
              </a:r>
            </a:p>
          </p:txBody>
        </p:sp>
        <p:cxnSp>
          <p:nvCxnSpPr>
            <p:cNvPr id="32" name="Straight Connector 31"/>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4</a:t>
              </a:r>
            </a:p>
          </p:txBody>
        </p:sp>
      </p:grpSp>
      <p:grpSp>
        <p:nvGrpSpPr>
          <p:cNvPr id="34" name="Group 33"/>
          <p:cNvGrpSpPr/>
          <p:nvPr/>
        </p:nvGrpSpPr>
        <p:grpSpPr>
          <a:xfrm>
            <a:off x="4939090" y="4642926"/>
            <a:ext cx="271463" cy="621337"/>
            <a:chOff x="3190875" y="2914650"/>
            <a:chExt cx="271463" cy="621337"/>
          </a:xfrm>
        </p:grpSpPr>
        <p:sp>
          <p:nvSpPr>
            <p:cNvPr id="35" name="TextBox 34"/>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1</a:t>
              </a:r>
            </a:p>
          </p:txBody>
        </p:sp>
        <p:cxnSp>
          <p:nvCxnSpPr>
            <p:cNvPr id="36" name="Straight Connector 35"/>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37" name="TextBox 36"/>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4</a:t>
              </a:r>
            </a:p>
          </p:txBody>
        </p:sp>
      </p:grpSp>
      <p:grpSp>
        <p:nvGrpSpPr>
          <p:cNvPr id="38" name="Group 37"/>
          <p:cNvGrpSpPr/>
          <p:nvPr/>
        </p:nvGrpSpPr>
        <p:grpSpPr>
          <a:xfrm>
            <a:off x="6160994" y="4675360"/>
            <a:ext cx="271463" cy="621337"/>
            <a:chOff x="3190875" y="2914650"/>
            <a:chExt cx="271463" cy="621337"/>
          </a:xfrm>
        </p:grpSpPr>
        <p:sp>
          <p:nvSpPr>
            <p:cNvPr id="39" name="TextBox 38"/>
            <p:cNvSpPr txBox="1"/>
            <p:nvPr/>
          </p:nvSpPr>
          <p:spPr>
            <a:xfrm>
              <a:off x="3190875" y="2914650"/>
              <a:ext cx="271463" cy="369332"/>
            </a:xfrm>
            <a:prstGeom prst="rect">
              <a:avLst/>
            </a:prstGeom>
            <a:noFill/>
          </p:spPr>
          <p:txBody>
            <a:bodyPr wrap="square" rtlCol="0">
              <a:spAutoFit/>
            </a:bodyPr>
            <a:lstStyle/>
            <a:p>
              <a:pPr algn="ctr"/>
              <a:r>
                <a:rPr lang="en-GB" dirty="0">
                  <a:solidFill>
                    <a:srgbClr val="87BD31"/>
                  </a:solidFill>
                </a:rPr>
                <a:t>1</a:t>
              </a:r>
            </a:p>
          </p:txBody>
        </p:sp>
        <p:cxnSp>
          <p:nvCxnSpPr>
            <p:cNvPr id="40" name="Straight Connector 39"/>
            <p:cNvCxnSpPr/>
            <p:nvPr/>
          </p:nvCxnSpPr>
          <p:spPr>
            <a:xfrm flipH="1">
              <a:off x="3248027" y="3228975"/>
              <a:ext cx="144000" cy="0"/>
            </a:xfrm>
            <a:prstGeom prst="line">
              <a:avLst/>
            </a:prstGeom>
            <a:ln w="19050">
              <a:solidFill>
                <a:srgbClr val="87BD31"/>
              </a:solidFill>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3190875" y="3166655"/>
              <a:ext cx="271463" cy="369332"/>
            </a:xfrm>
            <a:prstGeom prst="rect">
              <a:avLst/>
            </a:prstGeom>
            <a:noFill/>
          </p:spPr>
          <p:txBody>
            <a:bodyPr wrap="square" rtlCol="0">
              <a:spAutoFit/>
            </a:bodyPr>
            <a:lstStyle/>
            <a:p>
              <a:pPr algn="ctr"/>
              <a:r>
                <a:rPr lang="en-GB" dirty="0">
                  <a:solidFill>
                    <a:srgbClr val="87BD31"/>
                  </a:solidFill>
                </a:rPr>
                <a:t>4</a:t>
              </a:r>
            </a:p>
          </p:txBody>
        </p:sp>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par>
                                <p:cTn id="19" presetID="10"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par>
                                <p:cTn id="22" presetID="10" presetClass="entr" presetSubtype="0" fill="hold"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19"/>
          <p:cNvSpPr/>
          <p:nvPr/>
        </p:nvSpPr>
        <p:spPr>
          <a:xfrm flipH="1" flipV="1">
            <a:off x="539750" y="1546424"/>
            <a:ext cx="1789643" cy="2032000"/>
          </a:xfrm>
          <a:custGeom>
            <a:avLst/>
            <a:gdLst>
              <a:gd name="connsiteX0" fmla="*/ 0 w 3132666"/>
              <a:gd name="connsiteY0" fmla="*/ 0 h 1571850"/>
              <a:gd name="connsiteX1" fmla="*/ 3132666 w 3132666"/>
              <a:gd name="connsiteY1" fmla="*/ 0 h 1571850"/>
              <a:gd name="connsiteX2" fmla="*/ 3132666 w 3132666"/>
              <a:gd name="connsiteY2" fmla="*/ 1571850 h 1571850"/>
              <a:gd name="connsiteX3" fmla="*/ 0 w 3132666"/>
              <a:gd name="connsiteY3" fmla="*/ 1571850 h 1571850"/>
              <a:gd name="connsiteX4" fmla="*/ 0 w 3132666"/>
              <a:gd name="connsiteY4" fmla="*/ 0 h 1571850"/>
              <a:gd name="connsiteX0" fmla="*/ 203200 w 3132666"/>
              <a:gd name="connsiteY0" fmla="*/ 11289 h 1571850"/>
              <a:gd name="connsiteX1" fmla="*/ 3132666 w 3132666"/>
              <a:gd name="connsiteY1" fmla="*/ 0 h 1571850"/>
              <a:gd name="connsiteX2" fmla="*/ 3132666 w 3132666"/>
              <a:gd name="connsiteY2" fmla="*/ 1571850 h 1571850"/>
              <a:gd name="connsiteX3" fmla="*/ 0 w 3132666"/>
              <a:gd name="connsiteY3" fmla="*/ 1571850 h 1571850"/>
              <a:gd name="connsiteX4" fmla="*/ 203200 w 3132666"/>
              <a:gd name="connsiteY4" fmla="*/ 11289 h 1571850"/>
              <a:gd name="connsiteX0" fmla="*/ 247721 w 3177187"/>
              <a:gd name="connsiteY0" fmla="*/ 11289 h 1571850"/>
              <a:gd name="connsiteX1" fmla="*/ 3177187 w 3177187"/>
              <a:gd name="connsiteY1" fmla="*/ 0 h 1571850"/>
              <a:gd name="connsiteX2" fmla="*/ 3177187 w 3177187"/>
              <a:gd name="connsiteY2" fmla="*/ 1571850 h 1571850"/>
              <a:gd name="connsiteX3" fmla="*/ 0 w 3177187"/>
              <a:gd name="connsiteY3" fmla="*/ 1571850 h 1571850"/>
              <a:gd name="connsiteX4" fmla="*/ 247721 w 3177187"/>
              <a:gd name="connsiteY4" fmla="*/ 11289 h 1571850"/>
              <a:gd name="connsiteX0" fmla="*/ 526603 w 3456069"/>
              <a:gd name="connsiteY0" fmla="*/ 11289 h 1571850"/>
              <a:gd name="connsiteX1" fmla="*/ 3456069 w 3456069"/>
              <a:gd name="connsiteY1" fmla="*/ 0 h 1571850"/>
              <a:gd name="connsiteX2" fmla="*/ 3456069 w 3456069"/>
              <a:gd name="connsiteY2" fmla="*/ 1571850 h 1571850"/>
              <a:gd name="connsiteX3" fmla="*/ 0 w 3456069"/>
              <a:gd name="connsiteY3" fmla="*/ 1571850 h 1571850"/>
              <a:gd name="connsiteX4" fmla="*/ 526603 w 3456069"/>
              <a:gd name="connsiteY4" fmla="*/ 11289 h 1571850"/>
              <a:gd name="connsiteX0" fmla="*/ 563787 w 3493253"/>
              <a:gd name="connsiteY0" fmla="*/ 11289 h 1571850"/>
              <a:gd name="connsiteX1" fmla="*/ 3493253 w 3493253"/>
              <a:gd name="connsiteY1" fmla="*/ 0 h 1571850"/>
              <a:gd name="connsiteX2" fmla="*/ 3493253 w 3493253"/>
              <a:gd name="connsiteY2" fmla="*/ 1571850 h 1571850"/>
              <a:gd name="connsiteX3" fmla="*/ 0 w 3493253"/>
              <a:gd name="connsiteY3" fmla="*/ 1571850 h 1571850"/>
              <a:gd name="connsiteX4" fmla="*/ 563787 w 3493253"/>
              <a:gd name="connsiteY4" fmla="*/ 11289 h 1571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93253" h="1571850">
                <a:moveTo>
                  <a:pt x="563787" y="11289"/>
                </a:moveTo>
                <a:lnTo>
                  <a:pt x="3493253" y="0"/>
                </a:lnTo>
                <a:lnTo>
                  <a:pt x="3493253" y="1571850"/>
                </a:lnTo>
                <a:lnTo>
                  <a:pt x="0" y="1571850"/>
                </a:lnTo>
                <a:lnTo>
                  <a:pt x="563787" y="11289"/>
                </a:lnTo>
                <a:close/>
              </a:path>
            </a:pathLst>
          </a:custGeom>
          <a:solidFill>
            <a:srgbClr val="AFDEF8"/>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167468" y="1535289"/>
            <a:ext cx="3657600" cy="2032000"/>
          </a:xfrm>
          <a:custGeom>
            <a:avLst/>
            <a:gdLst>
              <a:gd name="connsiteX0" fmla="*/ 0 w 3132666"/>
              <a:gd name="connsiteY0" fmla="*/ 0 h 1571850"/>
              <a:gd name="connsiteX1" fmla="*/ 3132666 w 3132666"/>
              <a:gd name="connsiteY1" fmla="*/ 0 h 1571850"/>
              <a:gd name="connsiteX2" fmla="*/ 3132666 w 3132666"/>
              <a:gd name="connsiteY2" fmla="*/ 1571850 h 1571850"/>
              <a:gd name="connsiteX3" fmla="*/ 0 w 3132666"/>
              <a:gd name="connsiteY3" fmla="*/ 1571850 h 1571850"/>
              <a:gd name="connsiteX4" fmla="*/ 0 w 3132666"/>
              <a:gd name="connsiteY4" fmla="*/ 0 h 1571850"/>
              <a:gd name="connsiteX0" fmla="*/ 203200 w 3132666"/>
              <a:gd name="connsiteY0" fmla="*/ 11289 h 1571850"/>
              <a:gd name="connsiteX1" fmla="*/ 3132666 w 3132666"/>
              <a:gd name="connsiteY1" fmla="*/ 0 h 1571850"/>
              <a:gd name="connsiteX2" fmla="*/ 3132666 w 3132666"/>
              <a:gd name="connsiteY2" fmla="*/ 1571850 h 1571850"/>
              <a:gd name="connsiteX3" fmla="*/ 0 w 3132666"/>
              <a:gd name="connsiteY3" fmla="*/ 1571850 h 1571850"/>
              <a:gd name="connsiteX4" fmla="*/ 203200 w 3132666"/>
              <a:gd name="connsiteY4" fmla="*/ 11289 h 1571850"/>
              <a:gd name="connsiteX0" fmla="*/ 251544 w 3132666"/>
              <a:gd name="connsiteY0" fmla="*/ 2557 h 1571850"/>
              <a:gd name="connsiteX1" fmla="*/ 3132666 w 3132666"/>
              <a:gd name="connsiteY1" fmla="*/ 0 h 1571850"/>
              <a:gd name="connsiteX2" fmla="*/ 3132666 w 3132666"/>
              <a:gd name="connsiteY2" fmla="*/ 1571850 h 1571850"/>
              <a:gd name="connsiteX3" fmla="*/ 0 w 3132666"/>
              <a:gd name="connsiteY3" fmla="*/ 1571850 h 1571850"/>
              <a:gd name="connsiteX4" fmla="*/ 251544 w 3132666"/>
              <a:gd name="connsiteY4" fmla="*/ 2557 h 1571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2666" h="1571850">
                <a:moveTo>
                  <a:pt x="251544" y="2557"/>
                </a:moveTo>
                <a:lnTo>
                  <a:pt x="3132666" y="0"/>
                </a:lnTo>
                <a:lnTo>
                  <a:pt x="3132666" y="1571850"/>
                </a:lnTo>
                <a:lnTo>
                  <a:pt x="0" y="1571850"/>
                </a:lnTo>
                <a:lnTo>
                  <a:pt x="251544" y="2557"/>
                </a:lnTo>
                <a:close/>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6" name="Picture 6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12" name="Rectangle 11"/>
          <p:cNvSpPr/>
          <p:nvPr/>
        </p:nvSpPr>
        <p:spPr>
          <a:xfrm>
            <a:off x="447429" y="670659"/>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sp>
        <p:nvSpPr>
          <p:cNvPr id="10" name="Rectangle 9"/>
          <p:cNvSpPr/>
          <p:nvPr/>
        </p:nvSpPr>
        <p:spPr>
          <a:xfrm>
            <a:off x="2904466"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904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4829175" y="1343379"/>
            <a:ext cx="3775075" cy="4930422"/>
          </a:xfrm>
          <a:custGeom>
            <a:avLst/>
            <a:gdLst>
              <a:gd name="connsiteX0" fmla="*/ 0 w 3467806"/>
              <a:gd name="connsiteY0" fmla="*/ 0 h 4636911"/>
              <a:gd name="connsiteX1" fmla="*/ 3467806 w 3467806"/>
              <a:gd name="connsiteY1" fmla="*/ 0 h 4636911"/>
              <a:gd name="connsiteX2" fmla="*/ 3467806 w 3467806"/>
              <a:gd name="connsiteY2" fmla="*/ 4636911 h 4636911"/>
              <a:gd name="connsiteX3" fmla="*/ 0 w 3467806"/>
              <a:gd name="connsiteY3" fmla="*/ 4636911 h 4636911"/>
              <a:gd name="connsiteX4" fmla="*/ 0 w 3467806"/>
              <a:gd name="connsiteY4" fmla="*/ 0 h 4636911"/>
              <a:gd name="connsiteX0" fmla="*/ 1659467 w 3467806"/>
              <a:gd name="connsiteY0" fmla="*/ 0 h 4636911"/>
              <a:gd name="connsiteX1" fmla="*/ 3467806 w 3467806"/>
              <a:gd name="connsiteY1" fmla="*/ 0 h 4636911"/>
              <a:gd name="connsiteX2" fmla="*/ 3467806 w 3467806"/>
              <a:gd name="connsiteY2" fmla="*/ 4636911 h 4636911"/>
              <a:gd name="connsiteX3" fmla="*/ 0 w 3467806"/>
              <a:gd name="connsiteY3" fmla="*/ 4636911 h 4636911"/>
              <a:gd name="connsiteX4" fmla="*/ 1659467 w 3467806"/>
              <a:gd name="connsiteY4" fmla="*/ 0 h 4636911"/>
              <a:gd name="connsiteX0" fmla="*/ 799728 w 3467806"/>
              <a:gd name="connsiteY0" fmla="*/ 0 h 4636911"/>
              <a:gd name="connsiteX1" fmla="*/ 3467806 w 3467806"/>
              <a:gd name="connsiteY1" fmla="*/ 0 h 4636911"/>
              <a:gd name="connsiteX2" fmla="*/ 3467806 w 3467806"/>
              <a:gd name="connsiteY2" fmla="*/ 4636911 h 4636911"/>
              <a:gd name="connsiteX3" fmla="*/ 0 w 3467806"/>
              <a:gd name="connsiteY3" fmla="*/ 4636911 h 4636911"/>
              <a:gd name="connsiteX4" fmla="*/ 799728 w 3467806"/>
              <a:gd name="connsiteY4" fmla="*/ 0 h 46369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67806" h="4636911">
                <a:moveTo>
                  <a:pt x="799728" y="0"/>
                </a:moveTo>
                <a:lnTo>
                  <a:pt x="3467806" y="0"/>
                </a:lnTo>
                <a:lnTo>
                  <a:pt x="3467806" y="4636911"/>
                </a:lnTo>
                <a:lnTo>
                  <a:pt x="0" y="4636911"/>
                </a:lnTo>
                <a:lnTo>
                  <a:pt x="799728" y="0"/>
                </a:lnTo>
                <a:close/>
              </a:path>
            </a:pathLst>
          </a:custGeom>
          <a:blipFill>
            <a:blip r:embed="rId3" cstate="screen">
              <a:extLst>
                <a:ext uri="{28A0092B-C50C-407E-A947-70E740481C1C}">
                  <a14:useLocalDpi xmlns:a14="http://schemas.microsoft.com/office/drawing/2010/main"/>
                </a:ext>
              </a:extLst>
            </a:blip>
            <a:srcRect/>
            <a:stretch>
              <a:fillRect/>
            </a:stretch>
          </a:blipFill>
          <a:ln>
            <a:noFill/>
          </a:ln>
          <a:effectLst>
            <a:outerShdw blurRad="25400" dist="50800" dir="1080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486401" y="2140320"/>
            <a:ext cx="3117850" cy="4133480"/>
          </a:xfrm>
          <a:prstGeom prst="rect">
            <a:avLst/>
          </a:prstGeom>
        </p:spPr>
      </p:pic>
      <p:sp>
        <p:nvSpPr>
          <p:cNvPr id="19" name="Rectangle 18"/>
          <p:cNvSpPr/>
          <p:nvPr/>
        </p:nvSpPr>
        <p:spPr>
          <a:xfrm>
            <a:off x="614340" y="2010158"/>
            <a:ext cx="1594735" cy="923330"/>
          </a:xfrm>
          <a:prstGeom prst="rect">
            <a:avLst/>
          </a:prstGeom>
        </p:spPr>
        <p:txBody>
          <a:bodyPr wrap="square">
            <a:spAutoFit/>
          </a:bodyPr>
          <a:lstStyle/>
          <a:p>
            <a:r>
              <a:rPr lang="en-GB" dirty="0"/>
              <a:t>Rebecca has sorted these fractions. </a:t>
            </a:r>
          </a:p>
        </p:txBody>
      </p:sp>
      <p:sp>
        <p:nvSpPr>
          <p:cNvPr id="23" name="Rectangle 19"/>
          <p:cNvSpPr/>
          <p:nvPr/>
        </p:nvSpPr>
        <p:spPr>
          <a:xfrm flipH="1" flipV="1">
            <a:off x="539749" y="3797299"/>
            <a:ext cx="4563473" cy="2032000"/>
          </a:xfrm>
          <a:custGeom>
            <a:avLst/>
            <a:gdLst>
              <a:gd name="connsiteX0" fmla="*/ 0 w 3132666"/>
              <a:gd name="connsiteY0" fmla="*/ 0 h 1571850"/>
              <a:gd name="connsiteX1" fmla="*/ 3132666 w 3132666"/>
              <a:gd name="connsiteY1" fmla="*/ 0 h 1571850"/>
              <a:gd name="connsiteX2" fmla="*/ 3132666 w 3132666"/>
              <a:gd name="connsiteY2" fmla="*/ 1571850 h 1571850"/>
              <a:gd name="connsiteX3" fmla="*/ 0 w 3132666"/>
              <a:gd name="connsiteY3" fmla="*/ 1571850 h 1571850"/>
              <a:gd name="connsiteX4" fmla="*/ 0 w 3132666"/>
              <a:gd name="connsiteY4" fmla="*/ 0 h 1571850"/>
              <a:gd name="connsiteX0" fmla="*/ 203200 w 3132666"/>
              <a:gd name="connsiteY0" fmla="*/ 11289 h 1571850"/>
              <a:gd name="connsiteX1" fmla="*/ 3132666 w 3132666"/>
              <a:gd name="connsiteY1" fmla="*/ 0 h 1571850"/>
              <a:gd name="connsiteX2" fmla="*/ 3132666 w 3132666"/>
              <a:gd name="connsiteY2" fmla="*/ 1571850 h 1571850"/>
              <a:gd name="connsiteX3" fmla="*/ 0 w 3132666"/>
              <a:gd name="connsiteY3" fmla="*/ 1571850 h 1571850"/>
              <a:gd name="connsiteX4" fmla="*/ 203200 w 3132666"/>
              <a:gd name="connsiteY4" fmla="*/ 11289 h 1571850"/>
              <a:gd name="connsiteX0" fmla="*/ 247721 w 3177187"/>
              <a:gd name="connsiteY0" fmla="*/ 11289 h 1571850"/>
              <a:gd name="connsiteX1" fmla="*/ 3177187 w 3177187"/>
              <a:gd name="connsiteY1" fmla="*/ 0 h 1571850"/>
              <a:gd name="connsiteX2" fmla="*/ 3177187 w 3177187"/>
              <a:gd name="connsiteY2" fmla="*/ 1571850 h 1571850"/>
              <a:gd name="connsiteX3" fmla="*/ 0 w 3177187"/>
              <a:gd name="connsiteY3" fmla="*/ 1571850 h 1571850"/>
              <a:gd name="connsiteX4" fmla="*/ 247721 w 3177187"/>
              <a:gd name="connsiteY4" fmla="*/ 11289 h 1571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187" h="1571850">
                <a:moveTo>
                  <a:pt x="247721" y="11289"/>
                </a:moveTo>
                <a:lnTo>
                  <a:pt x="3177187" y="0"/>
                </a:lnTo>
                <a:lnTo>
                  <a:pt x="3177187" y="1571850"/>
                </a:lnTo>
                <a:lnTo>
                  <a:pt x="0" y="1571850"/>
                </a:lnTo>
                <a:lnTo>
                  <a:pt x="247721" y="11289"/>
                </a:lnTo>
                <a:close/>
              </a:path>
            </a:pathLst>
          </a:cu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2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24079" y="3901051"/>
            <a:ext cx="979989" cy="978542"/>
          </a:xfrm>
          <a:prstGeom prst="rect">
            <a:avLst/>
          </a:prstGeom>
        </p:spPr>
      </p:pic>
      <p:grpSp>
        <p:nvGrpSpPr>
          <p:cNvPr id="27" name="Group 26"/>
          <p:cNvGrpSpPr/>
          <p:nvPr/>
        </p:nvGrpSpPr>
        <p:grpSpPr>
          <a:xfrm>
            <a:off x="3957622" y="3921253"/>
            <a:ext cx="274409" cy="899835"/>
            <a:chOff x="3190875" y="2790040"/>
            <a:chExt cx="274409" cy="899835"/>
          </a:xfrm>
        </p:grpSpPr>
        <p:sp>
          <p:nvSpPr>
            <p:cNvPr id="28" name="TextBox 27"/>
            <p:cNvSpPr txBox="1"/>
            <p:nvPr/>
          </p:nvSpPr>
          <p:spPr>
            <a:xfrm>
              <a:off x="3193821" y="2790040"/>
              <a:ext cx="271463" cy="523220"/>
            </a:xfrm>
            <a:prstGeom prst="rect">
              <a:avLst/>
            </a:prstGeom>
            <a:noFill/>
          </p:spPr>
          <p:txBody>
            <a:bodyPr wrap="square" rtlCol="0">
              <a:spAutoFit/>
            </a:bodyPr>
            <a:lstStyle/>
            <a:p>
              <a:pPr algn="ctr"/>
              <a:r>
                <a:rPr lang="en-GB" sz="2800" dirty="0"/>
                <a:t>3</a:t>
              </a:r>
            </a:p>
          </p:txBody>
        </p:sp>
        <p:cxnSp>
          <p:nvCxnSpPr>
            <p:cNvPr id="29" name="Straight Connector 28"/>
            <p:cNvCxnSpPr/>
            <p:nvPr/>
          </p:nvCxnSpPr>
          <p:spPr>
            <a:xfrm flipH="1">
              <a:off x="3228975" y="3238501"/>
              <a:ext cx="216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3190875" y="3166655"/>
              <a:ext cx="271463" cy="523220"/>
            </a:xfrm>
            <a:prstGeom prst="rect">
              <a:avLst/>
            </a:prstGeom>
            <a:noFill/>
          </p:spPr>
          <p:txBody>
            <a:bodyPr wrap="square" rtlCol="0">
              <a:spAutoFit/>
            </a:bodyPr>
            <a:lstStyle/>
            <a:p>
              <a:pPr algn="ctr"/>
              <a:r>
                <a:rPr lang="en-GB" sz="2800" dirty="0"/>
                <a:t>4</a:t>
              </a:r>
            </a:p>
          </p:txBody>
        </p:sp>
      </p:grpSp>
      <p:graphicFrame>
        <p:nvGraphicFramePr>
          <p:cNvPr id="32" name="Table 31"/>
          <p:cNvGraphicFramePr>
            <a:graphicFrameLocks noGrp="1"/>
          </p:cNvGraphicFramePr>
          <p:nvPr>
            <p:extLst>
              <p:ext uri="{D42A27DB-BD31-4B8C-83A1-F6EECF244321}">
                <p14:modId xmlns:p14="http://schemas.microsoft.com/office/powerpoint/2010/main" val="3889705040"/>
              </p:ext>
            </p:extLst>
          </p:nvPr>
        </p:nvGraphicFramePr>
        <p:xfrm>
          <a:off x="1685473" y="4996598"/>
          <a:ext cx="2625112" cy="213360"/>
        </p:xfrm>
        <a:graphic>
          <a:graphicData uri="http://schemas.openxmlformats.org/drawingml/2006/table">
            <a:tbl>
              <a:tblPr firstRow="1" bandRow="1">
                <a:tableStyleId>{5940675A-B579-460E-94D1-54222C63F5DA}</a:tableStyleId>
              </a:tblPr>
              <a:tblGrid>
                <a:gridCol w="656278">
                  <a:extLst>
                    <a:ext uri="{9D8B030D-6E8A-4147-A177-3AD203B41FA5}">
                      <a16:colId xmlns:a16="http://schemas.microsoft.com/office/drawing/2014/main" val="1778817500"/>
                    </a:ext>
                  </a:extLst>
                </a:gridCol>
                <a:gridCol w="656278">
                  <a:extLst>
                    <a:ext uri="{9D8B030D-6E8A-4147-A177-3AD203B41FA5}">
                      <a16:colId xmlns:a16="http://schemas.microsoft.com/office/drawing/2014/main" val="994995907"/>
                    </a:ext>
                  </a:extLst>
                </a:gridCol>
                <a:gridCol w="656278">
                  <a:extLst>
                    <a:ext uri="{9D8B030D-6E8A-4147-A177-3AD203B41FA5}">
                      <a16:colId xmlns:a16="http://schemas.microsoft.com/office/drawing/2014/main" val="3569813170"/>
                    </a:ext>
                  </a:extLst>
                </a:gridCol>
                <a:gridCol w="656278">
                  <a:extLst>
                    <a:ext uri="{9D8B030D-6E8A-4147-A177-3AD203B41FA5}">
                      <a16:colId xmlns:a16="http://schemas.microsoft.com/office/drawing/2014/main" val="1370290391"/>
                    </a:ext>
                  </a:extLst>
                </a:gridCol>
              </a:tblGrid>
              <a:tr h="205224">
                <a:tc>
                  <a:txBody>
                    <a:bodyPr/>
                    <a:lstStyle/>
                    <a:p>
                      <a:endParaRPr lang="en-GB" sz="800"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sp>
        <p:nvSpPr>
          <p:cNvPr id="33" name="TextBox 32"/>
          <p:cNvSpPr txBox="1"/>
          <p:nvPr/>
        </p:nvSpPr>
        <p:spPr>
          <a:xfrm>
            <a:off x="1549740" y="5114575"/>
            <a:ext cx="271463" cy="523220"/>
          </a:xfrm>
          <a:prstGeom prst="rect">
            <a:avLst/>
          </a:prstGeom>
          <a:noFill/>
        </p:spPr>
        <p:txBody>
          <a:bodyPr wrap="square" rtlCol="0">
            <a:spAutoFit/>
          </a:bodyPr>
          <a:lstStyle/>
          <a:p>
            <a:pPr algn="ctr"/>
            <a:r>
              <a:rPr lang="en-GB" sz="2800" dirty="0"/>
              <a:t>0</a:t>
            </a:r>
          </a:p>
        </p:txBody>
      </p:sp>
      <p:sp>
        <p:nvSpPr>
          <p:cNvPr id="34" name="TextBox 33"/>
          <p:cNvSpPr txBox="1"/>
          <p:nvPr/>
        </p:nvSpPr>
        <p:spPr>
          <a:xfrm>
            <a:off x="4167055" y="5127847"/>
            <a:ext cx="271463" cy="523220"/>
          </a:xfrm>
          <a:prstGeom prst="rect">
            <a:avLst/>
          </a:prstGeom>
          <a:noFill/>
        </p:spPr>
        <p:txBody>
          <a:bodyPr wrap="square" rtlCol="0">
            <a:spAutoFit/>
          </a:bodyPr>
          <a:lstStyle/>
          <a:p>
            <a:pPr algn="ctr"/>
            <a:r>
              <a:rPr lang="en-GB" sz="2800" dirty="0"/>
              <a:t>1</a:t>
            </a:r>
          </a:p>
        </p:txBody>
      </p:sp>
      <p:grpSp>
        <p:nvGrpSpPr>
          <p:cNvPr id="35" name="Group 34"/>
          <p:cNvGrpSpPr/>
          <p:nvPr/>
        </p:nvGrpSpPr>
        <p:grpSpPr>
          <a:xfrm>
            <a:off x="3511260" y="5131954"/>
            <a:ext cx="274409" cy="678295"/>
            <a:chOff x="3190875" y="2888470"/>
            <a:chExt cx="274409" cy="678295"/>
          </a:xfrm>
        </p:grpSpPr>
        <p:sp>
          <p:nvSpPr>
            <p:cNvPr id="36" name="TextBox 35"/>
            <p:cNvSpPr txBox="1"/>
            <p:nvPr/>
          </p:nvSpPr>
          <p:spPr>
            <a:xfrm>
              <a:off x="3193821" y="2888470"/>
              <a:ext cx="271463" cy="400110"/>
            </a:xfrm>
            <a:prstGeom prst="rect">
              <a:avLst/>
            </a:prstGeom>
            <a:noFill/>
          </p:spPr>
          <p:txBody>
            <a:bodyPr wrap="square" rtlCol="0">
              <a:spAutoFit/>
            </a:bodyPr>
            <a:lstStyle/>
            <a:p>
              <a:pPr algn="ctr"/>
              <a:r>
                <a:rPr lang="en-GB" sz="2000" dirty="0"/>
                <a:t>3</a:t>
              </a:r>
            </a:p>
          </p:txBody>
        </p:sp>
        <p:cxnSp>
          <p:nvCxnSpPr>
            <p:cNvPr id="37" name="Straight Connector 36"/>
            <p:cNvCxnSpPr/>
            <p:nvPr/>
          </p:nvCxnSpPr>
          <p:spPr>
            <a:xfrm flipH="1">
              <a:off x="3252790" y="3228975"/>
              <a:ext cx="144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3190875" y="3166655"/>
              <a:ext cx="271463" cy="400110"/>
            </a:xfrm>
            <a:prstGeom prst="rect">
              <a:avLst/>
            </a:prstGeom>
            <a:noFill/>
          </p:spPr>
          <p:txBody>
            <a:bodyPr wrap="square" rtlCol="0">
              <a:spAutoFit/>
            </a:bodyPr>
            <a:lstStyle/>
            <a:p>
              <a:pPr algn="ctr"/>
              <a:r>
                <a:rPr lang="en-GB" sz="2000" dirty="0"/>
                <a:t>4</a:t>
              </a:r>
            </a:p>
          </p:txBody>
        </p:sp>
      </p:grpSp>
      <p:cxnSp>
        <p:nvCxnSpPr>
          <p:cNvPr id="39" name="Straight Arrow Connector 38"/>
          <p:cNvCxnSpPr/>
          <p:nvPr/>
        </p:nvCxnSpPr>
        <p:spPr>
          <a:xfrm>
            <a:off x="3444289" y="4383607"/>
            <a:ext cx="191476" cy="548698"/>
          </a:xfrm>
          <a:prstGeom prst="straightConnector1">
            <a:avLst/>
          </a:prstGeom>
          <a:ln w="38100">
            <a:solidFill>
              <a:srgbClr val="4DB1E3"/>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0" name="Table 39"/>
          <p:cNvGraphicFramePr>
            <a:graphicFrameLocks noGrp="1"/>
          </p:cNvGraphicFramePr>
          <p:nvPr>
            <p:extLst>
              <p:ext uri="{D42A27DB-BD31-4B8C-83A1-F6EECF244321}">
                <p14:modId xmlns:p14="http://schemas.microsoft.com/office/powerpoint/2010/main" val="804338100"/>
              </p:ext>
            </p:extLst>
          </p:nvPr>
        </p:nvGraphicFramePr>
        <p:xfrm>
          <a:off x="2664172" y="1809609"/>
          <a:ext cx="711202" cy="1483360"/>
        </p:xfrm>
        <a:graphic>
          <a:graphicData uri="http://schemas.openxmlformats.org/drawingml/2006/table">
            <a:tbl>
              <a:tblPr firstRow="1" bandRow="1">
                <a:tableStyleId>{5940675A-B579-460E-94D1-54222C63F5DA}</a:tableStyleId>
              </a:tblPr>
              <a:tblGrid>
                <a:gridCol w="711202">
                  <a:extLst>
                    <a:ext uri="{9D8B030D-6E8A-4147-A177-3AD203B41FA5}">
                      <a16:colId xmlns:a16="http://schemas.microsoft.com/office/drawing/2014/main" val="3718635007"/>
                    </a:ext>
                  </a:extLst>
                </a:gridCol>
              </a:tblGrid>
              <a:tr h="37084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59323211"/>
                  </a:ext>
                </a:extLst>
              </a:tr>
              <a:tr h="370840">
                <a:tc>
                  <a:txBody>
                    <a:bodyPr/>
                    <a:lstStyle/>
                    <a:p>
                      <a:endParaRPr lang="en-GB"/>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38453449"/>
                  </a:ext>
                </a:extLst>
              </a:tr>
              <a:tr h="370840">
                <a:tc>
                  <a:txBody>
                    <a:bodyPr/>
                    <a:lstStyle/>
                    <a:p>
                      <a:endParaRPr lang="en-GB"/>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4DB1E3"/>
                    </a:solidFill>
                  </a:tcPr>
                </a:tc>
                <a:extLst>
                  <a:ext uri="{0D108BD9-81ED-4DB2-BD59-A6C34878D82A}">
                    <a16:rowId xmlns:a16="http://schemas.microsoft.com/office/drawing/2014/main" val="2332442123"/>
                  </a:ext>
                </a:extLst>
              </a:tr>
              <a:tr h="370840">
                <a:tc>
                  <a:txBody>
                    <a:bodyPr/>
                    <a:lstStyle/>
                    <a:p>
                      <a:endParaRPr lang="en-GB" dirty="0"/>
                    </a:p>
                  </a:txBody>
                  <a:tcP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4DB1E3"/>
                    </a:solidFill>
                  </a:tcPr>
                </a:tc>
                <a:extLst>
                  <a:ext uri="{0D108BD9-81ED-4DB2-BD59-A6C34878D82A}">
                    <a16:rowId xmlns:a16="http://schemas.microsoft.com/office/drawing/2014/main" val="3815156579"/>
                  </a:ext>
                </a:extLst>
              </a:tr>
            </a:tbl>
          </a:graphicData>
        </a:graphic>
      </p:graphicFrame>
      <p:sp>
        <p:nvSpPr>
          <p:cNvPr id="43" name="Cloud 42"/>
          <p:cNvSpPr/>
          <p:nvPr/>
        </p:nvSpPr>
        <p:spPr>
          <a:xfrm>
            <a:off x="3689003" y="2204974"/>
            <a:ext cx="442796" cy="330711"/>
          </a:xfrm>
          <a:prstGeom prst="cloud">
            <a:avLst/>
          </a:prstGeom>
          <a:solidFill>
            <a:srgbClr val="18A0DB"/>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Cloud 43"/>
          <p:cNvSpPr/>
          <p:nvPr/>
        </p:nvSpPr>
        <p:spPr>
          <a:xfrm>
            <a:off x="4217846" y="2204974"/>
            <a:ext cx="442796" cy="330711"/>
          </a:xfrm>
          <a:prstGeom prst="cloud">
            <a:avLst/>
          </a:prstGeom>
          <a:solidFill>
            <a:srgbClr val="18A0DB"/>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Cloud 44"/>
          <p:cNvSpPr/>
          <p:nvPr/>
        </p:nvSpPr>
        <p:spPr>
          <a:xfrm>
            <a:off x="3689003" y="1786508"/>
            <a:ext cx="442796" cy="330711"/>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Cloud 45"/>
          <p:cNvSpPr/>
          <p:nvPr/>
        </p:nvSpPr>
        <p:spPr>
          <a:xfrm>
            <a:off x="4217846" y="1786508"/>
            <a:ext cx="442796" cy="330711"/>
          </a:xfrm>
          <a:prstGeom prst="cloud">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p:cNvSpPr txBox="1"/>
          <p:nvPr/>
        </p:nvSpPr>
        <p:spPr>
          <a:xfrm>
            <a:off x="3635765" y="2793482"/>
            <a:ext cx="1545835" cy="369332"/>
          </a:xfrm>
          <a:prstGeom prst="rect">
            <a:avLst/>
          </a:prstGeom>
          <a:noFill/>
        </p:spPr>
        <p:txBody>
          <a:bodyPr wrap="square" rtlCol="0">
            <a:spAutoFit/>
          </a:bodyPr>
          <a:lstStyle/>
          <a:p>
            <a:r>
              <a:rPr lang="en-GB" dirty="0"/>
              <a:t>two quarters</a:t>
            </a:r>
          </a:p>
        </p:txBody>
      </p:sp>
      <p:grpSp>
        <p:nvGrpSpPr>
          <p:cNvPr id="51" name="Group 50"/>
          <p:cNvGrpSpPr/>
          <p:nvPr/>
        </p:nvGrpSpPr>
        <p:grpSpPr>
          <a:xfrm>
            <a:off x="4829175" y="5294810"/>
            <a:ext cx="3776909" cy="978989"/>
            <a:chOff x="4829175" y="5294810"/>
            <a:chExt cx="3776909" cy="978989"/>
          </a:xfrm>
        </p:grpSpPr>
        <p:sp>
          <p:nvSpPr>
            <p:cNvPr id="49" name="Rectangle 48"/>
            <p:cNvSpPr/>
            <p:nvPr/>
          </p:nvSpPr>
          <p:spPr>
            <a:xfrm>
              <a:off x="4829175" y="5294810"/>
              <a:ext cx="3776909" cy="978989"/>
            </a:xfrm>
            <a:custGeom>
              <a:avLst/>
              <a:gdLst>
                <a:gd name="connsiteX0" fmla="*/ 0 w 3776909"/>
                <a:gd name="connsiteY0" fmla="*/ 0 h 978989"/>
                <a:gd name="connsiteX1" fmla="*/ 3776909 w 3776909"/>
                <a:gd name="connsiteY1" fmla="*/ 0 h 978989"/>
                <a:gd name="connsiteX2" fmla="*/ 3776909 w 3776909"/>
                <a:gd name="connsiteY2" fmla="*/ 978989 h 978989"/>
                <a:gd name="connsiteX3" fmla="*/ 0 w 3776909"/>
                <a:gd name="connsiteY3" fmla="*/ 978989 h 978989"/>
                <a:gd name="connsiteX4" fmla="*/ 0 w 3776909"/>
                <a:gd name="connsiteY4" fmla="*/ 0 h 978989"/>
                <a:gd name="connsiteX0" fmla="*/ 171450 w 3776909"/>
                <a:gd name="connsiteY0" fmla="*/ 0 h 978989"/>
                <a:gd name="connsiteX1" fmla="*/ 3776909 w 3776909"/>
                <a:gd name="connsiteY1" fmla="*/ 0 h 978989"/>
                <a:gd name="connsiteX2" fmla="*/ 3776909 w 3776909"/>
                <a:gd name="connsiteY2" fmla="*/ 978989 h 978989"/>
                <a:gd name="connsiteX3" fmla="*/ 0 w 3776909"/>
                <a:gd name="connsiteY3" fmla="*/ 978989 h 978989"/>
                <a:gd name="connsiteX4" fmla="*/ 171450 w 3776909"/>
                <a:gd name="connsiteY4" fmla="*/ 0 h 978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6909" h="978989">
                  <a:moveTo>
                    <a:pt x="171450" y="0"/>
                  </a:moveTo>
                  <a:lnTo>
                    <a:pt x="3776909" y="0"/>
                  </a:lnTo>
                  <a:lnTo>
                    <a:pt x="3776909" y="978989"/>
                  </a:lnTo>
                  <a:lnTo>
                    <a:pt x="0" y="978989"/>
                  </a:lnTo>
                  <a:lnTo>
                    <a:pt x="171450" y="0"/>
                  </a:lnTo>
                  <a:close/>
                </a:path>
              </a:pathLst>
            </a:cu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p:cNvSpPr/>
            <p:nvPr/>
          </p:nvSpPr>
          <p:spPr>
            <a:xfrm>
              <a:off x="5274071" y="5479809"/>
              <a:ext cx="3070734" cy="646331"/>
            </a:xfrm>
            <a:prstGeom prst="rect">
              <a:avLst/>
            </a:prstGeom>
          </p:spPr>
          <p:txBody>
            <a:bodyPr wrap="square">
              <a:spAutoFit/>
            </a:bodyPr>
            <a:lstStyle/>
            <a:p>
              <a:r>
                <a:rPr lang="en-GB" dirty="0"/>
                <a:t>Do you think she is correct? Explain your reasoning. </a:t>
              </a:r>
            </a:p>
          </p:txBody>
        </p:sp>
      </p:grpSp>
      <p:grpSp>
        <p:nvGrpSpPr>
          <p:cNvPr id="47" name="Group 46"/>
          <p:cNvGrpSpPr/>
          <p:nvPr/>
        </p:nvGrpSpPr>
        <p:grpSpPr>
          <a:xfrm>
            <a:off x="4829175" y="5294810"/>
            <a:ext cx="3776909" cy="978989"/>
            <a:chOff x="4829175" y="5294810"/>
            <a:chExt cx="3776909" cy="978989"/>
          </a:xfrm>
        </p:grpSpPr>
        <p:sp>
          <p:nvSpPr>
            <p:cNvPr id="55" name="Rectangle 48"/>
            <p:cNvSpPr/>
            <p:nvPr/>
          </p:nvSpPr>
          <p:spPr>
            <a:xfrm>
              <a:off x="4829175" y="5294810"/>
              <a:ext cx="3776909" cy="978989"/>
            </a:xfrm>
            <a:custGeom>
              <a:avLst/>
              <a:gdLst>
                <a:gd name="connsiteX0" fmla="*/ 0 w 3776909"/>
                <a:gd name="connsiteY0" fmla="*/ 0 h 978989"/>
                <a:gd name="connsiteX1" fmla="*/ 3776909 w 3776909"/>
                <a:gd name="connsiteY1" fmla="*/ 0 h 978989"/>
                <a:gd name="connsiteX2" fmla="*/ 3776909 w 3776909"/>
                <a:gd name="connsiteY2" fmla="*/ 978989 h 978989"/>
                <a:gd name="connsiteX3" fmla="*/ 0 w 3776909"/>
                <a:gd name="connsiteY3" fmla="*/ 978989 h 978989"/>
                <a:gd name="connsiteX4" fmla="*/ 0 w 3776909"/>
                <a:gd name="connsiteY4" fmla="*/ 0 h 978989"/>
                <a:gd name="connsiteX0" fmla="*/ 171450 w 3776909"/>
                <a:gd name="connsiteY0" fmla="*/ 0 h 978989"/>
                <a:gd name="connsiteX1" fmla="*/ 3776909 w 3776909"/>
                <a:gd name="connsiteY1" fmla="*/ 0 h 978989"/>
                <a:gd name="connsiteX2" fmla="*/ 3776909 w 3776909"/>
                <a:gd name="connsiteY2" fmla="*/ 978989 h 978989"/>
                <a:gd name="connsiteX3" fmla="*/ 0 w 3776909"/>
                <a:gd name="connsiteY3" fmla="*/ 978989 h 978989"/>
                <a:gd name="connsiteX4" fmla="*/ 171450 w 3776909"/>
                <a:gd name="connsiteY4" fmla="*/ 0 h 978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6909" h="978989">
                  <a:moveTo>
                    <a:pt x="171450" y="0"/>
                  </a:moveTo>
                  <a:lnTo>
                    <a:pt x="3776909" y="0"/>
                  </a:lnTo>
                  <a:lnTo>
                    <a:pt x="3776909" y="978989"/>
                  </a:lnTo>
                  <a:lnTo>
                    <a:pt x="0" y="978989"/>
                  </a:lnTo>
                  <a:lnTo>
                    <a:pt x="171450" y="0"/>
                  </a:lnTo>
                  <a:close/>
                </a:path>
              </a:pathLst>
            </a:cu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a:off x="5274071" y="5479809"/>
              <a:ext cx="3070734" cy="646331"/>
            </a:xfrm>
            <a:prstGeom prst="rect">
              <a:avLst/>
            </a:prstGeom>
          </p:spPr>
          <p:txBody>
            <a:bodyPr wrap="square">
              <a:spAutoFit/>
            </a:bodyPr>
            <a:lstStyle/>
            <a:p>
              <a:r>
                <a:rPr lang="en-GB" dirty="0"/>
                <a:t>Which is the odd one out and why? </a:t>
              </a:r>
            </a:p>
          </p:txBody>
        </p:sp>
      </p:grpSp>
      <p:grpSp>
        <p:nvGrpSpPr>
          <p:cNvPr id="31" name="Group 30"/>
          <p:cNvGrpSpPr/>
          <p:nvPr/>
        </p:nvGrpSpPr>
        <p:grpSpPr>
          <a:xfrm>
            <a:off x="514351" y="1343377"/>
            <a:ext cx="5220250" cy="4930420"/>
            <a:chOff x="514351" y="1343377"/>
            <a:chExt cx="5220250" cy="4930420"/>
          </a:xfrm>
        </p:grpSpPr>
        <p:sp>
          <p:nvSpPr>
            <p:cNvPr id="2" name="Rectangle 1"/>
            <p:cNvSpPr/>
            <p:nvPr/>
          </p:nvSpPr>
          <p:spPr>
            <a:xfrm>
              <a:off x="514351" y="1343377"/>
              <a:ext cx="5220250" cy="4930420"/>
            </a:xfrm>
            <a:custGeom>
              <a:avLst/>
              <a:gdLst>
                <a:gd name="connsiteX0" fmla="*/ 0 w 5185557"/>
                <a:gd name="connsiteY0" fmla="*/ 0 h 4930420"/>
                <a:gd name="connsiteX1" fmla="*/ 5185557 w 5185557"/>
                <a:gd name="connsiteY1" fmla="*/ 0 h 4930420"/>
                <a:gd name="connsiteX2" fmla="*/ 5185557 w 5185557"/>
                <a:gd name="connsiteY2" fmla="*/ 4930420 h 4930420"/>
                <a:gd name="connsiteX3" fmla="*/ 0 w 5185557"/>
                <a:gd name="connsiteY3" fmla="*/ 4930420 h 4930420"/>
                <a:gd name="connsiteX4" fmla="*/ 0 w 5185557"/>
                <a:gd name="connsiteY4" fmla="*/ 0 h 4930420"/>
                <a:gd name="connsiteX0" fmla="*/ 0 w 5185557"/>
                <a:gd name="connsiteY0" fmla="*/ 0 h 4930420"/>
                <a:gd name="connsiteX1" fmla="*/ 5185557 w 5185557"/>
                <a:gd name="connsiteY1" fmla="*/ 0 h 4930420"/>
                <a:gd name="connsiteX2" fmla="*/ 4279865 w 5185557"/>
                <a:gd name="connsiteY2" fmla="*/ 4930420 h 4930420"/>
                <a:gd name="connsiteX3" fmla="*/ 0 w 5185557"/>
                <a:gd name="connsiteY3" fmla="*/ 4930420 h 4930420"/>
                <a:gd name="connsiteX4" fmla="*/ 0 w 5185557"/>
                <a:gd name="connsiteY4" fmla="*/ 0 h 4930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85557" h="4930420">
                  <a:moveTo>
                    <a:pt x="0" y="0"/>
                  </a:moveTo>
                  <a:lnTo>
                    <a:pt x="5185557" y="0"/>
                  </a:lnTo>
                  <a:lnTo>
                    <a:pt x="4279865" y="4930420"/>
                  </a:lnTo>
                  <a:lnTo>
                    <a:pt x="0" y="4930420"/>
                  </a:lnTo>
                  <a:lnTo>
                    <a:pt x="0" y="0"/>
                  </a:lnTo>
                  <a:close/>
                </a:path>
              </a:pathLst>
            </a:cu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Group 20"/>
            <p:cNvGrpSpPr/>
            <p:nvPr/>
          </p:nvGrpSpPr>
          <p:grpSpPr>
            <a:xfrm>
              <a:off x="980860" y="2041823"/>
              <a:ext cx="3830970" cy="3881853"/>
              <a:chOff x="980860" y="2041823"/>
              <a:chExt cx="3830970" cy="3881853"/>
            </a:xfrm>
          </p:grpSpPr>
          <p:sp>
            <p:nvSpPr>
              <p:cNvPr id="4" name="Oval 3"/>
              <p:cNvSpPr/>
              <p:nvPr/>
            </p:nvSpPr>
            <p:spPr>
              <a:xfrm>
                <a:off x="1133065" y="2041823"/>
                <a:ext cx="451980" cy="45198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1677399" y="2041823"/>
                <a:ext cx="451980" cy="451980"/>
              </a:xfrm>
              <a:prstGeom prst="ellipse">
                <a:avLst/>
              </a:prstGeom>
              <a:solidFill>
                <a:srgbClr val="4DB1E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1133065" y="2593948"/>
                <a:ext cx="451980" cy="451980"/>
              </a:xfrm>
              <a:prstGeom prst="ellipse">
                <a:avLst/>
              </a:prstGeom>
              <a:solidFill>
                <a:srgbClr val="4DB1E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1677399" y="2593948"/>
                <a:ext cx="451980" cy="45198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1133065" y="3154990"/>
                <a:ext cx="451980" cy="45198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a:off x="1677399" y="3154990"/>
                <a:ext cx="451980" cy="451980"/>
              </a:xfrm>
              <a:prstGeom prst="ellipse">
                <a:avLst/>
              </a:prstGeom>
              <a:solidFill>
                <a:srgbClr val="4DB1E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TextBox 62"/>
              <p:cNvSpPr txBox="1"/>
              <p:nvPr/>
            </p:nvSpPr>
            <p:spPr>
              <a:xfrm>
                <a:off x="980860" y="5199427"/>
                <a:ext cx="271463" cy="523220"/>
              </a:xfrm>
              <a:prstGeom prst="rect">
                <a:avLst/>
              </a:prstGeom>
              <a:noFill/>
            </p:spPr>
            <p:txBody>
              <a:bodyPr wrap="square" rtlCol="0">
                <a:spAutoFit/>
              </a:bodyPr>
              <a:lstStyle/>
              <a:p>
                <a:pPr algn="ctr"/>
                <a:r>
                  <a:rPr lang="en-GB" sz="2800" dirty="0"/>
                  <a:t>0</a:t>
                </a:r>
              </a:p>
            </p:txBody>
          </p:sp>
          <p:sp>
            <p:nvSpPr>
              <p:cNvPr id="64" name="TextBox 63"/>
              <p:cNvSpPr txBox="1"/>
              <p:nvPr/>
            </p:nvSpPr>
            <p:spPr>
              <a:xfrm>
                <a:off x="4293500" y="5212699"/>
                <a:ext cx="271463" cy="523220"/>
              </a:xfrm>
              <a:prstGeom prst="rect">
                <a:avLst/>
              </a:prstGeom>
              <a:noFill/>
            </p:spPr>
            <p:txBody>
              <a:bodyPr wrap="square" rtlCol="0">
                <a:spAutoFit/>
              </a:bodyPr>
              <a:lstStyle/>
              <a:p>
                <a:pPr algn="ctr"/>
                <a:r>
                  <a:rPr lang="en-GB" sz="2800" dirty="0"/>
                  <a:t>1</a:t>
                </a:r>
              </a:p>
            </p:txBody>
          </p:sp>
          <p:grpSp>
            <p:nvGrpSpPr>
              <p:cNvPr id="65" name="Group 64"/>
              <p:cNvGrpSpPr/>
              <p:nvPr/>
            </p:nvGrpSpPr>
            <p:grpSpPr>
              <a:xfrm>
                <a:off x="2304205" y="5245381"/>
                <a:ext cx="274409" cy="678295"/>
                <a:chOff x="3190875" y="2888470"/>
                <a:chExt cx="274409" cy="678295"/>
              </a:xfrm>
            </p:grpSpPr>
            <p:sp>
              <p:nvSpPr>
                <p:cNvPr id="67" name="TextBox 66"/>
                <p:cNvSpPr txBox="1"/>
                <p:nvPr/>
              </p:nvSpPr>
              <p:spPr>
                <a:xfrm>
                  <a:off x="3193821" y="2888470"/>
                  <a:ext cx="271463" cy="400110"/>
                </a:xfrm>
                <a:prstGeom prst="rect">
                  <a:avLst/>
                </a:prstGeom>
                <a:noFill/>
              </p:spPr>
              <p:txBody>
                <a:bodyPr wrap="square" rtlCol="0">
                  <a:spAutoFit/>
                </a:bodyPr>
                <a:lstStyle/>
                <a:p>
                  <a:pPr algn="ctr"/>
                  <a:r>
                    <a:rPr lang="en-GB" sz="2000" dirty="0"/>
                    <a:t>2</a:t>
                  </a:r>
                </a:p>
              </p:txBody>
            </p:sp>
            <p:cxnSp>
              <p:nvCxnSpPr>
                <p:cNvPr id="68" name="Straight Connector 67"/>
                <p:cNvCxnSpPr/>
                <p:nvPr/>
              </p:nvCxnSpPr>
              <p:spPr>
                <a:xfrm flipH="1">
                  <a:off x="3252790" y="3228975"/>
                  <a:ext cx="144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9" name="TextBox 68"/>
                <p:cNvSpPr txBox="1"/>
                <p:nvPr/>
              </p:nvSpPr>
              <p:spPr>
                <a:xfrm>
                  <a:off x="3190875" y="3166655"/>
                  <a:ext cx="271463" cy="400110"/>
                </a:xfrm>
                <a:prstGeom prst="rect">
                  <a:avLst/>
                </a:prstGeom>
                <a:noFill/>
              </p:spPr>
              <p:txBody>
                <a:bodyPr wrap="square" rtlCol="0">
                  <a:spAutoFit/>
                </a:bodyPr>
                <a:lstStyle/>
                <a:p>
                  <a:pPr algn="ctr"/>
                  <a:r>
                    <a:rPr lang="en-GB" sz="2000" dirty="0"/>
                    <a:t>5</a:t>
                  </a:r>
                </a:p>
              </p:txBody>
            </p:sp>
          </p:grpSp>
          <p:cxnSp>
            <p:nvCxnSpPr>
              <p:cNvPr id="70" name="Straight Arrow Connector 69"/>
              <p:cNvCxnSpPr/>
              <p:nvPr/>
            </p:nvCxnSpPr>
            <p:spPr>
              <a:xfrm>
                <a:off x="2250219" y="4460548"/>
                <a:ext cx="191476" cy="548698"/>
              </a:xfrm>
              <a:prstGeom prst="straightConnector1">
                <a:avLst/>
              </a:prstGeom>
              <a:ln w="38100">
                <a:solidFill>
                  <a:srgbClr val="4DB1E3"/>
                </a:solidFill>
                <a:tailEnd type="triangle"/>
              </a:ln>
            </p:spPr>
            <p:style>
              <a:lnRef idx="1">
                <a:schemeClr val="accent1"/>
              </a:lnRef>
              <a:fillRef idx="0">
                <a:schemeClr val="accent1"/>
              </a:fillRef>
              <a:effectRef idx="0">
                <a:schemeClr val="accent1"/>
              </a:effectRef>
              <a:fontRef idx="minor">
                <a:schemeClr val="tx1"/>
              </a:fontRef>
            </p:style>
          </p:cxnSp>
          <p:grpSp>
            <p:nvGrpSpPr>
              <p:cNvPr id="15" name="Group 14"/>
              <p:cNvGrpSpPr/>
              <p:nvPr/>
            </p:nvGrpSpPr>
            <p:grpSpPr>
              <a:xfrm>
                <a:off x="1116591" y="5076989"/>
                <a:ext cx="3312640" cy="180000"/>
                <a:chOff x="1116591" y="5076989"/>
                <a:chExt cx="3312640" cy="180000"/>
              </a:xfrm>
            </p:grpSpPr>
            <p:cxnSp>
              <p:nvCxnSpPr>
                <p:cNvPr id="7" name="Straight Connector 6"/>
                <p:cNvCxnSpPr/>
                <p:nvPr/>
              </p:nvCxnSpPr>
              <p:spPr>
                <a:xfrm>
                  <a:off x="1116591" y="5089747"/>
                  <a:ext cx="331264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116591" y="5076989"/>
                  <a:ext cx="1" cy="180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1779119" y="5076989"/>
                  <a:ext cx="1" cy="180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2441647" y="5076989"/>
                  <a:ext cx="1" cy="180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3104175" y="5076989"/>
                  <a:ext cx="1" cy="180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3766703" y="5076989"/>
                  <a:ext cx="1" cy="180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4429230" y="5076989"/>
                  <a:ext cx="1" cy="180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8" name="Group 17"/>
              <p:cNvGrpSpPr/>
              <p:nvPr/>
            </p:nvGrpSpPr>
            <p:grpSpPr>
              <a:xfrm>
                <a:off x="2856262" y="2653864"/>
                <a:ext cx="1955568" cy="574252"/>
                <a:chOff x="2856262" y="2653864"/>
                <a:chExt cx="1955568" cy="574252"/>
              </a:xfrm>
            </p:grpSpPr>
            <p:sp>
              <p:nvSpPr>
                <p:cNvPr id="76" name="Isosceles Triangle 75"/>
                <p:cNvSpPr/>
                <p:nvPr/>
              </p:nvSpPr>
              <p:spPr>
                <a:xfrm>
                  <a:off x="2856262" y="2659639"/>
                  <a:ext cx="659433" cy="568477"/>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3504330" y="2659639"/>
                  <a:ext cx="1307500" cy="568477"/>
                  <a:chOff x="3504330" y="2659639"/>
                  <a:chExt cx="1307500" cy="568477"/>
                </a:xfrm>
              </p:grpSpPr>
              <p:sp>
                <p:nvSpPr>
                  <p:cNvPr id="16" name="Isosceles Triangle 15"/>
                  <p:cNvSpPr/>
                  <p:nvPr/>
                </p:nvSpPr>
                <p:spPr>
                  <a:xfrm>
                    <a:off x="3504330" y="2659639"/>
                    <a:ext cx="659433" cy="568477"/>
                  </a:xfrm>
                  <a:prstGeom prst="triangle">
                    <a:avLst/>
                  </a:prstGeom>
                  <a:solidFill>
                    <a:srgbClr val="4DB1E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Isosceles Triangle 76"/>
                  <p:cNvSpPr/>
                  <p:nvPr/>
                </p:nvSpPr>
                <p:spPr>
                  <a:xfrm>
                    <a:off x="4152397" y="2659639"/>
                    <a:ext cx="659433" cy="568477"/>
                  </a:xfrm>
                  <a:prstGeom prst="triangl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78" name="Group 77"/>
                <p:cNvGrpSpPr/>
                <p:nvPr/>
              </p:nvGrpSpPr>
              <p:grpSpPr>
                <a:xfrm rot="10800000">
                  <a:off x="3179376" y="2653864"/>
                  <a:ext cx="1307500" cy="568477"/>
                  <a:chOff x="3504330" y="2659639"/>
                  <a:chExt cx="1307500" cy="568477"/>
                </a:xfrm>
                <a:solidFill>
                  <a:schemeClr val="bg1"/>
                </a:solidFill>
              </p:grpSpPr>
              <p:sp>
                <p:nvSpPr>
                  <p:cNvPr id="79" name="Isosceles Triangle 78"/>
                  <p:cNvSpPr/>
                  <p:nvPr/>
                </p:nvSpPr>
                <p:spPr>
                  <a:xfrm>
                    <a:off x="3504330" y="2659639"/>
                    <a:ext cx="659433" cy="568477"/>
                  </a:xfrm>
                  <a:prstGeom prst="triangl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Isosceles Triangle 79"/>
                  <p:cNvSpPr/>
                  <p:nvPr/>
                </p:nvSpPr>
                <p:spPr>
                  <a:xfrm>
                    <a:off x="4152397" y="2659639"/>
                    <a:ext cx="659433" cy="568477"/>
                  </a:xfrm>
                  <a:prstGeom prst="triangle">
                    <a:avLst/>
                  </a:prstGeom>
                  <a:grp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grpSp>
          <p:nvGrpSpPr>
            <p:cNvPr id="26" name="Group 25"/>
            <p:cNvGrpSpPr/>
            <p:nvPr/>
          </p:nvGrpSpPr>
          <p:grpSpPr>
            <a:xfrm>
              <a:off x="730830" y="1702842"/>
              <a:ext cx="300924" cy="369332"/>
              <a:chOff x="2547059" y="1577912"/>
              <a:chExt cx="300924" cy="369332"/>
            </a:xfrm>
          </p:grpSpPr>
          <p:sp>
            <p:nvSpPr>
              <p:cNvPr id="22" name="Oval 21"/>
              <p:cNvSpPr/>
              <p:nvPr/>
            </p:nvSpPr>
            <p:spPr>
              <a:xfrm>
                <a:off x="2559996" y="1637436"/>
                <a:ext cx="287987" cy="287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p:cNvSpPr txBox="1"/>
              <p:nvPr/>
            </p:nvSpPr>
            <p:spPr>
              <a:xfrm>
                <a:off x="2547059" y="1577912"/>
                <a:ext cx="255754" cy="369332"/>
              </a:xfrm>
              <a:prstGeom prst="rect">
                <a:avLst/>
              </a:prstGeom>
              <a:noFill/>
            </p:spPr>
            <p:txBody>
              <a:bodyPr wrap="square" rtlCol="0">
                <a:spAutoFit/>
              </a:bodyPr>
              <a:lstStyle/>
              <a:p>
                <a:r>
                  <a:rPr lang="en-GB" dirty="0"/>
                  <a:t>a</a:t>
                </a:r>
              </a:p>
            </p:txBody>
          </p:sp>
        </p:grpSp>
        <p:grpSp>
          <p:nvGrpSpPr>
            <p:cNvPr id="81" name="Group 80"/>
            <p:cNvGrpSpPr/>
            <p:nvPr/>
          </p:nvGrpSpPr>
          <p:grpSpPr>
            <a:xfrm>
              <a:off x="2851963" y="2290032"/>
              <a:ext cx="293304" cy="369332"/>
              <a:chOff x="2554679" y="1593152"/>
              <a:chExt cx="293304" cy="369332"/>
            </a:xfrm>
          </p:grpSpPr>
          <p:sp>
            <p:nvSpPr>
              <p:cNvPr id="82" name="Oval 81"/>
              <p:cNvSpPr/>
              <p:nvPr/>
            </p:nvSpPr>
            <p:spPr>
              <a:xfrm>
                <a:off x="2559996" y="1637436"/>
                <a:ext cx="287987" cy="287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TextBox 82"/>
              <p:cNvSpPr txBox="1"/>
              <p:nvPr/>
            </p:nvSpPr>
            <p:spPr>
              <a:xfrm>
                <a:off x="2554679" y="1593152"/>
                <a:ext cx="255754" cy="369332"/>
              </a:xfrm>
              <a:prstGeom prst="rect">
                <a:avLst/>
              </a:prstGeom>
              <a:noFill/>
            </p:spPr>
            <p:txBody>
              <a:bodyPr wrap="square" rtlCol="0">
                <a:spAutoFit/>
              </a:bodyPr>
              <a:lstStyle/>
              <a:p>
                <a:r>
                  <a:rPr lang="en-GB" dirty="0"/>
                  <a:t>b</a:t>
                </a:r>
              </a:p>
            </p:txBody>
          </p:sp>
        </p:grpSp>
        <p:grpSp>
          <p:nvGrpSpPr>
            <p:cNvPr id="84" name="Group 83"/>
            <p:cNvGrpSpPr/>
            <p:nvPr/>
          </p:nvGrpSpPr>
          <p:grpSpPr>
            <a:xfrm>
              <a:off x="788450" y="4696993"/>
              <a:ext cx="293304" cy="369332"/>
              <a:chOff x="2554679" y="1575055"/>
              <a:chExt cx="293304" cy="369332"/>
            </a:xfrm>
          </p:grpSpPr>
          <p:sp>
            <p:nvSpPr>
              <p:cNvPr id="85" name="Oval 84"/>
              <p:cNvSpPr/>
              <p:nvPr/>
            </p:nvSpPr>
            <p:spPr>
              <a:xfrm>
                <a:off x="2559996" y="1637436"/>
                <a:ext cx="287987" cy="2879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TextBox 85"/>
              <p:cNvSpPr txBox="1"/>
              <p:nvPr/>
            </p:nvSpPr>
            <p:spPr>
              <a:xfrm>
                <a:off x="2554679" y="1575055"/>
                <a:ext cx="255754" cy="369332"/>
              </a:xfrm>
              <a:prstGeom prst="rect">
                <a:avLst/>
              </a:prstGeom>
              <a:noFill/>
            </p:spPr>
            <p:txBody>
              <a:bodyPr wrap="square" rtlCol="0">
                <a:spAutoFit/>
              </a:bodyPr>
              <a:lstStyle/>
              <a:p>
                <a:r>
                  <a:rPr lang="en-GB" dirty="0"/>
                  <a:t>c</a:t>
                </a:r>
              </a:p>
            </p:txBody>
          </p:sp>
        </p:grpSp>
      </p:grpSp>
      <p:grpSp>
        <p:nvGrpSpPr>
          <p:cNvPr id="54" name="Group 53"/>
          <p:cNvGrpSpPr/>
          <p:nvPr/>
        </p:nvGrpSpPr>
        <p:grpSpPr>
          <a:xfrm>
            <a:off x="4829175" y="1343379"/>
            <a:ext cx="3775075" cy="4930420"/>
            <a:chOff x="4829175" y="1343379"/>
            <a:chExt cx="3775075" cy="4930420"/>
          </a:xfrm>
        </p:grpSpPr>
        <p:sp>
          <p:nvSpPr>
            <p:cNvPr id="52" name="Rectangle 51"/>
            <p:cNvSpPr/>
            <p:nvPr/>
          </p:nvSpPr>
          <p:spPr>
            <a:xfrm>
              <a:off x="4829175" y="1343379"/>
              <a:ext cx="3775075" cy="4930420"/>
            </a:xfrm>
            <a:custGeom>
              <a:avLst/>
              <a:gdLst>
                <a:gd name="connsiteX0" fmla="*/ 0 w 3775075"/>
                <a:gd name="connsiteY0" fmla="*/ 0 h 4930420"/>
                <a:gd name="connsiteX1" fmla="*/ 3775075 w 3775075"/>
                <a:gd name="connsiteY1" fmla="*/ 0 h 4930420"/>
                <a:gd name="connsiteX2" fmla="*/ 3775075 w 3775075"/>
                <a:gd name="connsiteY2" fmla="*/ 4930420 h 4930420"/>
                <a:gd name="connsiteX3" fmla="*/ 0 w 3775075"/>
                <a:gd name="connsiteY3" fmla="*/ 4930420 h 4930420"/>
                <a:gd name="connsiteX4" fmla="*/ 0 w 3775075"/>
                <a:gd name="connsiteY4" fmla="*/ 0 h 4930420"/>
                <a:gd name="connsiteX0" fmla="*/ 1104900 w 3775075"/>
                <a:gd name="connsiteY0" fmla="*/ 9525 h 4930420"/>
                <a:gd name="connsiteX1" fmla="*/ 3775075 w 3775075"/>
                <a:gd name="connsiteY1" fmla="*/ 0 h 4930420"/>
                <a:gd name="connsiteX2" fmla="*/ 3775075 w 3775075"/>
                <a:gd name="connsiteY2" fmla="*/ 4930420 h 4930420"/>
                <a:gd name="connsiteX3" fmla="*/ 0 w 3775075"/>
                <a:gd name="connsiteY3" fmla="*/ 4930420 h 4930420"/>
                <a:gd name="connsiteX4" fmla="*/ 1104900 w 3775075"/>
                <a:gd name="connsiteY4" fmla="*/ 9525 h 4930420"/>
                <a:gd name="connsiteX0" fmla="*/ 871537 w 3775075"/>
                <a:gd name="connsiteY0" fmla="*/ 0 h 4930420"/>
                <a:gd name="connsiteX1" fmla="*/ 3775075 w 3775075"/>
                <a:gd name="connsiteY1" fmla="*/ 0 h 4930420"/>
                <a:gd name="connsiteX2" fmla="*/ 3775075 w 3775075"/>
                <a:gd name="connsiteY2" fmla="*/ 4930420 h 4930420"/>
                <a:gd name="connsiteX3" fmla="*/ 0 w 3775075"/>
                <a:gd name="connsiteY3" fmla="*/ 4930420 h 4930420"/>
                <a:gd name="connsiteX4" fmla="*/ 871537 w 3775075"/>
                <a:gd name="connsiteY4" fmla="*/ 0 h 4930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5075" h="4930420">
                  <a:moveTo>
                    <a:pt x="871537" y="0"/>
                  </a:moveTo>
                  <a:lnTo>
                    <a:pt x="3775075" y="0"/>
                  </a:lnTo>
                  <a:lnTo>
                    <a:pt x="3775075" y="4930420"/>
                  </a:lnTo>
                  <a:lnTo>
                    <a:pt x="0" y="4930420"/>
                  </a:lnTo>
                  <a:lnTo>
                    <a:pt x="871537" y="0"/>
                  </a:lnTo>
                  <a:close/>
                </a:path>
              </a:pathLst>
            </a:cu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p:cNvSpPr/>
            <p:nvPr/>
          </p:nvSpPr>
          <p:spPr>
            <a:xfrm>
              <a:off x="5725307" y="3171318"/>
              <a:ext cx="2636164" cy="1477328"/>
            </a:xfrm>
            <a:prstGeom prst="rect">
              <a:avLst/>
            </a:prstGeom>
          </p:spPr>
          <p:txBody>
            <a:bodyPr wrap="square">
              <a:spAutoFit/>
            </a:bodyPr>
            <a:lstStyle/>
            <a:p>
              <a:r>
                <a:rPr lang="en-GB" dirty="0">
                  <a:solidFill>
                    <a:schemeClr val="bg1"/>
                  </a:solidFill>
                </a:rPr>
                <a:t>Yes, Rebecca is correct. She has grouped them into representations </a:t>
              </a:r>
              <a:br>
                <a:rPr lang="en-GB" dirty="0">
                  <a:solidFill>
                    <a:schemeClr val="bg1"/>
                  </a:solidFill>
                </a:rPr>
              </a:br>
              <a:r>
                <a:rPr lang="en-GB" dirty="0">
                  <a:solidFill>
                    <a:schemeClr val="bg1"/>
                  </a:solidFill>
                </a:rPr>
                <a:t>of two quarters and three quarters. </a:t>
              </a:r>
            </a:p>
          </p:txBody>
        </p:sp>
      </p:grpSp>
      <p:grpSp>
        <p:nvGrpSpPr>
          <p:cNvPr id="14" name="Group 13"/>
          <p:cNvGrpSpPr/>
          <p:nvPr/>
        </p:nvGrpSpPr>
        <p:grpSpPr>
          <a:xfrm>
            <a:off x="4844109" y="1343380"/>
            <a:ext cx="3775075" cy="4930420"/>
            <a:chOff x="4844109" y="1343380"/>
            <a:chExt cx="3775075" cy="4930420"/>
          </a:xfrm>
        </p:grpSpPr>
        <p:sp>
          <p:nvSpPr>
            <p:cNvPr id="88" name="Rectangle 51"/>
            <p:cNvSpPr/>
            <p:nvPr/>
          </p:nvSpPr>
          <p:spPr>
            <a:xfrm>
              <a:off x="4844109" y="1343380"/>
              <a:ext cx="3775075" cy="4930420"/>
            </a:xfrm>
            <a:custGeom>
              <a:avLst/>
              <a:gdLst>
                <a:gd name="connsiteX0" fmla="*/ 0 w 3775075"/>
                <a:gd name="connsiteY0" fmla="*/ 0 h 4930420"/>
                <a:gd name="connsiteX1" fmla="*/ 3775075 w 3775075"/>
                <a:gd name="connsiteY1" fmla="*/ 0 h 4930420"/>
                <a:gd name="connsiteX2" fmla="*/ 3775075 w 3775075"/>
                <a:gd name="connsiteY2" fmla="*/ 4930420 h 4930420"/>
                <a:gd name="connsiteX3" fmla="*/ 0 w 3775075"/>
                <a:gd name="connsiteY3" fmla="*/ 4930420 h 4930420"/>
                <a:gd name="connsiteX4" fmla="*/ 0 w 3775075"/>
                <a:gd name="connsiteY4" fmla="*/ 0 h 4930420"/>
                <a:gd name="connsiteX0" fmla="*/ 1104900 w 3775075"/>
                <a:gd name="connsiteY0" fmla="*/ 9525 h 4930420"/>
                <a:gd name="connsiteX1" fmla="*/ 3775075 w 3775075"/>
                <a:gd name="connsiteY1" fmla="*/ 0 h 4930420"/>
                <a:gd name="connsiteX2" fmla="*/ 3775075 w 3775075"/>
                <a:gd name="connsiteY2" fmla="*/ 4930420 h 4930420"/>
                <a:gd name="connsiteX3" fmla="*/ 0 w 3775075"/>
                <a:gd name="connsiteY3" fmla="*/ 4930420 h 4930420"/>
                <a:gd name="connsiteX4" fmla="*/ 1104900 w 3775075"/>
                <a:gd name="connsiteY4" fmla="*/ 9525 h 4930420"/>
                <a:gd name="connsiteX0" fmla="*/ 871537 w 3775075"/>
                <a:gd name="connsiteY0" fmla="*/ 0 h 4930420"/>
                <a:gd name="connsiteX1" fmla="*/ 3775075 w 3775075"/>
                <a:gd name="connsiteY1" fmla="*/ 0 h 4930420"/>
                <a:gd name="connsiteX2" fmla="*/ 3775075 w 3775075"/>
                <a:gd name="connsiteY2" fmla="*/ 4930420 h 4930420"/>
                <a:gd name="connsiteX3" fmla="*/ 0 w 3775075"/>
                <a:gd name="connsiteY3" fmla="*/ 4930420 h 4930420"/>
                <a:gd name="connsiteX4" fmla="*/ 871537 w 3775075"/>
                <a:gd name="connsiteY4" fmla="*/ 0 h 4930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5075" h="4930420">
                  <a:moveTo>
                    <a:pt x="871537" y="0"/>
                  </a:moveTo>
                  <a:lnTo>
                    <a:pt x="3775075" y="0"/>
                  </a:lnTo>
                  <a:lnTo>
                    <a:pt x="3775075" y="4930420"/>
                  </a:lnTo>
                  <a:lnTo>
                    <a:pt x="0" y="4930420"/>
                  </a:lnTo>
                  <a:lnTo>
                    <a:pt x="871537" y="0"/>
                  </a:lnTo>
                  <a:close/>
                </a:path>
              </a:pathLst>
            </a:cu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7669728" y="3271838"/>
              <a:ext cx="212616" cy="2126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Rectangle 88"/>
            <p:cNvSpPr/>
            <p:nvPr/>
          </p:nvSpPr>
          <p:spPr>
            <a:xfrm>
              <a:off x="5692616" y="3171319"/>
              <a:ext cx="2746534" cy="1477328"/>
            </a:xfrm>
            <a:prstGeom prst="rect">
              <a:avLst/>
            </a:prstGeom>
          </p:spPr>
          <p:txBody>
            <a:bodyPr wrap="square">
              <a:spAutoFit/>
            </a:bodyPr>
            <a:lstStyle/>
            <a:p>
              <a:r>
                <a:rPr lang="en-GB" dirty="0">
                  <a:solidFill>
                    <a:schemeClr val="bg1"/>
                  </a:solidFill>
                </a:rPr>
                <a:t>The odd one out is </a:t>
              </a:r>
              <a:r>
                <a:rPr lang="en-GB" dirty="0">
                  <a:solidFill>
                    <a:srgbClr val="87BD31"/>
                  </a:solidFill>
                </a:rPr>
                <a:t>a</a:t>
              </a:r>
              <a:r>
                <a:rPr lang="en-GB" dirty="0">
                  <a:solidFill>
                    <a:schemeClr val="bg1"/>
                  </a:solidFill>
                </a:rPr>
                <a:t> </a:t>
              </a:r>
              <a:br>
                <a:rPr lang="en-GB" dirty="0">
                  <a:solidFill>
                    <a:schemeClr val="bg1"/>
                  </a:solidFill>
                </a:rPr>
              </a:br>
              <a:r>
                <a:rPr lang="en-GB" dirty="0">
                  <a:solidFill>
                    <a:schemeClr val="bg1"/>
                  </a:solidFill>
                </a:rPr>
                <a:t>is a because it has a denominator of 6. The other fractions both have a denominator of 5.</a:t>
              </a:r>
            </a:p>
          </p:txBody>
        </p:sp>
      </p:grpSp>
      <p:cxnSp>
        <p:nvCxnSpPr>
          <p:cNvPr id="6" name="Straight Connector 5"/>
          <p:cNvCxnSpPr>
            <a:stCxn id="3" idx="0"/>
            <a:endCxn id="3" idx="3"/>
          </p:cNvCxnSpPr>
          <p:nvPr/>
        </p:nvCxnSpPr>
        <p:spPr>
          <a:xfrm flipH="1">
            <a:off x="4829175" y="1343379"/>
            <a:ext cx="870589" cy="493042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885158" y="1771509"/>
            <a:ext cx="1509537" cy="2091442"/>
          </a:xfrm>
          <a:prstGeom prst="ellipse">
            <a:avLst/>
          </a:prstGeom>
          <a:no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34105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500"/>
                                        <p:tgtEl>
                                          <p:spTgt spid="54"/>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0"/>
                                          </p:stCondLst>
                                        </p:cTn>
                                        <p:tgtEl>
                                          <p:spTgt spid="47"/>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2" presetClass="exit" presetSubtype="2" fill="hold" nodeType="clickEffect">
                                  <p:stCondLst>
                                    <p:cond delay="0"/>
                                  </p:stCondLst>
                                  <p:childTnLst>
                                    <p:animEffect transition="out" filter="wipe(right)">
                                      <p:cBhvr>
                                        <p:cTn id="19" dur="1000"/>
                                        <p:tgtEl>
                                          <p:spTgt spid="54"/>
                                        </p:tgtEl>
                                      </p:cBhvr>
                                    </p:animEffect>
                                    <p:set>
                                      <p:cBhvr>
                                        <p:cTn id="20" dur="1" fill="hold">
                                          <p:stCondLst>
                                            <p:cond delay="999"/>
                                          </p:stCondLst>
                                        </p:cTn>
                                        <p:tgtEl>
                                          <p:spTgt spid="54"/>
                                        </p:tgtEl>
                                        <p:attrNameLst>
                                          <p:attrName>style.visibility</p:attrName>
                                        </p:attrNameLst>
                                      </p:cBhvr>
                                      <p:to>
                                        <p:strVal val="hidden"/>
                                      </p:to>
                                    </p:set>
                                  </p:childTnLst>
                                </p:cTn>
                              </p:par>
                              <p:par>
                                <p:cTn id="21" presetID="22" presetClass="entr" presetSubtype="2" fill="hold" nodeType="withEffect">
                                  <p:stCondLst>
                                    <p:cond delay="750"/>
                                  </p:stCondLst>
                                  <p:childTnLst>
                                    <p:set>
                                      <p:cBhvr>
                                        <p:cTn id="22" dur="1" fill="hold">
                                          <p:stCondLst>
                                            <p:cond delay="0"/>
                                          </p:stCondLst>
                                        </p:cTn>
                                        <p:tgtEl>
                                          <p:spTgt spid="31"/>
                                        </p:tgtEl>
                                        <p:attrNameLst>
                                          <p:attrName>style.visibility</p:attrName>
                                        </p:attrNameLst>
                                      </p:cBhvr>
                                      <p:to>
                                        <p:strVal val="visible"/>
                                      </p:to>
                                    </p:set>
                                    <p:animEffect transition="in" filter="wipe(right)">
                                      <p:cBhvr>
                                        <p:cTn id="23" dur="1000"/>
                                        <p:tgtEl>
                                          <p:spTgt spid="3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500"/>
                                        <p:tgtEl>
                                          <p:spTgt spid="14"/>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heel(1)">
                                      <p:cBhvr>
                                        <p:cTn id="31"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300294"/>
            <a:ext cx="8064500" cy="4973506"/>
          </a:xfrm>
          <a:prstGeom prst="rect">
            <a:avLst/>
          </a:prstGeom>
        </p:spPr>
      </p:pic>
      <p:pic>
        <p:nvPicPr>
          <p:cNvPr id="74" name="Picture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9" name="Rectangle 8"/>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sp>
        <p:nvSpPr>
          <p:cNvPr id="75" name="Rectangle 74"/>
          <p:cNvSpPr/>
          <p:nvPr/>
        </p:nvSpPr>
        <p:spPr>
          <a:xfrm>
            <a:off x="2904466"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904466"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539750" y="1300295"/>
            <a:ext cx="8064500" cy="713064"/>
            <a:chOff x="539750" y="1300295"/>
            <a:chExt cx="8064500" cy="713064"/>
          </a:xfrm>
          <a:effectLst>
            <a:outerShdw blurRad="25400" dist="38100" dir="5400000" algn="ctr" rotWithShape="0">
              <a:srgbClr val="000000">
                <a:alpha val="17000"/>
              </a:srgbClr>
            </a:outerShdw>
          </a:effectLst>
        </p:grpSpPr>
        <p:sp>
          <p:nvSpPr>
            <p:cNvPr id="4" name="Rectangle 3"/>
            <p:cNvSpPr/>
            <p:nvPr/>
          </p:nvSpPr>
          <p:spPr>
            <a:xfrm>
              <a:off x="5097831" y="1300295"/>
              <a:ext cx="3506419" cy="713064"/>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539750" y="1300295"/>
              <a:ext cx="5322189" cy="713064"/>
            </a:xfrm>
            <a:custGeom>
              <a:avLst/>
              <a:gdLst>
                <a:gd name="connsiteX0" fmla="*/ 0 w 5022151"/>
                <a:gd name="connsiteY0" fmla="*/ 0 h 713064"/>
                <a:gd name="connsiteX1" fmla="*/ 5022151 w 5022151"/>
                <a:gd name="connsiteY1" fmla="*/ 0 h 713064"/>
                <a:gd name="connsiteX2" fmla="*/ 5022151 w 5022151"/>
                <a:gd name="connsiteY2" fmla="*/ 713064 h 713064"/>
                <a:gd name="connsiteX3" fmla="*/ 0 w 5022151"/>
                <a:gd name="connsiteY3" fmla="*/ 713064 h 713064"/>
                <a:gd name="connsiteX4" fmla="*/ 0 w 5022151"/>
                <a:gd name="connsiteY4" fmla="*/ 0 h 713064"/>
                <a:gd name="connsiteX0" fmla="*/ 0 w 5303139"/>
                <a:gd name="connsiteY0" fmla="*/ 0 h 713064"/>
                <a:gd name="connsiteX1" fmla="*/ 5303139 w 5303139"/>
                <a:gd name="connsiteY1" fmla="*/ 4762 h 713064"/>
                <a:gd name="connsiteX2" fmla="*/ 5022151 w 5303139"/>
                <a:gd name="connsiteY2" fmla="*/ 713064 h 713064"/>
                <a:gd name="connsiteX3" fmla="*/ 0 w 5303139"/>
                <a:gd name="connsiteY3" fmla="*/ 713064 h 713064"/>
                <a:gd name="connsiteX4" fmla="*/ 0 w 5303139"/>
                <a:gd name="connsiteY4" fmla="*/ 0 h 713064"/>
                <a:gd name="connsiteX0" fmla="*/ 0 w 5309489"/>
                <a:gd name="connsiteY0" fmla="*/ 0 h 713064"/>
                <a:gd name="connsiteX1" fmla="*/ 5309489 w 5309489"/>
                <a:gd name="connsiteY1" fmla="*/ 4762 h 713064"/>
                <a:gd name="connsiteX2" fmla="*/ 5022151 w 5309489"/>
                <a:gd name="connsiteY2" fmla="*/ 713064 h 713064"/>
                <a:gd name="connsiteX3" fmla="*/ 0 w 5309489"/>
                <a:gd name="connsiteY3" fmla="*/ 713064 h 713064"/>
                <a:gd name="connsiteX4" fmla="*/ 0 w 5309489"/>
                <a:gd name="connsiteY4" fmla="*/ 0 h 713064"/>
                <a:gd name="connsiteX0" fmla="*/ 0 w 5322189"/>
                <a:gd name="connsiteY0" fmla="*/ 0 h 713064"/>
                <a:gd name="connsiteX1" fmla="*/ 5322189 w 5322189"/>
                <a:gd name="connsiteY1" fmla="*/ 1587 h 713064"/>
                <a:gd name="connsiteX2" fmla="*/ 5022151 w 5322189"/>
                <a:gd name="connsiteY2" fmla="*/ 713064 h 713064"/>
                <a:gd name="connsiteX3" fmla="*/ 0 w 5322189"/>
                <a:gd name="connsiteY3" fmla="*/ 713064 h 713064"/>
                <a:gd name="connsiteX4" fmla="*/ 0 w 5322189"/>
                <a:gd name="connsiteY4" fmla="*/ 0 h 713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2189" h="713064">
                  <a:moveTo>
                    <a:pt x="0" y="0"/>
                  </a:moveTo>
                  <a:lnTo>
                    <a:pt x="5322189" y="1587"/>
                  </a:lnTo>
                  <a:lnTo>
                    <a:pt x="5022151" y="713064"/>
                  </a:lnTo>
                  <a:lnTo>
                    <a:pt x="0" y="713064"/>
                  </a:lnTo>
                  <a:lnTo>
                    <a:pt x="0" y="0"/>
                  </a:lnTo>
                  <a:close/>
                </a:path>
              </a:pathLst>
            </a:cu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1" name="Rectangle 10"/>
          <p:cNvSpPr/>
          <p:nvPr/>
        </p:nvSpPr>
        <p:spPr>
          <a:xfrm>
            <a:off x="763245" y="1333661"/>
            <a:ext cx="4555515" cy="646331"/>
          </a:xfrm>
          <a:prstGeom prst="rect">
            <a:avLst/>
          </a:prstGeom>
        </p:spPr>
        <p:txBody>
          <a:bodyPr wrap="square">
            <a:spAutoFit/>
          </a:bodyPr>
          <a:lstStyle/>
          <a:p>
            <a:r>
              <a:rPr lang="en-GB" dirty="0">
                <a:solidFill>
                  <a:schemeClr val="bg1"/>
                </a:solidFill>
              </a:rPr>
              <a:t>Look at the image of the circles. Read the statements and complete the table.</a:t>
            </a:r>
          </a:p>
        </p:txBody>
      </p:sp>
      <p:grpSp>
        <p:nvGrpSpPr>
          <p:cNvPr id="13" name="Group 12"/>
          <p:cNvGrpSpPr/>
          <p:nvPr/>
        </p:nvGrpSpPr>
        <p:grpSpPr>
          <a:xfrm>
            <a:off x="6341745" y="1401556"/>
            <a:ext cx="1533017" cy="510540"/>
            <a:chOff x="6341745" y="1401556"/>
            <a:chExt cx="1533017" cy="510540"/>
          </a:xfrm>
        </p:grpSpPr>
        <p:sp>
          <p:nvSpPr>
            <p:cNvPr id="12" name="Oval 11"/>
            <p:cNvSpPr/>
            <p:nvPr/>
          </p:nvSpPr>
          <p:spPr>
            <a:xfrm>
              <a:off x="6341745" y="1401556"/>
              <a:ext cx="510540" cy="51054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6851396" y="1401556"/>
              <a:ext cx="510540" cy="510540"/>
            </a:xfrm>
            <a:prstGeom prst="ellipse">
              <a:avLst/>
            </a:prstGeom>
            <a:solidFill>
              <a:srgbClr val="0079C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7364222" y="1401556"/>
              <a:ext cx="510540" cy="510540"/>
            </a:xfrm>
            <a:prstGeom prst="ellipse">
              <a:avLst/>
            </a:prstGeom>
            <a:solidFill>
              <a:srgbClr val="0079C3"/>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8" name="Picture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036320" y="2288753"/>
            <a:ext cx="7352029" cy="3985048"/>
          </a:xfrm>
          <a:prstGeom prst="rect">
            <a:avLst/>
          </a:prstGeom>
          <a:effectLst>
            <a:outerShdw blurRad="25400" dist="50800" dir="13680000" algn="ctr" rotWithShape="0">
              <a:srgbClr val="000000">
                <a:alpha val="22000"/>
              </a:srgbClr>
            </a:outerShdw>
          </a:effectLst>
        </p:spPr>
      </p:pic>
      <p:graphicFrame>
        <p:nvGraphicFramePr>
          <p:cNvPr id="14" name="Table 13"/>
          <p:cNvGraphicFramePr>
            <a:graphicFrameLocks noGrp="1"/>
          </p:cNvGraphicFramePr>
          <p:nvPr>
            <p:extLst>
              <p:ext uri="{D42A27DB-BD31-4B8C-83A1-F6EECF244321}">
                <p14:modId xmlns:p14="http://schemas.microsoft.com/office/powerpoint/2010/main" val="1740457711"/>
              </p:ext>
            </p:extLst>
          </p:nvPr>
        </p:nvGraphicFramePr>
        <p:xfrm>
          <a:off x="1451294" y="2505835"/>
          <a:ext cx="6760230" cy="3345859"/>
        </p:xfrm>
        <a:graphic>
          <a:graphicData uri="http://schemas.openxmlformats.org/drawingml/2006/table">
            <a:tbl>
              <a:tblPr firstRow="1" bandRow="1">
                <a:tableStyleId>{5940675A-B579-460E-94D1-54222C63F5DA}</a:tableStyleId>
              </a:tblPr>
              <a:tblGrid>
                <a:gridCol w="2368230">
                  <a:extLst>
                    <a:ext uri="{9D8B030D-6E8A-4147-A177-3AD203B41FA5}">
                      <a16:colId xmlns:a16="http://schemas.microsoft.com/office/drawing/2014/main" val="3423651113"/>
                    </a:ext>
                  </a:extLst>
                </a:gridCol>
                <a:gridCol w="4392000">
                  <a:extLst>
                    <a:ext uri="{9D8B030D-6E8A-4147-A177-3AD203B41FA5}">
                      <a16:colId xmlns:a16="http://schemas.microsoft.com/office/drawing/2014/main" val="1717456221"/>
                    </a:ext>
                  </a:extLst>
                </a:gridCol>
              </a:tblGrid>
              <a:tr h="43180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b="1" dirty="0">
                          <a:effectLst/>
                        </a:rPr>
                        <a:t>Statement</a:t>
                      </a: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tc>
                <a:tc>
                  <a:txBody>
                    <a:bodyPr/>
                    <a:lstStyle/>
                    <a:p>
                      <a:pPr algn="ctr">
                        <a:lnSpc>
                          <a:spcPct val="107000"/>
                        </a:lnSpc>
                        <a:spcAft>
                          <a:spcPts val="0"/>
                        </a:spcAft>
                      </a:pPr>
                      <a:r>
                        <a:rPr lang="en-GB" sz="1800" b="1" dirty="0">
                          <a:effectLst/>
                        </a:rPr>
                        <a:t>True or False </a:t>
                      </a:r>
                    </a:p>
                    <a:p>
                      <a:pPr algn="ctr">
                        <a:lnSpc>
                          <a:spcPct val="107000"/>
                        </a:lnSpc>
                        <a:spcAft>
                          <a:spcPts val="0"/>
                        </a:spcAft>
                      </a:pPr>
                      <a:r>
                        <a:rPr lang="en-GB" sz="1600" dirty="0">
                          <a:effectLst/>
                        </a:rPr>
                        <a:t>If it’s false, explain how it can be corrected.</a:t>
                      </a:r>
                    </a:p>
                  </a:txBody>
                  <a:tcPr anchor="ctr"/>
                </a:tc>
                <a:extLst>
                  <a:ext uri="{0D108BD9-81ED-4DB2-BD59-A6C34878D82A}">
                    <a16:rowId xmlns:a16="http://schemas.microsoft.com/office/drawing/2014/main" val="4154229448"/>
                  </a:ext>
                </a:extLst>
              </a:tr>
              <a:tr h="900000">
                <a:tc>
                  <a:txBody>
                    <a:bodyPr/>
                    <a:lstStyle/>
                    <a:p>
                      <a:endParaRPr lang="en-GB" dirty="0"/>
                    </a:p>
                  </a:txBody>
                  <a:tcPr/>
                </a:tc>
                <a:tc>
                  <a:txBody>
                    <a:bodyPr/>
                    <a:lstStyle/>
                    <a:p>
                      <a:endParaRPr lang="en-GB"/>
                    </a:p>
                  </a:txBody>
                  <a:tcPr/>
                </a:tc>
                <a:extLst>
                  <a:ext uri="{0D108BD9-81ED-4DB2-BD59-A6C34878D82A}">
                    <a16:rowId xmlns:a16="http://schemas.microsoft.com/office/drawing/2014/main" val="1872710040"/>
                  </a:ext>
                </a:extLst>
              </a:tr>
              <a:tr h="900000">
                <a:tc>
                  <a:txBody>
                    <a:bodyPr/>
                    <a:lstStyle/>
                    <a:p>
                      <a:endParaRPr lang="en-GB"/>
                    </a:p>
                  </a:txBody>
                  <a:tcPr/>
                </a:tc>
                <a:tc>
                  <a:txBody>
                    <a:bodyPr/>
                    <a:lstStyle/>
                    <a:p>
                      <a:endParaRPr lang="en-GB"/>
                    </a:p>
                  </a:txBody>
                  <a:tcPr/>
                </a:tc>
                <a:extLst>
                  <a:ext uri="{0D108BD9-81ED-4DB2-BD59-A6C34878D82A}">
                    <a16:rowId xmlns:a16="http://schemas.microsoft.com/office/drawing/2014/main" val="3714255532"/>
                  </a:ext>
                </a:extLst>
              </a:tr>
              <a:tr h="900000">
                <a:tc>
                  <a:txBody>
                    <a:bodyPr/>
                    <a:lstStyle/>
                    <a:p>
                      <a:endParaRPr lang="en-GB"/>
                    </a:p>
                  </a:txBody>
                  <a:tcPr/>
                </a:tc>
                <a:tc>
                  <a:txBody>
                    <a:bodyPr/>
                    <a:lstStyle/>
                    <a:p>
                      <a:endParaRPr lang="en-GB" dirty="0"/>
                    </a:p>
                  </a:txBody>
                  <a:tcPr/>
                </a:tc>
                <a:extLst>
                  <a:ext uri="{0D108BD9-81ED-4DB2-BD59-A6C34878D82A}">
                    <a16:rowId xmlns:a16="http://schemas.microsoft.com/office/drawing/2014/main" val="310042285"/>
                  </a:ext>
                </a:extLst>
              </a:tr>
            </a:tbl>
          </a:graphicData>
        </a:graphic>
      </p:graphicFrame>
      <p:pic>
        <p:nvPicPr>
          <p:cNvPr id="20" name="Picture 19"/>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4149208" flipH="1">
            <a:off x="-525583" y="4137599"/>
            <a:ext cx="2577653" cy="2028255"/>
          </a:xfrm>
          <a:prstGeom prst="rect">
            <a:avLst/>
          </a:prstGeom>
          <a:effectLst>
            <a:outerShdw blurRad="25400" dist="38100" dir="5040000" algn="ctr" rotWithShape="0">
              <a:srgbClr val="000000">
                <a:alpha val="29000"/>
              </a:srgbClr>
            </a:outerShdw>
          </a:effectLst>
        </p:spPr>
      </p:pic>
      <p:pic>
        <p:nvPicPr>
          <p:cNvPr id="17" name="Picture 16"/>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0" y="6199464"/>
            <a:ext cx="9144000" cy="658536"/>
          </a:xfrm>
          <a:prstGeom prst="rect">
            <a:avLst/>
          </a:prstGeom>
        </p:spPr>
      </p:pic>
      <p:sp>
        <p:nvSpPr>
          <p:cNvPr id="19" name="Rectangle 18"/>
          <p:cNvSpPr/>
          <p:nvPr/>
        </p:nvSpPr>
        <p:spPr>
          <a:xfrm>
            <a:off x="1527902" y="3260826"/>
            <a:ext cx="1308371" cy="646331"/>
          </a:xfrm>
          <a:prstGeom prst="rect">
            <a:avLst/>
          </a:prstGeom>
        </p:spPr>
        <p:txBody>
          <a:bodyPr wrap="none">
            <a:spAutoFit/>
          </a:bodyPr>
          <a:lstStyle/>
          <a:p>
            <a:r>
              <a:rPr lang="en-GB" dirty="0"/>
              <a:t>The image </a:t>
            </a:r>
            <a:br>
              <a:rPr lang="en-GB" dirty="0"/>
            </a:br>
            <a:r>
              <a:rPr lang="en-GB" dirty="0"/>
              <a:t>represents </a:t>
            </a:r>
          </a:p>
        </p:txBody>
      </p:sp>
      <p:grpSp>
        <p:nvGrpSpPr>
          <p:cNvPr id="27" name="Group 26"/>
          <p:cNvGrpSpPr/>
          <p:nvPr/>
        </p:nvGrpSpPr>
        <p:grpSpPr>
          <a:xfrm>
            <a:off x="2555269" y="3497468"/>
            <a:ext cx="411240" cy="491916"/>
            <a:chOff x="3392957" y="3857811"/>
            <a:chExt cx="411240" cy="491916"/>
          </a:xfrm>
        </p:grpSpPr>
        <p:sp>
          <p:nvSpPr>
            <p:cNvPr id="21" name="TextBox 20"/>
            <p:cNvSpPr txBox="1"/>
            <p:nvPr/>
          </p:nvSpPr>
          <p:spPr>
            <a:xfrm>
              <a:off x="3392957" y="3857811"/>
              <a:ext cx="411240" cy="307777"/>
            </a:xfrm>
            <a:prstGeom prst="rect">
              <a:avLst/>
            </a:prstGeom>
            <a:noFill/>
          </p:spPr>
          <p:txBody>
            <a:bodyPr wrap="square" rtlCol="0">
              <a:spAutoFit/>
            </a:bodyPr>
            <a:lstStyle/>
            <a:p>
              <a:pPr algn="ctr"/>
              <a:r>
                <a:rPr lang="en-GB" sz="1400" b="1" dirty="0"/>
                <a:t>3</a:t>
              </a:r>
            </a:p>
          </p:txBody>
        </p:sp>
        <p:sp>
          <p:nvSpPr>
            <p:cNvPr id="24" name="TextBox 23"/>
            <p:cNvSpPr txBox="1"/>
            <p:nvPr/>
          </p:nvSpPr>
          <p:spPr>
            <a:xfrm>
              <a:off x="3392957" y="4041950"/>
              <a:ext cx="411240" cy="307777"/>
            </a:xfrm>
            <a:prstGeom prst="rect">
              <a:avLst/>
            </a:prstGeom>
            <a:noFill/>
          </p:spPr>
          <p:txBody>
            <a:bodyPr wrap="square" rtlCol="0">
              <a:spAutoFit/>
            </a:bodyPr>
            <a:lstStyle/>
            <a:p>
              <a:pPr algn="ctr"/>
              <a:r>
                <a:rPr lang="en-GB" sz="1400" b="1" dirty="0"/>
                <a:t>1</a:t>
              </a:r>
            </a:p>
          </p:txBody>
        </p:sp>
        <p:cxnSp>
          <p:nvCxnSpPr>
            <p:cNvPr id="23" name="Straight Connector 22"/>
            <p:cNvCxnSpPr/>
            <p:nvPr/>
          </p:nvCxnSpPr>
          <p:spPr>
            <a:xfrm>
              <a:off x="3545394" y="4102100"/>
              <a:ext cx="1080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6" name="Rectangle 25"/>
          <p:cNvSpPr/>
          <p:nvPr/>
        </p:nvSpPr>
        <p:spPr>
          <a:xfrm>
            <a:off x="1502478" y="4174196"/>
            <a:ext cx="2355146" cy="646331"/>
          </a:xfrm>
          <a:prstGeom prst="rect">
            <a:avLst/>
          </a:prstGeom>
        </p:spPr>
        <p:txBody>
          <a:bodyPr wrap="square">
            <a:spAutoFit/>
          </a:bodyPr>
          <a:lstStyle/>
          <a:p>
            <a:r>
              <a:rPr lang="en-GB" dirty="0"/>
              <a:t>The image </a:t>
            </a:r>
            <a:br>
              <a:rPr lang="en-GB" dirty="0"/>
            </a:br>
            <a:r>
              <a:rPr lang="en-GB" dirty="0"/>
              <a:t>represents one third.</a:t>
            </a:r>
          </a:p>
        </p:txBody>
      </p:sp>
      <p:sp>
        <p:nvSpPr>
          <p:cNvPr id="29" name="Rectangle 28"/>
          <p:cNvSpPr/>
          <p:nvPr/>
        </p:nvSpPr>
        <p:spPr>
          <a:xfrm>
            <a:off x="1502479" y="5068997"/>
            <a:ext cx="1320848" cy="646331"/>
          </a:xfrm>
          <a:prstGeom prst="rect">
            <a:avLst/>
          </a:prstGeom>
        </p:spPr>
        <p:txBody>
          <a:bodyPr wrap="square">
            <a:spAutoFit/>
          </a:bodyPr>
          <a:lstStyle/>
          <a:p>
            <a:r>
              <a:rPr lang="en-GB" dirty="0"/>
              <a:t>The image represents  </a:t>
            </a:r>
          </a:p>
        </p:txBody>
      </p:sp>
      <p:sp>
        <p:nvSpPr>
          <p:cNvPr id="31" name="Rectangle 30"/>
          <p:cNvSpPr/>
          <p:nvPr/>
        </p:nvSpPr>
        <p:spPr>
          <a:xfrm>
            <a:off x="3879616" y="3142452"/>
            <a:ext cx="4178359" cy="923330"/>
          </a:xfrm>
          <a:prstGeom prst="rect">
            <a:avLst/>
          </a:prstGeom>
        </p:spPr>
        <p:txBody>
          <a:bodyPr wrap="square">
            <a:spAutoFit/>
          </a:bodyPr>
          <a:lstStyle/>
          <a:p>
            <a:r>
              <a:rPr lang="en-GB" b="1" dirty="0">
                <a:solidFill>
                  <a:srgbClr val="87BD31"/>
                </a:solidFill>
              </a:rPr>
              <a:t>False</a:t>
            </a:r>
            <a:r>
              <a:rPr lang="en-GB" dirty="0">
                <a:solidFill>
                  <a:srgbClr val="87BD31"/>
                </a:solidFill>
              </a:rPr>
              <a:t> - 1 circle out of 3 is white so the numerator should be 1 and the denominator should be 3.</a:t>
            </a:r>
          </a:p>
        </p:txBody>
      </p:sp>
      <p:sp>
        <p:nvSpPr>
          <p:cNvPr id="33" name="Rectangle 32"/>
          <p:cNvSpPr/>
          <p:nvPr/>
        </p:nvSpPr>
        <p:spPr>
          <a:xfrm>
            <a:off x="3878061" y="4182585"/>
            <a:ext cx="3458708" cy="646331"/>
          </a:xfrm>
          <a:prstGeom prst="rect">
            <a:avLst/>
          </a:prstGeom>
        </p:spPr>
        <p:txBody>
          <a:bodyPr wrap="square">
            <a:spAutoFit/>
          </a:bodyPr>
          <a:lstStyle/>
          <a:p>
            <a:r>
              <a:rPr lang="en-GB" b="1" dirty="0">
                <a:solidFill>
                  <a:srgbClr val="87BD31"/>
                </a:solidFill>
              </a:rPr>
              <a:t>True</a:t>
            </a:r>
            <a:r>
              <a:rPr lang="en-GB" dirty="0">
                <a:solidFill>
                  <a:srgbClr val="87BD31"/>
                </a:solidFill>
              </a:rPr>
              <a:t> because    of the circles are white.</a:t>
            </a:r>
          </a:p>
        </p:txBody>
      </p:sp>
      <p:sp>
        <p:nvSpPr>
          <p:cNvPr id="35" name="Rectangle 34"/>
          <p:cNvSpPr/>
          <p:nvPr/>
        </p:nvSpPr>
        <p:spPr>
          <a:xfrm>
            <a:off x="3866013" y="4936530"/>
            <a:ext cx="3614650" cy="923330"/>
          </a:xfrm>
          <a:prstGeom prst="rect">
            <a:avLst/>
          </a:prstGeom>
        </p:spPr>
        <p:txBody>
          <a:bodyPr wrap="square">
            <a:spAutoFit/>
          </a:bodyPr>
          <a:lstStyle/>
          <a:p>
            <a:r>
              <a:rPr lang="en-GB" b="1" dirty="0">
                <a:solidFill>
                  <a:srgbClr val="87BD31"/>
                </a:solidFill>
              </a:rPr>
              <a:t>False</a:t>
            </a:r>
            <a:r>
              <a:rPr lang="en-GB" dirty="0"/>
              <a:t> </a:t>
            </a:r>
            <a:r>
              <a:rPr lang="en-GB" dirty="0">
                <a:solidFill>
                  <a:srgbClr val="87BD31"/>
                </a:solidFill>
              </a:rPr>
              <a:t>- The whole should be split into 3 equal sections, with 1 section white and 2 sections blue.</a:t>
            </a:r>
          </a:p>
        </p:txBody>
      </p:sp>
      <p:pic>
        <p:nvPicPr>
          <p:cNvPr id="38" name="Picture 3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853580" y="5017330"/>
            <a:ext cx="717478" cy="716419"/>
          </a:xfrm>
          <a:prstGeom prst="rect">
            <a:avLst/>
          </a:prstGeom>
        </p:spPr>
      </p:pic>
      <p:grpSp>
        <p:nvGrpSpPr>
          <p:cNvPr id="32" name="Group 31"/>
          <p:cNvGrpSpPr/>
          <p:nvPr/>
        </p:nvGrpSpPr>
        <p:grpSpPr>
          <a:xfrm>
            <a:off x="5224357" y="4145101"/>
            <a:ext cx="411240" cy="491916"/>
            <a:chOff x="3392957" y="3857811"/>
            <a:chExt cx="411240" cy="491916"/>
          </a:xfrm>
        </p:grpSpPr>
        <p:sp>
          <p:nvSpPr>
            <p:cNvPr id="34" name="TextBox 33"/>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1</a:t>
              </a:r>
            </a:p>
          </p:txBody>
        </p:sp>
        <p:sp>
          <p:nvSpPr>
            <p:cNvPr id="36" name="TextBox 35"/>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3</a:t>
              </a:r>
            </a:p>
          </p:txBody>
        </p:sp>
        <p:cxnSp>
          <p:nvCxnSpPr>
            <p:cNvPr id="39" name="Straight Connector 38"/>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pic>
        <p:nvPicPr>
          <p:cNvPr id="2" name="Picture 1"/>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7450120" y="5060288"/>
            <a:ext cx="691647" cy="690627"/>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fade">
                                      <p:cBhvr>
                                        <p:cTn id="12" dur="500"/>
                                        <p:tgtEl>
                                          <p:spTgt spid="33"/>
                                        </p:tgtEl>
                                      </p:cBhvr>
                                    </p:animEffect>
                                  </p:childTnLst>
                                </p:cTn>
                              </p:par>
                              <p:par>
                                <p:cTn id="13" presetID="10" presetClass="entr" presetSubtype="0"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1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3"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9750" y="1440180"/>
            <a:ext cx="8064500" cy="4833620"/>
          </a:xfrm>
          <a:prstGeom prst="rect">
            <a:avLst/>
          </a:prstGeom>
        </p:spPr>
      </p:pic>
      <p:sp>
        <p:nvSpPr>
          <p:cNvPr id="102" name="Oval 101"/>
          <p:cNvSpPr/>
          <p:nvPr/>
        </p:nvSpPr>
        <p:spPr>
          <a:xfrm>
            <a:off x="3833195" y="2328175"/>
            <a:ext cx="632123" cy="632123"/>
          </a:xfrm>
          <a:prstGeom prst="ellipse">
            <a:avLst/>
          </a:prstGeom>
          <a:solidFill>
            <a:srgbClr val="E52122"/>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Oval 102"/>
          <p:cNvSpPr/>
          <p:nvPr/>
        </p:nvSpPr>
        <p:spPr>
          <a:xfrm>
            <a:off x="4553307" y="1957606"/>
            <a:ext cx="632123" cy="632123"/>
          </a:xfrm>
          <a:prstGeom prst="ellipse">
            <a:avLst/>
          </a:prstGeom>
          <a:solidFill>
            <a:srgbClr val="E52122"/>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Oval 103"/>
          <p:cNvSpPr/>
          <p:nvPr/>
        </p:nvSpPr>
        <p:spPr>
          <a:xfrm>
            <a:off x="5832006" y="1814231"/>
            <a:ext cx="632123" cy="632123"/>
          </a:xfrm>
          <a:prstGeom prst="ellipse">
            <a:avLst/>
          </a:prstGeom>
          <a:solidFill>
            <a:srgbClr val="4DB1E3"/>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p:cNvSpPr/>
          <p:nvPr/>
        </p:nvSpPr>
        <p:spPr>
          <a:xfrm>
            <a:off x="6784169" y="2172036"/>
            <a:ext cx="632123" cy="632123"/>
          </a:xfrm>
          <a:prstGeom prst="ellipse">
            <a:avLst/>
          </a:prstGeom>
          <a:solidFill>
            <a:srgbClr val="4DB1E3"/>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4" name="Picture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9" name="Rectangle 8"/>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sp>
        <p:nvSpPr>
          <p:cNvPr id="75" name="Rectangle 74"/>
          <p:cNvSpPr/>
          <p:nvPr/>
        </p:nvSpPr>
        <p:spPr>
          <a:xfrm>
            <a:off x="2904466"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904466"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Pentagon 1"/>
          <p:cNvSpPr/>
          <p:nvPr/>
        </p:nvSpPr>
        <p:spPr>
          <a:xfrm>
            <a:off x="539749" y="1440180"/>
            <a:ext cx="2927351" cy="4833620"/>
          </a:xfrm>
          <a:prstGeom prst="homePlate">
            <a:avLst>
              <a:gd name="adj" fmla="val 14876"/>
            </a:avLst>
          </a:prstGeom>
          <a:solidFill>
            <a:srgbClr val="AFDEF8"/>
          </a:solidFill>
          <a:ln>
            <a:noFill/>
          </a:ln>
          <a:effectLst>
            <a:outerShdw blurRad="38100" dist="12700" algn="ctr"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71804" y="1672858"/>
            <a:ext cx="2475256" cy="4247317"/>
          </a:xfrm>
          <a:prstGeom prst="rect">
            <a:avLst/>
          </a:prstGeom>
        </p:spPr>
        <p:txBody>
          <a:bodyPr wrap="square">
            <a:spAutoFit/>
          </a:bodyPr>
          <a:lstStyle/>
          <a:p>
            <a:r>
              <a:rPr lang="en-GB" dirty="0"/>
              <a:t>Reece has 3 red counters, 2 blue counters and 1 yellow counter. He uses 4 counters each time </a:t>
            </a:r>
            <a:br>
              <a:rPr lang="en-GB" dirty="0"/>
            </a:br>
            <a:r>
              <a:rPr lang="en-GB" dirty="0"/>
              <a:t>to make a fraction representation. Can you find 4 different representations he could make? The first one has been done for you. Remember to record a fraction for each colour used in each representation. </a:t>
            </a:r>
          </a:p>
        </p:txBody>
      </p:sp>
      <p:sp>
        <p:nvSpPr>
          <p:cNvPr id="13" name="Oval 12"/>
          <p:cNvSpPr/>
          <p:nvPr/>
        </p:nvSpPr>
        <p:spPr>
          <a:xfrm>
            <a:off x="7536179" y="2042496"/>
            <a:ext cx="632123" cy="632123"/>
          </a:xfrm>
          <a:prstGeom prst="ellipse">
            <a:avLst/>
          </a:prstGeom>
          <a:solidFill>
            <a:srgbClr val="E9C501"/>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5284976" y="2405808"/>
            <a:ext cx="632123" cy="632123"/>
          </a:xfrm>
          <a:prstGeom prst="ellipse">
            <a:avLst/>
          </a:prstGeom>
          <a:solidFill>
            <a:srgbClr val="E52122"/>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p:cNvSpPr/>
          <p:nvPr/>
        </p:nvSpPr>
        <p:spPr>
          <a:xfrm>
            <a:off x="4248318" y="3506397"/>
            <a:ext cx="632123" cy="632123"/>
          </a:xfrm>
          <a:prstGeom prst="ellipse">
            <a:avLst/>
          </a:prstGeom>
          <a:noFill/>
          <a:ln>
            <a:solidFill>
              <a:schemeClr val="bg1"/>
            </a:solidFill>
            <a:prstDash val="sysDash"/>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5159073" y="3506397"/>
            <a:ext cx="632123" cy="632123"/>
          </a:xfrm>
          <a:prstGeom prst="ellipse">
            <a:avLst/>
          </a:prstGeom>
          <a:noFill/>
          <a:ln>
            <a:solidFill>
              <a:schemeClr val="bg1"/>
            </a:solidFill>
            <a:prstDash val="sysDash"/>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6069828" y="3506397"/>
            <a:ext cx="632123" cy="632123"/>
          </a:xfrm>
          <a:prstGeom prst="ellipse">
            <a:avLst/>
          </a:prstGeom>
          <a:noFill/>
          <a:ln>
            <a:solidFill>
              <a:schemeClr val="bg1"/>
            </a:solidFill>
            <a:prstDash val="sysDash"/>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6980584" y="3506397"/>
            <a:ext cx="632123" cy="632123"/>
          </a:xfrm>
          <a:prstGeom prst="ellipse">
            <a:avLst/>
          </a:prstGeom>
          <a:noFill/>
          <a:ln>
            <a:solidFill>
              <a:schemeClr val="bg1"/>
            </a:solidFill>
            <a:prstDash val="sysDash"/>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3833195" y="2328175"/>
            <a:ext cx="632123" cy="632123"/>
          </a:xfrm>
          <a:prstGeom prst="ellipse">
            <a:avLst/>
          </a:prstGeom>
          <a:solidFill>
            <a:srgbClr val="E52122"/>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4553307" y="1957606"/>
            <a:ext cx="632123" cy="632123"/>
          </a:xfrm>
          <a:prstGeom prst="ellipse">
            <a:avLst/>
          </a:prstGeom>
          <a:solidFill>
            <a:srgbClr val="E52122"/>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5832006" y="1814231"/>
            <a:ext cx="632123" cy="632123"/>
          </a:xfrm>
          <a:prstGeom prst="ellipse">
            <a:avLst/>
          </a:prstGeom>
          <a:solidFill>
            <a:srgbClr val="4DB1E3"/>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6784169" y="2172036"/>
            <a:ext cx="632123" cy="632123"/>
          </a:xfrm>
          <a:prstGeom prst="ellipse">
            <a:avLst/>
          </a:prstGeom>
          <a:solidFill>
            <a:srgbClr val="4DB1E3"/>
          </a:solidFill>
          <a:ln>
            <a:solidFill>
              <a:schemeClr val="tx1"/>
            </a:solidFill>
          </a:ln>
          <a:effectLst>
            <a:outerShdw blurRad="25400" dist="25400" dir="10080000" algn="ctr" rotWithShape="0">
              <a:srgbClr val="000000">
                <a:alpha val="2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2" name="Straight Connector 41"/>
          <p:cNvCxnSpPr/>
          <p:nvPr/>
        </p:nvCxnSpPr>
        <p:spPr>
          <a:xfrm>
            <a:off x="4020483" y="3290693"/>
            <a:ext cx="3806357"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21" name="Picture 41"/>
          <p:cNvPicPr>
            <a:picLocks noChangeAspect="1"/>
          </p:cNvPicPr>
          <p:nvPr/>
        </p:nvPicPr>
        <p:blipFill rotWithShape="1">
          <a:blip r:embed="rId4" cstate="screen">
            <a:extLst>
              <a:ext uri="{28A0092B-C50C-407E-A947-70E740481C1C}">
                <a14:useLocalDpi xmlns:a14="http://schemas.microsoft.com/office/drawing/2010/main"/>
              </a:ext>
            </a:extLst>
          </a:blip>
          <a:srcRect l="-3" t="-2" r="-639"/>
          <a:stretch/>
        </p:blipFill>
        <p:spPr bwMode="auto">
          <a:xfrm flipH="1">
            <a:off x="3715839" y="4286906"/>
            <a:ext cx="4480222" cy="4914212"/>
          </a:xfrm>
          <a:prstGeom prst="rect">
            <a:avLst/>
          </a:prstGeom>
          <a:noFill/>
          <a:ln>
            <a:noFill/>
          </a:ln>
          <a:effectLst>
            <a:outerShdw blurRad="25400" dist="63500" dir="20520000" algn="ctr" rotWithShape="0">
              <a:srgbClr val="000000">
                <a:alpha val="1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p:cNvGrpSpPr/>
          <p:nvPr/>
        </p:nvGrpSpPr>
        <p:grpSpPr>
          <a:xfrm>
            <a:off x="4753205" y="5419856"/>
            <a:ext cx="994999" cy="491916"/>
            <a:chOff x="4296682" y="5402774"/>
            <a:chExt cx="994999" cy="491916"/>
          </a:xfrm>
        </p:grpSpPr>
        <p:grpSp>
          <p:nvGrpSpPr>
            <p:cNvPr id="27" name="Group 26"/>
            <p:cNvGrpSpPr/>
            <p:nvPr/>
          </p:nvGrpSpPr>
          <p:grpSpPr>
            <a:xfrm>
              <a:off x="4880441" y="5402774"/>
              <a:ext cx="411240" cy="491916"/>
              <a:chOff x="3392957" y="3857811"/>
              <a:chExt cx="411240" cy="491916"/>
            </a:xfrm>
          </p:grpSpPr>
          <p:sp>
            <p:nvSpPr>
              <p:cNvPr id="28" name="TextBox 27"/>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2</a:t>
                </a:r>
              </a:p>
            </p:txBody>
          </p:sp>
          <p:sp>
            <p:nvSpPr>
              <p:cNvPr id="29" name="TextBox 28"/>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30" name="Straight Connector 29"/>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6" name="TextBox 5"/>
            <p:cNvSpPr txBox="1"/>
            <p:nvPr/>
          </p:nvSpPr>
          <p:spPr>
            <a:xfrm>
              <a:off x="4296682" y="5464066"/>
              <a:ext cx="844196" cy="369332"/>
            </a:xfrm>
            <a:prstGeom prst="rect">
              <a:avLst/>
            </a:prstGeom>
            <a:noFill/>
          </p:spPr>
          <p:txBody>
            <a:bodyPr wrap="square" rtlCol="0">
              <a:spAutoFit/>
            </a:bodyPr>
            <a:lstStyle/>
            <a:p>
              <a:r>
                <a:rPr lang="en-GB" dirty="0">
                  <a:solidFill>
                    <a:srgbClr val="87BD31"/>
                  </a:solidFill>
                </a:rPr>
                <a:t>red =</a:t>
              </a:r>
            </a:p>
          </p:txBody>
        </p:sp>
      </p:grpSp>
      <p:grpSp>
        <p:nvGrpSpPr>
          <p:cNvPr id="33" name="Group 32"/>
          <p:cNvGrpSpPr/>
          <p:nvPr/>
        </p:nvGrpSpPr>
        <p:grpSpPr>
          <a:xfrm>
            <a:off x="5917099" y="5418187"/>
            <a:ext cx="1094059" cy="491916"/>
            <a:chOff x="4197622" y="5402774"/>
            <a:chExt cx="1094059" cy="491916"/>
          </a:xfrm>
        </p:grpSpPr>
        <p:grpSp>
          <p:nvGrpSpPr>
            <p:cNvPr id="34" name="Group 33"/>
            <p:cNvGrpSpPr/>
            <p:nvPr/>
          </p:nvGrpSpPr>
          <p:grpSpPr>
            <a:xfrm>
              <a:off x="4880441" y="5402774"/>
              <a:ext cx="411240" cy="491916"/>
              <a:chOff x="3392957" y="3857811"/>
              <a:chExt cx="411240" cy="491916"/>
            </a:xfrm>
          </p:grpSpPr>
          <p:sp>
            <p:nvSpPr>
              <p:cNvPr id="36" name="TextBox 35"/>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2</a:t>
                </a:r>
              </a:p>
            </p:txBody>
          </p:sp>
          <p:sp>
            <p:nvSpPr>
              <p:cNvPr id="37" name="TextBox 36"/>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38" name="Straight Connector 37"/>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35" name="TextBox 34"/>
            <p:cNvSpPr txBox="1"/>
            <p:nvPr/>
          </p:nvSpPr>
          <p:spPr>
            <a:xfrm>
              <a:off x="4197622" y="5464066"/>
              <a:ext cx="844196" cy="369332"/>
            </a:xfrm>
            <a:prstGeom prst="rect">
              <a:avLst/>
            </a:prstGeom>
            <a:noFill/>
          </p:spPr>
          <p:txBody>
            <a:bodyPr wrap="square" rtlCol="0">
              <a:spAutoFit/>
            </a:bodyPr>
            <a:lstStyle/>
            <a:p>
              <a:r>
                <a:rPr lang="en-GB" dirty="0">
                  <a:solidFill>
                    <a:srgbClr val="87BD31"/>
                  </a:solidFill>
                </a:rPr>
                <a:t>blue =</a:t>
              </a:r>
            </a:p>
          </p:txBody>
        </p:sp>
      </p:grpSp>
      <p:sp>
        <p:nvSpPr>
          <p:cNvPr id="43" name="Rectangle 42"/>
          <p:cNvSpPr/>
          <p:nvPr/>
        </p:nvSpPr>
        <p:spPr>
          <a:xfrm>
            <a:off x="3915747" y="2720943"/>
            <a:ext cx="4040183" cy="369332"/>
          </a:xfrm>
          <a:prstGeom prst="rect">
            <a:avLst/>
          </a:prstGeom>
        </p:spPr>
        <p:txBody>
          <a:bodyPr wrap="square">
            <a:spAutoFit/>
          </a:bodyPr>
          <a:lstStyle/>
          <a:p>
            <a:r>
              <a:rPr lang="en-GB" dirty="0">
                <a:solidFill>
                  <a:srgbClr val="87BD31"/>
                </a:solidFill>
              </a:rPr>
              <a:t>Solution 1:</a:t>
            </a:r>
          </a:p>
        </p:txBody>
      </p:sp>
      <p:sp>
        <p:nvSpPr>
          <p:cNvPr id="56" name="Rectangle 55"/>
          <p:cNvSpPr/>
          <p:nvPr/>
        </p:nvSpPr>
        <p:spPr>
          <a:xfrm>
            <a:off x="3941770" y="3912145"/>
            <a:ext cx="4040183" cy="369332"/>
          </a:xfrm>
          <a:prstGeom prst="rect">
            <a:avLst/>
          </a:prstGeom>
        </p:spPr>
        <p:txBody>
          <a:bodyPr wrap="square">
            <a:spAutoFit/>
          </a:bodyPr>
          <a:lstStyle/>
          <a:p>
            <a:r>
              <a:rPr lang="en-GB" dirty="0">
                <a:solidFill>
                  <a:srgbClr val="87BD31"/>
                </a:solidFill>
              </a:rPr>
              <a:t>Solution 2:</a:t>
            </a:r>
          </a:p>
        </p:txBody>
      </p:sp>
      <p:sp>
        <p:nvSpPr>
          <p:cNvPr id="69" name="Rectangle 68"/>
          <p:cNvSpPr/>
          <p:nvPr/>
        </p:nvSpPr>
        <p:spPr>
          <a:xfrm>
            <a:off x="3929371" y="5054855"/>
            <a:ext cx="4040183" cy="369332"/>
          </a:xfrm>
          <a:prstGeom prst="rect">
            <a:avLst/>
          </a:prstGeom>
        </p:spPr>
        <p:txBody>
          <a:bodyPr wrap="square">
            <a:spAutoFit/>
          </a:bodyPr>
          <a:lstStyle/>
          <a:p>
            <a:r>
              <a:rPr lang="en-GB" dirty="0">
                <a:solidFill>
                  <a:srgbClr val="87BD31"/>
                </a:solidFill>
              </a:rPr>
              <a:t>Solution 3:</a:t>
            </a:r>
          </a:p>
        </p:txBody>
      </p:sp>
      <p:sp>
        <p:nvSpPr>
          <p:cNvPr id="40" name="Rectangle 39"/>
          <p:cNvSpPr/>
          <p:nvPr/>
        </p:nvSpPr>
        <p:spPr>
          <a:xfrm>
            <a:off x="3915746" y="2028288"/>
            <a:ext cx="4040183" cy="646331"/>
          </a:xfrm>
          <a:prstGeom prst="rect">
            <a:avLst/>
          </a:prstGeom>
        </p:spPr>
        <p:txBody>
          <a:bodyPr wrap="square">
            <a:spAutoFit/>
          </a:bodyPr>
          <a:lstStyle/>
          <a:p>
            <a:r>
              <a:rPr lang="en-GB" dirty="0">
                <a:solidFill>
                  <a:srgbClr val="87BD31"/>
                </a:solidFill>
              </a:rPr>
              <a:t>There are many possibilities. </a:t>
            </a:r>
            <a:br>
              <a:rPr lang="en-GB" dirty="0">
                <a:solidFill>
                  <a:srgbClr val="87BD31"/>
                </a:solidFill>
              </a:rPr>
            </a:br>
            <a:r>
              <a:rPr lang="en-GB" dirty="0">
                <a:solidFill>
                  <a:srgbClr val="87BD31"/>
                </a:solidFill>
              </a:rPr>
              <a:t>Here are some example answers.</a:t>
            </a:r>
          </a:p>
        </p:txBody>
      </p:sp>
      <p:grpSp>
        <p:nvGrpSpPr>
          <p:cNvPr id="44" name="Group 43"/>
          <p:cNvGrpSpPr/>
          <p:nvPr/>
        </p:nvGrpSpPr>
        <p:grpSpPr>
          <a:xfrm>
            <a:off x="3925182" y="3023418"/>
            <a:ext cx="994999" cy="491916"/>
            <a:chOff x="4296682" y="5402774"/>
            <a:chExt cx="994999" cy="491916"/>
          </a:xfrm>
        </p:grpSpPr>
        <p:grpSp>
          <p:nvGrpSpPr>
            <p:cNvPr id="45" name="Group 44"/>
            <p:cNvGrpSpPr/>
            <p:nvPr/>
          </p:nvGrpSpPr>
          <p:grpSpPr>
            <a:xfrm>
              <a:off x="4880441" y="5402774"/>
              <a:ext cx="411240" cy="491916"/>
              <a:chOff x="3392957" y="3857811"/>
              <a:chExt cx="411240" cy="491916"/>
            </a:xfrm>
          </p:grpSpPr>
          <p:sp>
            <p:nvSpPr>
              <p:cNvPr id="47" name="TextBox 46"/>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3</a:t>
                </a:r>
              </a:p>
            </p:txBody>
          </p:sp>
          <p:sp>
            <p:nvSpPr>
              <p:cNvPr id="48" name="TextBox 47"/>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49" name="Straight Connector 48"/>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46" name="TextBox 45"/>
            <p:cNvSpPr txBox="1"/>
            <p:nvPr/>
          </p:nvSpPr>
          <p:spPr>
            <a:xfrm>
              <a:off x="4296682" y="5464066"/>
              <a:ext cx="844196" cy="369332"/>
            </a:xfrm>
            <a:prstGeom prst="rect">
              <a:avLst/>
            </a:prstGeom>
            <a:noFill/>
          </p:spPr>
          <p:txBody>
            <a:bodyPr wrap="square" rtlCol="0">
              <a:spAutoFit/>
            </a:bodyPr>
            <a:lstStyle/>
            <a:p>
              <a:r>
                <a:rPr lang="en-GB" dirty="0">
                  <a:solidFill>
                    <a:srgbClr val="87BD31"/>
                  </a:solidFill>
                </a:rPr>
                <a:t>red =</a:t>
              </a:r>
            </a:p>
          </p:txBody>
        </p:sp>
      </p:grpSp>
      <p:grpSp>
        <p:nvGrpSpPr>
          <p:cNvPr id="50" name="Group 49"/>
          <p:cNvGrpSpPr/>
          <p:nvPr/>
        </p:nvGrpSpPr>
        <p:grpSpPr>
          <a:xfrm>
            <a:off x="5127175" y="3021749"/>
            <a:ext cx="1307420" cy="491916"/>
            <a:chOff x="3984261" y="5402774"/>
            <a:chExt cx="1307420" cy="491916"/>
          </a:xfrm>
        </p:grpSpPr>
        <p:grpSp>
          <p:nvGrpSpPr>
            <p:cNvPr id="51" name="Group 50"/>
            <p:cNvGrpSpPr/>
            <p:nvPr/>
          </p:nvGrpSpPr>
          <p:grpSpPr>
            <a:xfrm>
              <a:off x="4880441" y="5402774"/>
              <a:ext cx="411240" cy="491916"/>
              <a:chOff x="3392957" y="3857811"/>
              <a:chExt cx="411240" cy="491916"/>
            </a:xfrm>
          </p:grpSpPr>
          <p:sp>
            <p:nvSpPr>
              <p:cNvPr id="53" name="TextBox 52"/>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1</a:t>
                </a:r>
              </a:p>
            </p:txBody>
          </p:sp>
          <p:sp>
            <p:nvSpPr>
              <p:cNvPr id="54" name="TextBox 53"/>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55" name="Straight Connector 54"/>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52" name="TextBox 51"/>
            <p:cNvSpPr txBox="1"/>
            <p:nvPr/>
          </p:nvSpPr>
          <p:spPr>
            <a:xfrm>
              <a:off x="3984261" y="5464066"/>
              <a:ext cx="1094059" cy="369332"/>
            </a:xfrm>
            <a:prstGeom prst="rect">
              <a:avLst/>
            </a:prstGeom>
            <a:noFill/>
          </p:spPr>
          <p:txBody>
            <a:bodyPr wrap="square" rtlCol="0">
              <a:spAutoFit/>
            </a:bodyPr>
            <a:lstStyle/>
            <a:p>
              <a:r>
                <a:rPr lang="en-GB" dirty="0">
                  <a:solidFill>
                    <a:srgbClr val="87BD31"/>
                  </a:solidFill>
                </a:rPr>
                <a:t>yellow =</a:t>
              </a:r>
            </a:p>
          </p:txBody>
        </p:sp>
      </p:grpSp>
      <p:grpSp>
        <p:nvGrpSpPr>
          <p:cNvPr id="57" name="Group 56"/>
          <p:cNvGrpSpPr/>
          <p:nvPr/>
        </p:nvGrpSpPr>
        <p:grpSpPr>
          <a:xfrm>
            <a:off x="3951205" y="4214620"/>
            <a:ext cx="994999" cy="491916"/>
            <a:chOff x="4296682" y="5402774"/>
            <a:chExt cx="994999" cy="491916"/>
          </a:xfrm>
        </p:grpSpPr>
        <p:grpSp>
          <p:nvGrpSpPr>
            <p:cNvPr id="58" name="Group 57"/>
            <p:cNvGrpSpPr/>
            <p:nvPr/>
          </p:nvGrpSpPr>
          <p:grpSpPr>
            <a:xfrm>
              <a:off x="4880441" y="5402774"/>
              <a:ext cx="411240" cy="491916"/>
              <a:chOff x="3392957" y="3857811"/>
              <a:chExt cx="411240" cy="491916"/>
            </a:xfrm>
          </p:grpSpPr>
          <p:sp>
            <p:nvSpPr>
              <p:cNvPr id="60" name="TextBox 59"/>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2</a:t>
                </a:r>
              </a:p>
            </p:txBody>
          </p:sp>
          <p:sp>
            <p:nvSpPr>
              <p:cNvPr id="61" name="TextBox 60"/>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62" name="Straight Connector 61"/>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59" name="TextBox 58"/>
            <p:cNvSpPr txBox="1"/>
            <p:nvPr/>
          </p:nvSpPr>
          <p:spPr>
            <a:xfrm>
              <a:off x="4296682" y="5464066"/>
              <a:ext cx="844196" cy="369332"/>
            </a:xfrm>
            <a:prstGeom prst="rect">
              <a:avLst/>
            </a:prstGeom>
            <a:noFill/>
          </p:spPr>
          <p:txBody>
            <a:bodyPr wrap="square" rtlCol="0">
              <a:spAutoFit/>
            </a:bodyPr>
            <a:lstStyle/>
            <a:p>
              <a:r>
                <a:rPr lang="en-GB" dirty="0">
                  <a:solidFill>
                    <a:srgbClr val="87BD31"/>
                  </a:solidFill>
                </a:rPr>
                <a:t>red =</a:t>
              </a:r>
            </a:p>
          </p:txBody>
        </p:sp>
      </p:grpSp>
      <p:grpSp>
        <p:nvGrpSpPr>
          <p:cNvPr id="63" name="Group 62"/>
          <p:cNvGrpSpPr/>
          <p:nvPr/>
        </p:nvGrpSpPr>
        <p:grpSpPr>
          <a:xfrm>
            <a:off x="5115099" y="4212951"/>
            <a:ext cx="1094059" cy="491916"/>
            <a:chOff x="4197622" y="5402774"/>
            <a:chExt cx="1094059" cy="491916"/>
          </a:xfrm>
        </p:grpSpPr>
        <p:grpSp>
          <p:nvGrpSpPr>
            <p:cNvPr id="64" name="Group 63"/>
            <p:cNvGrpSpPr/>
            <p:nvPr/>
          </p:nvGrpSpPr>
          <p:grpSpPr>
            <a:xfrm>
              <a:off x="4880441" y="5402774"/>
              <a:ext cx="411240" cy="491916"/>
              <a:chOff x="3392957" y="3857811"/>
              <a:chExt cx="411240" cy="491916"/>
            </a:xfrm>
          </p:grpSpPr>
          <p:sp>
            <p:nvSpPr>
              <p:cNvPr id="66" name="TextBox 65"/>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1</a:t>
                </a:r>
              </a:p>
            </p:txBody>
          </p:sp>
          <p:sp>
            <p:nvSpPr>
              <p:cNvPr id="67" name="TextBox 66"/>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68" name="Straight Connector 67"/>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65" name="TextBox 64"/>
            <p:cNvSpPr txBox="1"/>
            <p:nvPr/>
          </p:nvSpPr>
          <p:spPr>
            <a:xfrm>
              <a:off x="4197622" y="5464066"/>
              <a:ext cx="844196" cy="369332"/>
            </a:xfrm>
            <a:prstGeom prst="rect">
              <a:avLst/>
            </a:prstGeom>
            <a:noFill/>
          </p:spPr>
          <p:txBody>
            <a:bodyPr wrap="square" rtlCol="0">
              <a:spAutoFit/>
            </a:bodyPr>
            <a:lstStyle/>
            <a:p>
              <a:r>
                <a:rPr lang="en-GB" dirty="0">
                  <a:solidFill>
                    <a:srgbClr val="87BD31"/>
                  </a:solidFill>
                </a:rPr>
                <a:t>blue =</a:t>
              </a:r>
            </a:p>
          </p:txBody>
        </p:sp>
      </p:grpSp>
      <p:grpSp>
        <p:nvGrpSpPr>
          <p:cNvPr id="70" name="Group 69"/>
          <p:cNvGrpSpPr/>
          <p:nvPr/>
        </p:nvGrpSpPr>
        <p:grpSpPr>
          <a:xfrm>
            <a:off x="3938806" y="5357330"/>
            <a:ext cx="994999" cy="491916"/>
            <a:chOff x="4296682" y="5402774"/>
            <a:chExt cx="994999" cy="491916"/>
          </a:xfrm>
        </p:grpSpPr>
        <p:grpSp>
          <p:nvGrpSpPr>
            <p:cNvPr id="71" name="Group 70"/>
            <p:cNvGrpSpPr/>
            <p:nvPr/>
          </p:nvGrpSpPr>
          <p:grpSpPr>
            <a:xfrm>
              <a:off x="4880441" y="5402774"/>
              <a:ext cx="411240" cy="491916"/>
              <a:chOff x="3392957" y="3857811"/>
              <a:chExt cx="411240" cy="491916"/>
            </a:xfrm>
          </p:grpSpPr>
          <p:sp>
            <p:nvSpPr>
              <p:cNvPr id="73" name="TextBox 72"/>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1</a:t>
                </a:r>
              </a:p>
            </p:txBody>
          </p:sp>
          <p:sp>
            <p:nvSpPr>
              <p:cNvPr id="76" name="TextBox 75"/>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77" name="Straight Connector 76"/>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72" name="TextBox 71"/>
            <p:cNvSpPr txBox="1"/>
            <p:nvPr/>
          </p:nvSpPr>
          <p:spPr>
            <a:xfrm>
              <a:off x="4296682" y="5464066"/>
              <a:ext cx="844196" cy="369332"/>
            </a:xfrm>
            <a:prstGeom prst="rect">
              <a:avLst/>
            </a:prstGeom>
            <a:noFill/>
          </p:spPr>
          <p:txBody>
            <a:bodyPr wrap="square" rtlCol="0">
              <a:spAutoFit/>
            </a:bodyPr>
            <a:lstStyle/>
            <a:p>
              <a:r>
                <a:rPr lang="en-GB" dirty="0">
                  <a:solidFill>
                    <a:srgbClr val="87BD31"/>
                  </a:solidFill>
                </a:rPr>
                <a:t>red =</a:t>
              </a:r>
            </a:p>
          </p:txBody>
        </p:sp>
      </p:grpSp>
      <p:grpSp>
        <p:nvGrpSpPr>
          <p:cNvPr id="78" name="Group 77"/>
          <p:cNvGrpSpPr/>
          <p:nvPr/>
        </p:nvGrpSpPr>
        <p:grpSpPr>
          <a:xfrm>
            <a:off x="5102700" y="5355661"/>
            <a:ext cx="1094059" cy="491916"/>
            <a:chOff x="4197622" y="5402774"/>
            <a:chExt cx="1094059" cy="491916"/>
          </a:xfrm>
        </p:grpSpPr>
        <p:grpSp>
          <p:nvGrpSpPr>
            <p:cNvPr id="79" name="Group 78"/>
            <p:cNvGrpSpPr/>
            <p:nvPr/>
          </p:nvGrpSpPr>
          <p:grpSpPr>
            <a:xfrm>
              <a:off x="4880441" y="5402774"/>
              <a:ext cx="411240" cy="491916"/>
              <a:chOff x="3392957" y="3857811"/>
              <a:chExt cx="411240" cy="491916"/>
            </a:xfrm>
          </p:grpSpPr>
          <p:sp>
            <p:nvSpPr>
              <p:cNvPr id="81" name="TextBox 80"/>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2</a:t>
                </a:r>
              </a:p>
            </p:txBody>
          </p:sp>
          <p:sp>
            <p:nvSpPr>
              <p:cNvPr id="82" name="TextBox 81"/>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83" name="Straight Connector 82"/>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80" name="TextBox 79"/>
            <p:cNvSpPr txBox="1"/>
            <p:nvPr/>
          </p:nvSpPr>
          <p:spPr>
            <a:xfrm>
              <a:off x="4197622" y="5464066"/>
              <a:ext cx="844196" cy="369332"/>
            </a:xfrm>
            <a:prstGeom prst="rect">
              <a:avLst/>
            </a:prstGeom>
            <a:noFill/>
          </p:spPr>
          <p:txBody>
            <a:bodyPr wrap="square" rtlCol="0">
              <a:spAutoFit/>
            </a:bodyPr>
            <a:lstStyle/>
            <a:p>
              <a:r>
                <a:rPr lang="en-GB" dirty="0">
                  <a:solidFill>
                    <a:srgbClr val="87BD31"/>
                  </a:solidFill>
                </a:rPr>
                <a:t>blue =</a:t>
              </a:r>
            </a:p>
          </p:txBody>
        </p:sp>
      </p:grpSp>
      <p:grpSp>
        <p:nvGrpSpPr>
          <p:cNvPr id="84" name="Group 83"/>
          <p:cNvGrpSpPr/>
          <p:nvPr/>
        </p:nvGrpSpPr>
        <p:grpSpPr>
          <a:xfrm>
            <a:off x="6355678" y="4210571"/>
            <a:ext cx="1307420" cy="491916"/>
            <a:chOff x="3984261" y="5402774"/>
            <a:chExt cx="1307420" cy="491916"/>
          </a:xfrm>
        </p:grpSpPr>
        <p:grpSp>
          <p:nvGrpSpPr>
            <p:cNvPr id="85" name="Group 84"/>
            <p:cNvGrpSpPr/>
            <p:nvPr/>
          </p:nvGrpSpPr>
          <p:grpSpPr>
            <a:xfrm>
              <a:off x="4880441" y="5402774"/>
              <a:ext cx="411240" cy="491916"/>
              <a:chOff x="3392957" y="3857811"/>
              <a:chExt cx="411240" cy="491916"/>
            </a:xfrm>
          </p:grpSpPr>
          <p:sp>
            <p:nvSpPr>
              <p:cNvPr id="87" name="TextBox 86"/>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1</a:t>
                </a:r>
              </a:p>
            </p:txBody>
          </p:sp>
          <p:sp>
            <p:nvSpPr>
              <p:cNvPr id="88" name="TextBox 87"/>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89" name="Straight Connector 88"/>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86" name="TextBox 85"/>
            <p:cNvSpPr txBox="1"/>
            <p:nvPr/>
          </p:nvSpPr>
          <p:spPr>
            <a:xfrm>
              <a:off x="3984261" y="5464066"/>
              <a:ext cx="1094059" cy="369332"/>
            </a:xfrm>
            <a:prstGeom prst="rect">
              <a:avLst/>
            </a:prstGeom>
            <a:noFill/>
          </p:spPr>
          <p:txBody>
            <a:bodyPr wrap="square" rtlCol="0">
              <a:spAutoFit/>
            </a:bodyPr>
            <a:lstStyle/>
            <a:p>
              <a:r>
                <a:rPr lang="en-GB" dirty="0">
                  <a:solidFill>
                    <a:srgbClr val="87BD31"/>
                  </a:solidFill>
                </a:rPr>
                <a:t>yellow =</a:t>
              </a:r>
            </a:p>
          </p:txBody>
        </p:sp>
      </p:grpSp>
      <p:grpSp>
        <p:nvGrpSpPr>
          <p:cNvPr id="90" name="Group 89"/>
          <p:cNvGrpSpPr/>
          <p:nvPr/>
        </p:nvGrpSpPr>
        <p:grpSpPr>
          <a:xfrm>
            <a:off x="6371245" y="5327291"/>
            <a:ext cx="1307420" cy="491916"/>
            <a:chOff x="3984261" y="5402774"/>
            <a:chExt cx="1307420" cy="491916"/>
          </a:xfrm>
        </p:grpSpPr>
        <p:grpSp>
          <p:nvGrpSpPr>
            <p:cNvPr id="91" name="Group 90"/>
            <p:cNvGrpSpPr/>
            <p:nvPr/>
          </p:nvGrpSpPr>
          <p:grpSpPr>
            <a:xfrm>
              <a:off x="4880441" y="5402774"/>
              <a:ext cx="411240" cy="491916"/>
              <a:chOff x="3392957" y="3857811"/>
              <a:chExt cx="411240" cy="491916"/>
            </a:xfrm>
          </p:grpSpPr>
          <p:sp>
            <p:nvSpPr>
              <p:cNvPr id="93" name="TextBox 92"/>
              <p:cNvSpPr txBox="1"/>
              <p:nvPr/>
            </p:nvSpPr>
            <p:spPr>
              <a:xfrm>
                <a:off x="3392957" y="3857811"/>
                <a:ext cx="411240" cy="307777"/>
              </a:xfrm>
              <a:prstGeom prst="rect">
                <a:avLst/>
              </a:prstGeom>
              <a:noFill/>
            </p:spPr>
            <p:txBody>
              <a:bodyPr wrap="square" rtlCol="0">
                <a:spAutoFit/>
              </a:bodyPr>
              <a:lstStyle/>
              <a:p>
                <a:pPr algn="ctr"/>
                <a:r>
                  <a:rPr lang="en-GB" sz="1400" b="1" dirty="0">
                    <a:solidFill>
                      <a:srgbClr val="87BD31"/>
                    </a:solidFill>
                  </a:rPr>
                  <a:t>1</a:t>
                </a:r>
              </a:p>
            </p:txBody>
          </p:sp>
          <p:sp>
            <p:nvSpPr>
              <p:cNvPr id="94" name="TextBox 93"/>
              <p:cNvSpPr txBox="1"/>
              <p:nvPr/>
            </p:nvSpPr>
            <p:spPr>
              <a:xfrm>
                <a:off x="3392957" y="4041950"/>
                <a:ext cx="411240" cy="307777"/>
              </a:xfrm>
              <a:prstGeom prst="rect">
                <a:avLst/>
              </a:prstGeom>
              <a:noFill/>
            </p:spPr>
            <p:txBody>
              <a:bodyPr wrap="square" rtlCol="0">
                <a:spAutoFit/>
              </a:bodyPr>
              <a:lstStyle/>
              <a:p>
                <a:pPr algn="ctr"/>
                <a:r>
                  <a:rPr lang="en-GB" sz="1400" b="1" dirty="0">
                    <a:solidFill>
                      <a:srgbClr val="87BD31"/>
                    </a:solidFill>
                  </a:rPr>
                  <a:t>4</a:t>
                </a:r>
              </a:p>
            </p:txBody>
          </p:sp>
          <p:cxnSp>
            <p:nvCxnSpPr>
              <p:cNvPr id="95" name="Straight Connector 94"/>
              <p:cNvCxnSpPr/>
              <p:nvPr/>
            </p:nvCxnSpPr>
            <p:spPr>
              <a:xfrm>
                <a:off x="3545394" y="4102100"/>
                <a:ext cx="108000" cy="0"/>
              </a:xfrm>
              <a:prstGeom prst="line">
                <a:avLst/>
              </a:prstGeom>
              <a:ln w="12700">
                <a:solidFill>
                  <a:srgbClr val="87BD31"/>
                </a:solidFill>
              </a:ln>
            </p:spPr>
            <p:style>
              <a:lnRef idx="1">
                <a:schemeClr val="accent1"/>
              </a:lnRef>
              <a:fillRef idx="0">
                <a:schemeClr val="accent1"/>
              </a:fillRef>
              <a:effectRef idx="0">
                <a:schemeClr val="accent1"/>
              </a:effectRef>
              <a:fontRef idx="minor">
                <a:schemeClr val="tx1"/>
              </a:fontRef>
            </p:style>
          </p:cxnSp>
        </p:grpSp>
        <p:sp>
          <p:nvSpPr>
            <p:cNvPr id="92" name="TextBox 91"/>
            <p:cNvSpPr txBox="1"/>
            <p:nvPr/>
          </p:nvSpPr>
          <p:spPr>
            <a:xfrm>
              <a:off x="3984261" y="5464066"/>
              <a:ext cx="1094059" cy="369332"/>
            </a:xfrm>
            <a:prstGeom prst="rect">
              <a:avLst/>
            </a:prstGeom>
            <a:noFill/>
          </p:spPr>
          <p:txBody>
            <a:bodyPr wrap="square" rtlCol="0">
              <a:spAutoFit/>
            </a:bodyPr>
            <a:lstStyle/>
            <a:p>
              <a:r>
                <a:rPr lang="en-GB" dirty="0">
                  <a:solidFill>
                    <a:srgbClr val="87BD31"/>
                  </a:solidFill>
                </a:rPr>
                <a:t>yellow =</a:t>
              </a:r>
            </a:p>
          </p:txBody>
        </p:sp>
      </p:grpSp>
      <p:sp>
        <p:nvSpPr>
          <p:cNvPr id="107" name="Oval 106"/>
          <p:cNvSpPr/>
          <p:nvPr/>
        </p:nvSpPr>
        <p:spPr>
          <a:xfrm>
            <a:off x="4004803" y="3464536"/>
            <a:ext cx="373044" cy="373042"/>
          </a:xfrm>
          <a:prstGeom prst="ellipse">
            <a:avLst/>
          </a:prstGeom>
          <a:solidFill>
            <a:srgbClr val="E52122"/>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Oval 107"/>
          <p:cNvSpPr/>
          <p:nvPr/>
        </p:nvSpPr>
        <p:spPr>
          <a:xfrm>
            <a:off x="4492398" y="3464536"/>
            <a:ext cx="373044" cy="373042"/>
          </a:xfrm>
          <a:prstGeom prst="ellipse">
            <a:avLst/>
          </a:prstGeom>
          <a:solidFill>
            <a:srgbClr val="E52122"/>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p:cNvSpPr/>
          <p:nvPr/>
        </p:nvSpPr>
        <p:spPr>
          <a:xfrm>
            <a:off x="4979993" y="3464536"/>
            <a:ext cx="373044" cy="373042"/>
          </a:xfrm>
          <a:prstGeom prst="ellipse">
            <a:avLst/>
          </a:prstGeom>
          <a:solidFill>
            <a:srgbClr val="FF0000"/>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p:cNvSpPr/>
          <p:nvPr/>
        </p:nvSpPr>
        <p:spPr>
          <a:xfrm>
            <a:off x="5467587" y="3464536"/>
            <a:ext cx="373044" cy="373042"/>
          </a:xfrm>
          <a:prstGeom prst="ellipse">
            <a:avLst/>
          </a:prstGeom>
          <a:solidFill>
            <a:srgbClr val="E9C501"/>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p:cNvSpPr/>
          <p:nvPr/>
        </p:nvSpPr>
        <p:spPr>
          <a:xfrm>
            <a:off x="4010662" y="4661770"/>
            <a:ext cx="373044" cy="373042"/>
          </a:xfrm>
          <a:prstGeom prst="ellipse">
            <a:avLst/>
          </a:prstGeom>
          <a:solidFill>
            <a:srgbClr val="E52122"/>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p:cNvSpPr/>
          <p:nvPr/>
        </p:nvSpPr>
        <p:spPr>
          <a:xfrm>
            <a:off x="4498257" y="4661770"/>
            <a:ext cx="373044" cy="373042"/>
          </a:xfrm>
          <a:prstGeom prst="ellipse">
            <a:avLst/>
          </a:prstGeom>
          <a:solidFill>
            <a:srgbClr val="E52122"/>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p:cNvSpPr/>
          <p:nvPr/>
        </p:nvSpPr>
        <p:spPr>
          <a:xfrm>
            <a:off x="4979993" y="4661770"/>
            <a:ext cx="373044" cy="373042"/>
          </a:xfrm>
          <a:prstGeom prst="ellipse">
            <a:avLst/>
          </a:prstGeom>
          <a:solidFill>
            <a:srgbClr val="4DB1E3"/>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p:cNvSpPr/>
          <p:nvPr/>
        </p:nvSpPr>
        <p:spPr>
          <a:xfrm>
            <a:off x="5467587" y="4661770"/>
            <a:ext cx="373044" cy="373042"/>
          </a:xfrm>
          <a:prstGeom prst="ellipse">
            <a:avLst/>
          </a:prstGeom>
          <a:solidFill>
            <a:srgbClr val="E9C501"/>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Oval 115"/>
          <p:cNvSpPr/>
          <p:nvPr/>
        </p:nvSpPr>
        <p:spPr>
          <a:xfrm>
            <a:off x="4010662" y="5820063"/>
            <a:ext cx="373044" cy="373042"/>
          </a:xfrm>
          <a:prstGeom prst="ellipse">
            <a:avLst/>
          </a:prstGeom>
          <a:solidFill>
            <a:srgbClr val="E52122"/>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p:cNvSpPr/>
          <p:nvPr/>
        </p:nvSpPr>
        <p:spPr>
          <a:xfrm>
            <a:off x="4498257" y="5820063"/>
            <a:ext cx="373044" cy="373042"/>
          </a:xfrm>
          <a:prstGeom prst="ellipse">
            <a:avLst/>
          </a:prstGeom>
          <a:solidFill>
            <a:srgbClr val="4DB1E3"/>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Oval 117"/>
          <p:cNvSpPr/>
          <p:nvPr/>
        </p:nvSpPr>
        <p:spPr>
          <a:xfrm>
            <a:off x="4979993" y="5820063"/>
            <a:ext cx="373044" cy="373042"/>
          </a:xfrm>
          <a:prstGeom prst="ellipse">
            <a:avLst/>
          </a:prstGeom>
          <a:solidFill>
            <a:srgbClr val="4DB1E3"/>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Oval 118"/>
          <p:cNvSpPr/>
          <p:nvPr/>
        </p:nvSpPr>
        <p:spPr>
          <a:xfrm>
            <a:off x="5467587" y="5820063"/>
            <a:ext cx="373044" cy="373042"/>
          </a:xfrm>
          <a:prstGeom prst="ellipse">
            <a:avLst/>
          </a:prstGeom>
          <a:solidFill>
            <a:srgbClr val="E9C501"/>
          </a:solidFill>
          <a:ln>
            <a:solidFill>
              <a:schemeClr val="tx1"/>
            </a:solidFill>
          </a:ln>
          <a:effectLst>
            <a:outerShdw blurRad="25400" dist="25400" dir="10080000" algn="ctr" rotWithShape="0">
              <a:srgbClr val="000000">
                <a:alpha val="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0" y="6199464"/>
            <a:ext cx="9144000" cy="658536"/>
          </a:xfrm>
          <a:prstGeom prst="rect">
            <a:avLst/>
          </a:prstGeom>
        </p:spPr>
      </p:pic>
    </p:spTree>
    <p:extLst>
      <p:ext uri="{BB962C8B-B14F-4D97-AF65-F5344CB8AC3E}">
        <p14:creationId xmlns:p14="http://schemas.microsoft.com/office/powerpoint/2010/main" val="387790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55556E-7 1.85185E-6 L 0.04549 0.17199 " pathEditMode="relative" rAng="0" ptsTypes="AA">
                                      <p:cBhvr>
                                        <p:cTn id="6" dur="2000" fill="hold"/>
                                        <p:tgtEl>
                                          <p:spTgt spid="23"/>
                                        </p:tgtEl>
                                        <p:attrNameLst>
                                          <p:attrName>ppt_x</p:attrName>
                                          <p:attrName>ppt_y</p:attrName>
                                        </p:attrNameLst>
                                      </p:cBhvr>
                                      <p:rCtr x="2274" y="8588"/>
                                    </p:animMotion>
                                  </p:childTnLst>
                                </p:cTn>
                              </p:par>
                              <p:par>
                                <p:cTn id="7" presetID="42" presetClass="path" presetSubtype="0" accel="50000" decel="50000" fill="hold" grpId="0" nodeType="withEffect">
                                  <p:stCondLst>
                                    <p:cond delay="0"/>
                                  </p:stCondLst>
                                  <p:childTnLst>
                                    <p:animMotion origin="layout" path="M 4.72222E-6 -1.48148E-6 L 0.06614 0.22523 " pathEditMode="relative" rAng="0" ptsTypes="AA">
                                      <p:cBhvr>
                                        <p:cTn id="8" dur="2000" fill="hold"/>
                                        <p:tgtEl>
                                          <p:spTgt spid="24"/>
                                        </p:tgtEl>
                                        <p:attrNameLst>
                                          <p:attrName>ppt_x</p:attrName>
                                          <p:attrName>ppt_y</p:attrName>
                                        </p:attrNameLst>
                                      </p:cBhvr>
                                      <p:rCtr x="3299" y="11250"/>
                                    </p:animMotion>
                                  </p:childTnLst>
                                </p:cTn>
                              </p:par>
                              <p:par>
                                <p:cTn id="9" presetID="42" presetClass="path" presetSubtype="0" accel="50000" decel="50000" fill="hold" grpId="0" nodeType="withEffect">
                                  <p:stCondLst>
                                    <p:cond delay="0"/>
                                  </p:stCondLst>
                                  <p:childTnLst>
                                    <p:animMotion origin="layout" path="M 4.16667E-6 1.85185E-6 L 0.02604 0.24699 " pathEditMode="relative" rAng="0" ptsTypes="AA">
                                      <p:cBhvr>
                                        <p:cTn id="10" dur="2000" fill="hold"/>
                                        <p:tgtEl>
                                          <p:spTgt spid="25"/>
                                        </p:tgtEl>
                                        <p:attrNameLst>
                                          <p:attrName>ppt_x</p:attrName>
                                          <p:attrName>ppt_y</p:attrName>
                                        </p:attrNameLst>
                                      </p:cBhvr>
                                      <p:rCtr x="1302" y="12338"/>
                                    </p:animMotion>
                                  </p:childTnLst>
                                </p:cTn>
                              </p:par>
                              <p:par>
                                <p:cTn id="11" presetID="42" presetClass="path" presetSubtype="0" accel="50000" decel="50000" fill="hold" grpId="0" nodeType="withEffect">
                                  <p:stCondLst>
                                    <p:cond delay="0"/>
                                  </p:stCondLst>
                                  <p:childTnLst>
                                    <p:animMotion origin="layout" path="M 1.11111E-6 -1.48148E-6 L 0.02187 0.19468 " pathEditMode="relative" rAng="0" ptsTypes="AA">
                                      <p:cBhvr>
                                        <p:cTn id="12" dur="2000" fill="hold"/>
                                        <p:tgtEl>
                                          <p:spTgt spid="26"/>
                                        </p:tgtEl>
                                        <p:attrNameLst>
                                          <p:attrName>ppt_x</p:attrName>
                                          <p:attrName>ppt_y</p:attrName>
                                        </p:attrNameLst>
                                      </p:cBhvr>
                                      <p:rCtr x="1094" y="9722"/>
                                    </p:animMotion>
                                  </p:childTnLst>
                                </p:cTn>
                              </p:par>
                              <p:par>
                                <p:cTn id="13" presetID="10" presetClass="exit" presetSubtype="0" fill="hold" grpId="1" nodeType="withEffect">
                                  <p:stCondLst>
                                    <p:cond delay="1750"/>
                                  </p:stCondLst>
                                  <p:childTnLst>
                                    <p:animEffect transition="out" filter="fade">
                                      <p:cBhvr>
                                        <p:cTn id="14" dur="500"/>
                                        <p:tgtEl>
                                          <p:spTgt spid="20"/>
                                        </p:tgtEl>
                                      </p:cBhvr>
                                    </p:animEffect>
                                    <p:set>
                                      <p:cBhvr>
                                        <p:cTn id="15" dur="1" fill="hold">
                                          <p:stCondLst>
                                            <p:cond delay="499"/>
                                          </p:stCondLst>
                                        </p:cTn>
                                        <p:tgtEl>
                                          <p:spTgt spid="20"/>
                                        </p:tgtEl>
                                        <p:attrNameLst>
                                          <p:attrName>style.visibility</p:attrName>
                                        </p:attrNameLst>
                                      </p:cBhvr>
                                      <p:to>
                                        <p:strVal val="hidden"/>
                                      </p:to>
                                    </p:set>
                                  </p:childTnLst>
                                </p:cTn>
                              </p:par>
                              <p:par>
                                <p:cTn id="16" presetID="10" presetClass="exit" presetSubtype="0" fill="hold" grpId="1" nodeType="withEffect">
                                  <p:stCondLst>
                                    <p:cond delay="1750"/>
                                  </p:stCondLst>
                                  <p:childTnLst>
                                    <p:animEffect transition="out" filter="fade">
                                      <p:cBhvr>
                                        <p:cTn id="17" dur="500"/>
                                        <p:tgtEl>
                                          <p:spTgt spid="19"/>
                                        </p:tgtEl>
                                      </p:cBhvr>
                                    </p:animEffect>
                                    <p:set>
                                      <p:cBhvr>
                                        <p:cTn id="18" dur="1" fill="hold">
                                          <p:stCondLst>
                                            <p:cond delay="499"/>
                                          </p:stCondLst>
                                        </p:cTn>
                                        <p:tgtEl>
                                          <p:spTgt spid="19"/>
                                        </p:tgtEl>
                                        <p:attrNameLst>
                                          <p:attrName>style.visibility</p:attrName>
                                        </p:attrNameLst>
                                      </p:cBhvr>
                                      <p:to>
                                        <p:strVal val="hidden"/>
                                      </p:to>
                                    </p:set>
                                  </p:childTnLst>
                                </p:cTn>
                              </p:par>
                              <p:par>
                                <p:cTn id="19" presetID="10" presetClass="exit" presetSubtype="0" fill="hold" grpId="1" nodeType="withEffect">
                                  <p:stCondLst>
                                    <p:cond delay="1750"/>
                                  </p:stCondLst>
                                  <p:childTnLst>
                                    <p:animEffect transition="out" filter="fade">
                                      <p:cBhvr>
                                        <p:cTn id="20" dur="500"/>
                                        <p:tgtEl>
                                          <p:spTgt spid="18"/>
                                        </p:tgtEl>
                                      </p:cBhvr>
                                    </p:animEffect>
                                    <p:set>
                                      <p:cBhvr>
                                        <p:cTn id="21" dur="1" fill="hold">
                                          <p:stCondLst>
                                            <p:cond delay="499"/>
                                          </p:stCondLst>
                                        </p:cTn>
                                        <p:tgtEl>
                                          <p:spTgt spid="18"/>
                                        </p:tgtEl>
                                        <p:attrNameLst>
                                          <p:attrName>style.visibility</p:attrName>
                                        </p:attrNameLst>
                                      </p:cBhvr>
                                      <p:to>
                                        <p:strVal val="hidden"/>
                                      </p:to>
                                    </p:set>
                                  </p:childTnLst>
                                </p:cTn>
                              </p:par>
                              <p:par>
                                <p:cTn id="22" presetID="10" presetClass="exit" presetSubtype="0" fill="hold" grpId="1" nodeType="withEffect">
                                  <p:stCondLst>
                                    <p:cond delay="1750"/>
                                  </p:stCondLst>
                                  <p:childTnLst>
                                    <p:animEffect transition="out" filter="fade">
                                      <p:cBhvr>
                                        <p:cTn id="23" dur="500"/>
                                        <p:tgtEl>
                                          <p:spTgt spid="17"/>
                                        </p:tgtEl>
                                      </p:cBhvr>
                                    </p:animEffect>
                                    <p:set>
                                      <p:cBhvr>
                                        <p:cTn id="24" dur="1" fill="hold">
                                          <p:stCondLst>
                                            <p:cond delay="499"/>
                                          </p:stCondLst>
                                        </p:cTn>
                                        <p:tgtEl>
                                          <p:spTgt spid="17"/>
                                        </p:tgtEl>
                                        <p:attrNameLst>
                                          <p:attrName>style.visibility</p:attrName>
                                        </p:attrNameLst>
                                      </p:cBhvr>
                                      <p:to>
                                        <p:strVal val="hidden"/>
                                      </p:to>
                                    </p:set>
                                  </p:childTnLst>
                                </p:cTn>
                              </p:par>
                            </p:childTnLst>
                          </p:cTn>
                        </p:par>
                        <p:par>
                          <p:cTn id="25" fill="hold">
                            <p:stCondLst>
                              <p:cond delay="2250"/>
                            </p:stCondLst>
                            <p:childTnLst>
                              <p:par>
                                <p:cTn id="26" presetID="10" presetClass="entr" presetSubtype="0"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par>
                          <p:cTn id="29" fill="hold">
                            <p:stCondLst>
                              <p:cond delay="2750"/>
                            </p:stCondLst>
                            <p:childTnLst>
                              <p:par>
                                <p:cTn id="30" presetID="10" presetClass="entr" presetSubtype="0" fill="hold" nodeType="after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10"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xit" presetSubtype="0" fill="hold" nodeType="clickEffect">
                                  <p:stCondLst>
                                    <p:cond delay="0"/>
                                  </p:stCondLst>
                                  <p:childTnLst>
                                    <p:animEffect transition="out" filter="fade">
                                      <p:cBhvr>
                                        <p:cTn id="39" dur="500"/>
                                        <p:tgtEl>
                                          <p:spTgt spid="33"/>
                                        </p:tgtEl>
                                      </p:cBhvr>
                                    </p:animEffect>
                                    <p:set>
                                      <p:cBhvr>
                                        <p:cTn id="40" dur="1" fill="hold">
                                          <p:stCondLst>
                                            <p:cond delay="499"/>
                                          </p:stCondLst>
                                        </p:cTn>
                                        <p:tgtEl>
                                          <p:spTgt spid="33"/>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7"/>
                                        </p:tgtEl>
                                      </p:cBhvr>
                                    </p:animEffect>
                                    <p:set>
                                      <p:cBhvr>
                                        <p:cTn id="43" dur="1" fill="hold">
                                          <p:stCondLst>
                                            <p:cond delay="499"/>
                                          </p:stCondLst>
                                        </p:cTn>
                                        <p:tgtEl>
                                          <p:spTgt spid="7"/>
                                        </p:tgtEl>
                                        <p:attrNameLst>
                                          <p:attrName>style.visibility</p:attrName>
                                        </p:attrNameLst>
                                      </p:cBhvr>
                                      <p:to>
                                        <p:strVal val="hidden"/>
                                      </p:to>
                                    </p:set>
                                  </p:childTnLst>
                                </p:cTn>
                              </p:par>
                            </p:childTnLst>
                          </p:cTn>
                        </p:par>
                        <p:par>
                          <p:cTn id="44" fill="hold">
                            <p:stCondLst>
                              <p:cond delay="500"/>
                            </p:stCondLst>
                            <p:childTnLst>
                              <p:par>
                                <p:cTn id="45" presetID="64" presetClass="path" presetSubtype="0" accel="50000" decel="50000" fill="hold" nodeType="afterEffect">
                                  <p:stCondLst>
                                    <p:cond delay="0"/>
                                  </p:stCondLst>
                                  <p:childTnLst>
                                    <p:animMotion origin="layout" path="M 1.11111E-6 -3.33333E-6 L 1.11111E-6 -0.40139 " pathEditMode="relative" rAng="0" ptsTypes="AA">
                                      <p:cBhvr>
                                        <p:cTn id="46" dur="2000" fill="hold"/>
                                        <p:tgtEl>
                                          <p:spTgt spid="21"/>
                                        </p:tgtEl>
                                        <p:attrNameLst>
                                          <p:attrName>ppt_x</p:attrName>
                                          <p:attrName>ppt_y</p:attrName>
                                        </p:attrNameLst>
                                      </p:cBhvr>
                                      <p:rCtr x="0" y="-20069"/>
                                    </p:animMotion>
                                  </p:childTnLst>
                                </p:cTn>
                              </p:par>
                            </p:childTnLst>
                          </p:cTn>
                        </p:par>
                        <p:par>
                          <p:cTn id="47" fill="hold">
                            <p:stCondLst>
                              <p:cond delay="25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fade">
                                      <p:cBhvr>
                                        <p:cTn id="55" dur="500"/>
                                        <p:tgtEl>
                                          <p:spTgt spid="43"/>
                                        </p:tgtEl>
                                      </p:cBhvr>
                                    </p:animEffect>
                                  </p:childTnLst>
                                </p:cTn>
                              </p:par>
                              <p:par>
                                <p:cTn id="56" presetID="10" presetClass="entr" presetSubtype="0" fill="hold"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childTnLst>
                                </p:cTn>
                              </p:par>
                              <p:par>
                                <p:cTn id="59" presetID="10" presetClass="entr" presetSubtype="0" fill="hold" nodeType="withEffect">
                                  <p:stCondLst>
                                    <p:cond delay="0"/>
                                  </p:stCondLst>
                                  <p:childTnLst>
                                    <p:set>
                                      <p:cBhvr>
                                        <p:cTn id="60" dur="1" fill="hold">
                                          <p:stCondLst>
                                            <p:cond delay="0"/>
                                          </p:stCondLst>
                                        </p:cTn>
                                        <p:tgtEl>
                                          <p:spTgt spid="50"/>
                                        </p:tgtEl>
                                        <p:attrNameLst>
                                          <p:attrName>style.visibility</p:attrName>
                                        </p:attrNameLst>
                                      </p:cBhvr>
                                      <p:to>
                                        <p:strVal val="visible"/>
                                      </p:to>
                                    </p:set>
                                    <p:animEffect transition="in" filter="fade">
                                      <p:cBhvr>
                                        <p:cTn id="61" dur="500"/>
                                        <p:tgtEl>
                                          <p:spTgt spid="5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11"/>
                                        </p:tgtEl>
                                        <p:attrNameLst>
                                          <p:attrName>style.visibility</p:attrName>
                                        </p:attrNameLst>
                                      </p:cBhvr>
                                      <p:to>
                                        <p:strVal val="visible"/>
                                      </p:to>
                                    </p:set>
                                    <p:animEffect transition="in" filter="fade">
                                      <p:cBhvr>
                                        <p:cTn id="64" dur="500"/>
                                        <p:tgtEl>
                                          <p:spTgt spid="11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fade">
                                      <p:cBhvr>
                                        <p:cTn id="67" dur="500"/>
                                        <p:tgtEl>
                                          <p:spTgt spid="110"/>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08"/>
                                        </p:tgtEl>
                                        <p:attrNameLst>
                                          <p:attrName>style.visibility</p:attrName>
                                        </p:attrNameLst>
                                      </p:cBhvr>
                                      <p:to>
                                        <p:strVal val="visible"/>
                                      </p:to>
                                    </p:set>
                                    <p:animEffect transition="in" filter="fade">
                                      <p:cBhvr>
                                        <p:cTn id="70" dur="500"/>
                                        <p:tgtEl>
                                          <p:spTgt spid="108"/>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07"/>
                                        </p:tgtEl>
                                        <p:attrNameLst>
                                          <p:attrName>style.visibility</p:attrName>
                                        </p:attrNameLst>
                                      </p:cBhvr>
                                      <p:to>
                                        <p:strVal val="visible"/>
                                      </p:to>
                                    </p:set>
                                    <p:animEffect transition="in" filter="fade">
                                      <p:cBhvr>
                                        <p:cTn id="73" dur="500"/>
                                        <p:tgtEl>
                                          <p:spTgt spid="107"/>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56"/>
                                        </p:tgtEl>
                                        <p:attrNameLst>
                                          <p:attrName>style.visibility</p:attrName>
                                        </p:attrNameLst>
                                      </p:cBhvr>
                                      <p:to>
                                        <p:strVal val="visible"/>
                                      </p:to>
                                    </p:set>
                                    <p:animEffect transition="in" filter="fade">
                                      <p:cBhvr>
                                        <p:cTn id="78" dur="500"/>
                                        <p:tgtEl>
                                          <p:spTgt spid="56"/>
                                        </p:tgtEl>
                                      </p:cBhvr>
                                    </p:animEffect>
                                  </p:childTnLst>
                                </p:cTn>
                              </p:par>
                              <p:par>
                                <p:cTn id="79" presetID="10"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500"/>
                                        <p:tgtEl>
                                          <p:spTgt spid="57"/>
                                        </p:tgtEl>
                                      </p:cBhvr>
                                    </p:animEffect>
                                  </p:childTnLst>
                                </p:cTn>
                              </p:par>
                              <p:par>
                                <p:cTn id="82" presetID="10" presetClass="entr" presetSubtype="0" fill="hold" nodeType="withEffect">
                                  <p:stCondLst>
                                    <p:cond delay="0"/>
                                  </p:stCondLst>
                                  <p:childTnLst>
                                    <p:set>
                                      <p:cBhvr>
                                        <p:cTn id="83" dur="1" fill="hold">
                                          <p:stCondLst>
                                            <p:cond delay="0"/>
                                          </p:stCondLst>
                                        </p:cTn>
                                        <p:tgtEl>
                                          <p:spTgt spid="63"/>
                                        </p:tgtEl>
                                        <p:attrNameLst>
                                          <p:attrName>style.visibility</p:attrName>
                                        </p:attrNameLst>
                                      </p:cBhvr>
                                      <p:to>
                                        <p:strVal val="visible"/>
                                      </p:to>
                                    </p:set>
                                    <p:animEffect transition="in" filter="fade">
                                      <p:cBhvr>
                                        <p:cTn id="84" dur="500"/>
                                        <p:tgtEl>
                                          <p:spTgt spid="63"/>
                                        </p:tgtEl>
                                      </p:cBhvr>
                                    </p:animEffect>
                                  </p:childTnLst>
                                </p:cTn>
                              </p:par>
                              <p:par>
                                <p:cTn id="85" presetID="10" presetClass="entr" presetSubtype="0"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Effect transition="in" filter="fade">
                                      <p:cBhvr>
                                        <p:cTn id="87" dur="500"/>
                                        <p:tgtEl>
                                          <p:spTgt spid="84"/>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15"/>
                                        </p:tgtEl>
                                        <p:attrNameLst>
                                          <p:attrName>style.visibility</p:attrName>
                                        </p:attrNameLst>
                                      </p:cBhvr>
                                      <p:to>
                                        <p:strVal val="visible"/>
                                      </p:to>
                                    </p:set>
                                    <p:animEffect transition="in" filter="fade">
                                      <p:cBhvr>
                                        <p:cTn id="90" dur="500"/>
                                        <p:tgtEl>
                                          <p:spTgt spid="115"/>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14"/>
                                        </p:tgtEl>
                                        <p:attrNameLst>
                                          <p:attrName>style.visibility</p:attrName>
                                        </p:attrNameLst>
                                      </p:cBhvr>
                                      <p:to>
                                        <p:strVal val="visible"/>
                                      </p:to>
                                    </p:set>
                                    <p:animEffect transition="in" filter="fade">
                                      <p:cBhvr>
                                        <p:cTn id="93" dur="500"/>
                                        <p:tgtEl>
                                          <p:spTgt spid="114"/>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13"/>
                                        </p:tgtEl>
                                        <p:attrNameLst>
                                          <p:attrName>style.visibility</p:attrName>
                                        </p:attrNameLst>
                                      </p:cBhvr>
                                      <p:to>
                                        <p:strVal val="visible"/>
                                      </p:to>
                                    </p:set>
                                    <p:animEffect transition="in" filter="fade">
                                      <p:cBhvr>
                                        <p:cTn id="96" dur="500"/>
                                        <p:tgtEl>
                                          <p:spTgt spid="113"/>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12"/>
                                        </p:tgtEl>
                                        <p:attrNameLst>
                                          <p:attrName>style.visibility</p:attrName>
                                        </p:attrNameLst>
                                      </p:cBhvr>
                                      <p:to>
                                        <p:strVal val="visible"/>
                                      </p:to>
                                    </p:set>
                                    <p:animEffect transition="in" filter="fade">
                                      <p:cBhvr>
                                        <p:cTn id="99" dur="500"/>
                                        <p:tgtEl>
                                          <p:spTgt spid="112"/>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90"/>
                                        </p:tgtEl>
                                        <p:attrNameLst>
                                          <p:attrName>style.visibility</p:attrName>
                                        </p:attrNameLst>
                                      </p:cBhvr>
                                      <p:to>
                                        <p:strVal val="visible"/>
                                      </p:to>
                                    </p:set>
                                    <p:animEffect transition="in" filter="fade">
                                      <p:cBhvr>
                                        <p:cTn id="104" dur="500"/>
                                        <p:tgtEl>
                                          <p:spTgt spid="90"/>
                                        </p:tgtEl>
                                      </p:cBhvr>
                                    </p:animEffect>
                                  </p:childTnLst>
                                </p:cTn>
                              </p:par>
                              <p:par>
                                <p:cTn id="105" presetID="10" presetClass="entr" presetSubtype="0" fill="hold" nodeType="withEffect">
                                  <p:stCondLst>
                                    <p:cond delay="0"/>
                                  </p:stCondLst>
                                  <p:childTnLst>
                                    <p:set>
                                      <p:cBhvr>
                                        <p:cTn id="106" dur="1" fill="hold">
                                          <p:stCondLst>
                                            <p:cond delay="0"/>
                                          </p:stCondLst>
                                        </p:cTn>
                                        <p:tgtEl>
                                          <p:spTgt spid="78"/>
                                        </p:tgtEl>
                                        <p:attrNameLst>
                                          <p:attrName>style.visibility</p:attrName>
                                        </p:attrNameLst>
                                      </p:cBhvr>
                                      <p:to>
                                        <p:strVal val="visible"/>
                                      </p:to>
                                    </p:set>
                                    <p:animEffect transition="in" filter="fade">
                                      <p:cBhvr>
                                        <p:cTn id="107" dur="500"/>
                                        <p:tgtEl>
                                          <p:spTgt spid="78"/>
                                        </p:tgtEl>
                                      </p:cBhvr>
                                    </p:animEffect>
                                  </p:childTnLst>
                                </p:cTn>
                              </p:par>
                              <p:par>
                                <p:cTn id="108" presetID="10" presetClass="entr" presetSubtype="0" fill="hold" nodeType="withEffect">
                                  <p:stCondLst>
                                    <p:cond delay="0"/>
                                  </p:stCondLst>
                                  <p:childTnLst>
                                    <p:set>
                                      <p:cBhvr>
                                        <p:cTn id="109" dur="1" fill="hold">
                                          <p:stCondLst>
                                            <p:cond delay="0"/>
                                          </p:stCondLst>
                                        </p:cTn>
                                        <p:tgtEl>
                                          <p:spTgt spid="70"/>
                                        </p:tgtEl>
                                        <p:attrNameLst>
                                          <p:attrName>style.visibility</p:attrName>
                                        </p:attrNameLst>
                                      </p:cBhvr>
                                      <p:to>
                                        <p:strVal val="visible"/>
                                      </p:to>
                                    </p:set>
                                    <p:animEffect transition="in" filter="fade">
                                      <p:cBhvr>
                                        <p:cTn id="110" dur="500"/>
                                        <p:tgtEl>
                                          <p:spTgt spid="70"/>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69"/>
                                        </p:tgtEl>
                                        <p:attrNameLst>
                                          <p:attrName>style.visibility</p:attrName>
                                        </p:attrNameLst>
                                      </p:cBhvr>
                                      <p:to>
                                        <p:strVal val="visible"/>
                                      </p:to>
                                    </p:set>
                                    <p:animEffect transition="in" filter="fade">
                                      <p:cBhvr>
                                        <p:cTn id="113" dur="500"/>
                                        <p:tgtEl>
                                          <p:spTgt spid="69"/>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16"/>
                                        </p:tgtEl>
                                        <p:attrNameLst>
                                          <p:attrName>style.visibility</p:attrName>
                                        </p:attrNameLst>
                                      </p:cBhvr>
                                      <p:to>
                                        <p:strVal val="visible"/>
                                      </p:to>
                                    </p:set>
                                    <p:animEffect transition="in" filter="fade">
                                      <p:cBhvr>
                                        <p:cTn id="116" dur="500"/>
                                        <p:tgtEl>
                                          <p:spTgt spid="116"/>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117"/>
                                        </p:tgtEl>
                                        <p:attrNameLst>
                                          <p:attrName>style.visibility</p:attrName>
                                        </p:attrNameLst>
                                      </p:cBhvr>
                                      <p:to>
                                        <p:strVal val="visible"/>
                                      </p:to>
                                    </p:set>
                                    <p:animEffect transition="in" filter="fade">
                                      <p:cBhvr>
                                        <p:cTn id="119" dur="500"/>
                                        <p:tgtEl>
                                          <p:spTgt spid="117"/>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118"/>
                                        </p:tgtEl>
                                        <p:attrNameLst>
                                          <p:attrName>style.visibility</p:attrName>
                                        </p:attrNameLst>
                                      </p:cBhvr>
                                      <p:to>
                                        <p:strVal val="visible"/>
                                      </p:to>
                                    </p:set>
                                    <p:animEffect transition="in" filter="fade">
                                      <p:cBhvr>
                                        <p:cTn id="122" dur="500"/>
                                        <p:tgtEl>
                                          <p:spTgt spid="118"/>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19"/>
                                        </p:tgtEl>
                                        <p:attrNameLst>
                                          <p:attrName>style.visibility</p:attrName>
                                        </p:attrNameLst>
                                      </p:cBhvr>
                                      <p:to>
                                        <p:strVal val="visible"/>
                                      </p:to>
                                    </p:set>
                                    <p:animEffect transition="in" filter="fade">
                                      <p:cBhvr>
                                        <p:cTn id="125" dur="500"/>
                                        <p:tgtEl>
                                          <p:spTgt spid="1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1" animBg="1"/>
      <p:bldP spid="18" grpId="1" animBg="1"/>
      <p:bldP spid="19" grpId="1" animBg="1"/>
      <p:bldP spid="20" grpId="1" animBg="1"/>
      <p:bldP spid="23" grpId="0" animBg="1"/>
      <p:bldP spid="24" grpId="0" animBg="1"/>
      <p:bldP spid="25" grpId="0" animBg="1"/>
      <p:bldP spid="26" grpId="0" animBg="1"/>
      <p:bldP spid="43" grpId="0"/>
      <p:bldP spid="56" grpId="0"/>
      <p:bldP spid="69" grpId="0"/>
      <p:bldP spid="40" grpId="0"/>
      <p:bldP spid="107" grpId="0" animBg="1"/>
      <p:bldP spid="108"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902250" y="532799"/>
            <a:ext cx="702000" cy="702000"/>
          </a:xfrm>
          <a:prstGeom prst="rect">
            <a:avLst/>
          </a:prstGeom>
        </p:spPr>
      </p:pic>
      <p:sp>
        <p:nvSpPr>
          <p:cNvPr id="9" name="Rectangle 8"/>
          <p:cNvSpPr/>
          <p:nvPr/>
        </p:nvSpPr>
        <p:spPr>
          <a:xfrm>
            <a:off x="447429" y="670981"/>
            <a:ext cx="2457036" cy="337100"/>
          </a:xfrm>
          <a:prstGeom prst="rect">
            <a:avLst/>
          </a:prstGeom>
          <a:solidFill>
            <a:srgbClr val="072F54"/>
          </a:solidFill>
        </p:spPr>
        <p:txBody>
          <a:bodyPr wrap="square" lIns="180000" tIns="36000" rIns="180000" bIns="54000" anchor="ctr">
            <a:spAutoFit/>
          </a:bodyPr>
          <a:lstStyle/>
          <a:p>
            <a:r>
              <a:rPr lang="en-GB" sz="1600" b="1" dirty="0">
                <a:solidFill>
                  <a:schemeClr val="bg1"/>
                </a:solidFill>
              </a:rPr>
              <a:t>What Is a Fraction?</a:t>
            </a:r>
          </a:p>
        </p:txBody>
      </p:sp>
      <p:sp>
        <p:nvSpPr>
          <p:cNvPr id="75" name="Rectangle 74"/>
          <p:cNvSpPr/>
          <p:nvPr/>
        </p:nvSpPr>
        <p:spPr>
          <a:xfrm>
            <a:off x="2904466"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904466"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9750" y="1300294"/>
            <a:ext cx="8064500" cy="4973506"/>
          </a:xfrm>
          <a:prstGeom prst="rect">
            <a:avLst/>
          </a:prstGeom>
        </p:spPr>
      </p:pic>
      <p:pic>
        <p:nvPicPr>
          <p:cNvPr id="17" name="Picture 16"/>
          <p:cNvPicPr>
            <a:picLocks noChangeAspect="1"/>
          </p:cNvPicPr>
          <p:nvPr/>
        </p:nvPicPr>
        <p:blipFill rotWithShape="1">
          <a:blip r:embed="rId4" cstate="screen">
            <a:extLst>
              <a:ext uri="{28A0092B-C50C-407E-A947-70E740481C1C}">
                <a14:useLocalDpi xmlns:a14="http://schemas.microsoft.com/office/drawing/2010/main"/>
              </a:ext>
            </a:extLst>
          </a:blip>
          <a:srcRect b="-3849"/>
          <a:stretch/>
        </p:blipFill>
        <p:spPr>
          <a:xfrm>
            <a:off x="0" y="1140178"/>
            <a:ext cx="643855" cy="5937955"/>
          </a:xfrm>
          <a:prstGeom prst="rect">
            <a:avLst/>
          </a:prstGeom>
        </p:spPr>
      </p:pic>
      <p:pic>
        <p:nvPicPr>
          <p:cNvPr id="18" name="Picture 17"/>
          <p:cNvPicPr>
            <a:picLocks noChangeAspect="1"/>
          </p:cNvPicPr>
          <p:nvPr/>
        </p:nvPicPr>
        <p:blipFill rotWithShape="1">
          <a:blip r:embed="rId5" cstate="screen">
            <a:extLst>
              <a:ext uri="{28A0092B-C50C-407E-A947-70E740481C1C}">
                <a14:useLocalDpi xmlns:a14="http://schemas.microsoft.com/office/drawing/2010/main"/>
              </a:ext>
            </a:extLst>
          </a:blip>
          <a:srcRect l="-1756" b="-28760"/>
          <a:stretch/>
        </p:blipFill>
        <p:spPr>
          <a:xfrm>
            <a:off x="-114299" y="6092825"/>
            <a:ext cx="6604000" cy="985308"/>
          </a:xfrm>
          <a:prstGeom prst="rect">
            <a:avLst/>
          </a:prstGeom>
        </p:spPr>
      </p:pic>
      <p:grpSp>
        <p:nvGrpSpPr>
          <p:cNvPr id="19" name="Group 18"/>
          <p:cNvGrpSpPr/>
          <p:nvPr/>
        </p:nvGrpSpPr>
        <p:grpSpPr>
          <a:xfrm>
            <a:off x="1110438" y="1415640"/>
            <a:ext cx="2935445" cy="1108430"/>
            <a:chOff x="1183604" y="2234221"/>
            <a:chExt cx="2872585" cy="1108430"/>
          </a:xfrm>
        </p:grpSpPr>
        <p:sp>
          <p:nvSpPr>
            <p:cNvPr id="15" name="Rectangle 14"/>
            <p:cNvSpPr/>
            <p:nvPr/>
          </p:nvSpPr>
          <p:spPr>
            <a:xfrm>
              <a:off x="1183604" y="2234221"/>
              <a:ext cx="2872585" cy="110843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1631818" y="2286538"/>
              <a:ext cx="1911837" cy="981423"/>
            </a:xfrm>
            <a:prstGeom prst="rect">
              <a:avLst/>
            </a:prstGeom>
          </p:spPr>
          <p:txBody>
            <a:bodyPr wrap="square">
              <a:spAutoFit/>
            </a:bodyPr>
            <a:lstStyle/>
            <a:p>
              <a:pPr>
                <a:lnSpc>
                  <a:spcPct val="107000"/>
                </a:lnSpc>
                <a:spcAft>
                  <a:spcPts val="0"/>
                </a:spcAft>
              </a:pPr>
              <a:r>
                <a:rPr lang="en-GB" b="1" dirty="0"/>
                <a:t>Dawn</a:t>
              </a:r>
            </a:p>
            <a:p>
              <a:pPr>
                <a:lnSpc>
                  <a:spcPct val="107000"/>
                </a:lnSpc>
                <a:spcAft>
                  <a:spcPts val="0"/>
                </a:spcAft>
              </a:pPr>
              <a:r>
                <a:rPr lang="en-GB" dirty="0"/>
                <a:t>My fraction is a unit fraction.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grpSp>
      <p:pic>
        <p:nvPicPr>
          <p:cNvPr id="4" name="Picture 3"/>
          <p:cNvPicPr>
            <a:picLocks noChangeAspect="1"/>
          </p:cNvPicPr>
          <p:nvPr/>
        </p:nvPicPr>
        <p:blipFill rotWithShape="1">
          <a:blip r:embed="rId6" cstate="screen">
            <a:extLst>
              <a:ext uri="{28A0092B-C50C-407E-A947-70E740481C1C}">
                <a14:useLocalDpi xmlns:a14="http://schemas.microsoft.com/office/drawing/2010/main"/>
              </a:ext>
            </a:extLst>
          </a:blip>
          <a:srcRect t="-4913"/>
          <a:stretch/>
        </p:blipFill>
        <p:spPr>
          <a:xfrm>
            <a:off x="640469" y="1426144"/>
            <a:ext cx="939940" cy="939940"/>
          </a:xfrm>
          <a:prstGeom prst="ellipse">
            <a:avLst/>
          </a:prstGeom>
          <a:solidFill>
            <a:schemeClr val="bg1"/>
          </a:solidFill>
          <a:ln w="12700">
            <a:solidFill>
              <a:schemeClr val="tx1"/>
            </a:solidFill>
          </a:ln>
        </p:spPr>
      </p:pic>
      <p:grpSp>
        <p:nvGrpSpPr>
          <p:cNvPr id="22" name="Group 21"/>
          <p:cNvGrpSpPr/>
          <p:nvPr/>
        </p:nvGrpSpPr>
        <p:grpSpPr>
          <a:xfrm>
            <a:off x="1110438" y="2600294"/>
            <a:ext cx="2935445" cy="1277786"/>
            <a:chOff x="1183603" y="2162334"/>
            <a:chExt cx="2935445" cy="1277786"/>
          </a:xfrm>
        </p:grpSpPr>
        <p:sp>
          <p:nvSpPr>
            <p:cNvPr id="23" name="Rectangle 22"/>
            <p:cNvSpPr/>
            <p:nvPr/>
          </p:nvSpPr>
          <p:spPr>
            <a:xfrm>
              <a:off x="1183603" y="2200354"/>
              <a:ext cx="2935445" cy="1225433"/>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1631818" y="2162334"/>
              <a:ext cx="2487230" cy="1277786"/>
            </a:xfrm>
            <a:prstGeom prst="rect">
              <a:avLst/>
            </a:prstGeom>
          </p:spPr>
          <p:txBody>
            <a:bodyPr wrap="square">
              <a:spAutoFit/>
            </a:bodyPr>
            <a:lstStyle/>
            <a:p>
              <a:pPr>
                <a:lnSpc>
                  <a:spcPct val="107000"/>
                </a:lnSpc>
                <a:spcAft>
                  <a:spcPts val="0"/>
                </a:spcAft>
              </a:pPr>
              <a:r>
                <a:rPr lang="en-GB" b="1" dirty="0"/>
                <a:t>Johan</a:t>
              </a:r>
            </a:p>
            <a:p>
              <a:pPr>
                <a:lnSpc>
                  <a:spcPct val="107000"/>
                </a:lnSpc>
                <a:spcAft>
                  <a:spcPts val="0"/>
                </a:spcAft>
              </a:pPr>
              <a:r>
                <a:rPr lang="en-GB" dirty="0"/>
                <a:t>My fraction has an odd numerator and an even denominator.</a:t>
              </a:r>
            </a:p>
          </p:txBody>
        </p:sp>
      </p:grpSp>
      <p:grpSp>
        <p:nvGrpSpPr>
          <p:cNvPr id="25" name="Group 24"/>
          <p:cNvGrpSpPr/>
          <p:nvPr/>
        </p:nvGrpSpPr>
        <p:grpSpPr>
          <a:xfrm>
            <a:off x="1110438" y="3987552"/>
            <a:ext cx="2935445" cy="1067607"/>
            <a:chOff x="1183603" y="2200354"/>
            <a:chExt cx="2935445" cy="1067607"/>
          </a:xfrm>
        </p:grpSpPr>
        <p:sp>
          <p:nvSpPr>
            <p:cNvPr id="26" name="Rectangle 25"/>
            <p:cNvSpPr/>
            <p:nvPr/>
          </p:nvSpPr>
          <p:spPr>
            <a:xfrm>
              <a:off x="1183603" y="2200354"/>
              <a:ext cx="2935445" cy="1067607"/>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1631818" y="2257963"/>
              <a:ext cx="2268808" cy="981423"/>
            </a:xfrm>
            <a:prstGeom prst="rect">
              <a:avLst/>
            </a:prstGeom>
          </p:spPr>
          <p:txBody>
            <a:bodyPr wrap="square">
              <a:spAutoFit/>
            </a:bodyPr>
            <a:lstStyle/>
            <a:p>
              <a:pPr>
                <a:lnSpc>
                  <a:spcPct val="107000"/>
                </a:lnSpc>
                <a:spcAft>
                  <a:spcPts val="0"/>
                </a:spcAft>
              </a:pPr>
              <a:r>
                <a:rPr lang="en-GB" b="1" dirty="0"/>
                <a:t>Sid</a:t>
              </a:r>
            </a:p>
            <a:p>
              <a:pPr>
                <a:lnSpc>
                  <a:spcPct val="107000"/>
                </a:lnSpc>
                <a:spcAft>
                  <a:spcPts val="0"/>
                </a:spcAft>
              </a:pPr>
              <a:r>
                <a:rPr lang="en-GB" dirty="0"/>
                <a:t>My fraction has a digit sum of 5.</a:t>
              </a:r>
            </a:p>
          </p:txBody>
        </p:sp>
      </p:grpSp>
      <p:pic>
        <p:nvPicPr>
          <p:cNvPr id="12" name="Picture 11"/>
          <p:cNvPicPr>
            <a:picLocks noChangeAspect="1"/>
          </p:cNvPicPr>
          <p:nvPr/>
        </p:nvPicPr>
        <p:blipFill rotWithShape="1">
          <a:blip r:embed="rId7" cstate="screen">
            <a:extLst>
              <a:ext uri="{28A0092B-C50C-407E-A947-70E740481C1C}">
                <a14:useLocalDpi xmlns:a14="http://schemas.microsoft.com/office/drawing/2010/main"/>
              </a:ext>
            </a:extLst>
          </a:blip>
          <a:srcRect t="-3271" r="-7443"/>
          <a:stretch/>
        </p:blipFill>
        <p:spPr>
          <a:xfrm>
            <a:off x="640469" y="3997461"/>
            <a:ext cx="939940" cy="939940"/>
          </a:xfrm>
          <a:prstGeom prst="ellipse">
            <a:avLst/>
          </a:prstGeom>
          <a:solidFill>
            <a:schemeClr val="bg1"/>
          </a:solidFill>
          <a:ln w="12700">
            <a:solidFill>
              <a:schemeClr val="tx1"/>
            </a:solidFill>
          </a:ln>
        </p:spPr>
      </p:pic>
      <p:grpSp>
        <p:nvGrpSpPr>
          <p:cNvPr id="28" name="Group 27"/>
          <p:cNvGrpSpPr/>
          <p:nvPr/>
        </p:nvGrpSpPr>
        <p:grpSpPr>
          <a:xfrm>
            <a:off x="1155458" y="5175864"/>
            <a:ext cx="2890425" cy="991407"/>
            <a:chOff x="1183604" y="2200354"/>
            <a:chExt cx="2890425" cy="991407"/>
          </a:xfrm>
        </p:grpSpPr>
        <p:sp>
          <p:nvSpPr>
            <p:cNvPr id="29" name="Rectangle 28"/>
            <p:cNvSpPr/>
            <p:nvPr/>
          </p:nvSpPr>
          <p:spPr>
            <a:xfrm>
              <a:off x="1183604" y="2200354"/>
              <a:ext cx="2890425" cy="97687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p:cNvSpPr/>
            <p:nvPr/>
          </p:nvSpPr>
          <p:spPr>
            <a:xfrm>
              <a:off x="1631818" y="2210338"/>
              <a:ext cx="2290995" cy="981423"/>
            </a:xfrm>
            <a:prstGeom prst="rect">
              <a:avLst/>
            </a:prstGeom>
          </p:spPr>
          <p:txBody>
            <a:bodyPr wrap="square">
              <a:spAutoFit/>
            </a:bodyPr>
            <a:lstStyle/>
            <a:p>
              <a:pPr>
                <a:lnSpc>
                  <a:spcPct val="107000"/>
                </a:lnSpc>
                <a:spcAft>
                  <a:spcPts val="0"/>
                </a:spcAft>
              </a:pPr>
              <a:r>
                <a:rPr lang="en-GB" b="1" dirty="0"/>
                <a:t>Julia</a:t>
              </a:r>
            </a:p>
            <a:p>
              <a:pPr>
                <a:lnSpc>
                  <a:spcPct val="107000"/>
                </a:lnSpc>
                <a:spcAft>
                  <a:spcPts val="0"/>
                </a:spcAft>
              </a:pPr>
              <a:r>
                <a:rPr lang="en-GB" dirty="0"/>
                <a:t>My fraction has a denominator of 3. </a:t>
              </a:r>
            </a:p>
          </p:txBody>
        </p:sp>
      </p:grpSp>
      <p:pic>
        <p:nvPicPr>
          <p:cNvPr id="13" name="Picture 12"/>
          <p:cNvPicPr>
            <a:picLocks noChangeAspect="1"/>
          </p:cNvPicPr>
          <p:nvPr/>
        </p:nvPicPr>
        <p:blipFill rotWithShape="1">
          <a:blip r:embed="rId8" cstate="screen">
            <a:extLst>
              <a:ext uri="{28A0092B-C50C-407E-A947-70E740481C1C}">
                <a14:useLocalDpi xmlns:a14="http://schemas.microsoft.com/office/drawing/2010/main"/>
              </a:ext>
            </a:extLst>
          </a:blip>
          <a:srcRect t="-6579"/>
          <a:stretch/>
        </p:blipFill>
        <p:spPr>
          <a:xfrm flipH="1">
            <a:off x="640469" y="2649713"/>
            <a:ext cx="939938" cy="939940"/>
          </a:xfrm>
          <a:prstGeom prst="ellipse">
            <a:avLst/>
          </a:prstGeom>
          <a:solidFill>
            <a:schemeClr val="bg1"/>
          </a:solidFill>
          <a:ln w="12700">
            <a:solidFill>
              <a:schemeClr val="tx1"/>
            </a:solidFill>
          </a:ln>
        </p:spPr>
      </p:pic>
      <p:pic>
        <p:nvPicPr>
          <p:cNvPr id="5" name="Picture 4"/>
          <p:cNvPicPr>
            <a:picLocks noChangeAspect="1"/>
          </p:cNvPicPr>
          <p:nvPr/>
        </p:nvPicPr>
        <p:blipFill rotWithShape="1">
          <a:blip r:embed="rId9" cstate="screen">
            <a:extLst>
              <a:ext uri="{28A0092B-C50C-407E-A947-70E740481C1C}">
                <a14:useLocalDpi xmlns:a14="http://schemas.microsoft.com/office/drawing/2010/main"/>
              </a:ext>
            </a:extLst>
          </a:blip>
          <a:srcRect t="-10357"/>
          <a:stretch/>
        </p:blipFill>
        <p:spPr>
          <a:xfrm>
            <a:off x="640469" y="5175874"/>
            <a:ext cx="939940" cy="939940"/>
          </a:xfrm>
          <a:prstGeom prst="ellipse">
            <a:avLst/>
          </a:prstGeom>
          <a:solidFill>
            <a:schemeClr val="bg1"/>
          </a:solidFill>
          <a:ln w="12700">
            <a:solidFill>
              <a:schemeClr val="tx1"/>
            </a:solidFill>
          </a:ln>
        </p:spPr>
      </p:pic>
      <p:grpSp>
        <p:nvGrpSpPr>
          <p:cNvPr id="31" name="Group 30"/>
          <p:cNvGrpSpPr/>
          <p:nvPr/>
        </p:nvGrpSpPr>
        <p:grpSpPr>
          <a:xfrm>
            <a:off x="4876800" y="1437593"/>
            <a:ext cx="5051357" cy="1038521"/>
            <a:chOff x="4264093" y="4758271"/>
            <a:chExt cx="5051357" cy="1038521"/>
          </a:xfrm>
        </p:grpSpPr>
        <p:sp>
          <p:nvSpPr>
            <p:cNvPr id="32" name="Pentagon 31"/>
            <p:cNvSpPr/>
            <p:nvPr/>
          </p:nvSpPr>
          <p:spPr>
            <a:xfrm rot="10800000">
              <a:off x="4264093" y="4758271"/>
              <a:ext cx="5051357" cy="1038521"/>
            </a:xfrm>
            <a:prstGeom prst="homePlate">
              <a:avLst>
                <a:gd name="adj" fmla="val 12007"/>
              </a:avLst>
            </a:prstGeom>
            <a:solidFill>
              <a:srgbClr val="4DB1E3"/>
            </a:solidFill>
            <a:ln>
              <a:noFill/>
            </a:ln>
            <a:effectLst>
              <a:outerShdw blurRad="25400" dist="38100" dir="6480000" algn="ctr" rotWithShape="0">
                <a:srgbClr val="000000">
                  <a:alpha val="1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4456004" y="4809318"/>
              <a:ext cx="3602742" cy="923330"/>
            </a:xfrm>
            <a:prstGeom prst="rect">
              <a:avLst/>
            </a:prstGeom>
          </p:spPr>
          <p:txBody>
            <a:bodyPr wrap="square">
              <a:spAutoFit/>
            </a:bodyPr>
            <a:lstStyle/>
            <a:p>
              <a:pPr lvl="0"/>
              <a:r>
                <a:rPr lang="en-GB" dirty="0">
                  <a:solidFill>
                    <a:schemeClr val="bg1"/>
                  </a:solidFill>
                </a:rPr>
                <a:t>Read the statements and match the fraction representation to </a:t>
              </a:r>
              <a:br>
                <a:rPr lang="en-GB" dirty="0">
                  <a:solidFill>
                    <a:schemeClr val="bg1"/>
                  </a:solidFill>
                </a:rPr>
              </a:br>
              <a:r>
                <a:rPr lang="en-GB" dirty="0">
                  <a:solidFill>
                    <a:schemeClr val="bg1"/>
                  </a:solidFill>
                </a:rPr>
                <a:t>the correct child.</a:t>
              </a:r>
            </a:p>
          </p:txBody>
        </p:sp>
      </p:grpSp>
      <p:grpSp>
        <p:nvGrpSpPr>
          <p:cNvPr id="21" name="Group 20"/>
          <p:cNvGrpSpPr/>
          <p:nvPr/>
        </p:nvGrpSpPr>
        <p:grpSpPr>
          <a:xfrm>
            <a:off x="5195985" y="2650062"/>
            <a:ext cx="954964" cy="954962"/>
            <a:chOff x="5488171" y="2886076"/>
            <a:chExt cx="954964" cy="954962"/>
          </a:xfrm>
        </p:grpSpPr>
        <p:sp>
          <p:nvSpPr>
            <p:cNvPr id="20" name="Oval 19"/>
            <p:cNvSpPr/>
            <p:nvPr/>
          </p:nvSpPr>
          <p:spPr>
            <a:xfrm>
              <a:off x="5488171" y="2886076"/>
              <a:ext cx="954964" cy="954962"/>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5" name="Group 34"/>
            <p:cNvGrpSpPr/>
            <p:nvPr/>
          </p:nvGrpSpPr>
          <p:grpSpPr>
            <a:xfrm>
              <a:off x="5747332" y="2936741"/>
              <a:ext cx="417590" cy="849004"/>
              <a:chOff x="3386607" y="3616511"/>
              <a:chExt cx="417590" cy="849004"/>
            </a:xfrm>
          </p:grpSpPr>
          <p:sp>
            <p:nvSpPr>
              <p:cNvPr id="36" name="TextBox 35"/>
              <p:cNvSpPr txBox="1"/>
              <p:nvPr/>
            </p:nvSpPr>
            <p:spPr>
              <a:xfrm>
                <a:off x="3392957" y="3616511"/>
                <a:ext cx="411240" cy="461665"/>
              </a:xfrm>
              <a:prstGeom prst="rect">
                <a:avLst/>
              </a:prstGeom>
              <a:noFill/>
            </p:spPr>
            <p:txBody>
              <a:bodyPr wrap="square" rtlCol="0">
                <a:spAutoFit/>
              </a:bodyPr>
              <a:lstStyle/>
              <a:p>
                <a:pPr algn="ctr"/>
                <a:r>
                  <a:rPr lang="en-GB" sz="2400" b="1" dirty="0">
                    <a:solidFill>
                      <a:schemeClr val="bg1"/>
                    </a:solidFill>
                  </a:rPr>
                  <a:t>2</a:t>
                </a:r>
              </a:p>
            </p:txBody>
          </p:sp>
          <p:sp>
            <p:nvSpPr>
              <p:cNvPr id="37" name="TextBox 36"/>
              <p:cNvSpPr txBox="1"/>
              <p:nvPr/>
            </p:nvSpPr>
            <p:spPr>
              <a:xfrm>
                <a:off x="3386607" y="4003850"/>
                <a:ext cx="411240" cy="461665"/>
              </a:xfrm>
              <a:prstGeom prst="rect">
                <a:avLst/>
              </a:prstGeom>
              <a:noFill/>
            </p:spPr>
            <p:txBody>
              <a:bodyPr wrap="square" rtlCol="0">
                <a:spAutoFit/>
              </a:bodyPr>
              <a:lstStyle/>
              <a:p>
                <a:pPr algn="ctr"/>
                <a:r>
                  <a:rPr lang="en-GB" sz="2400" b="1" dirty="0">
                    <a:solidFill>
                      <a:schemeClr val="bg1"/>
                    </a:solidFill>
                  </a:rPr>
                  <a:t>3</a:t>
                </a:r>
              </a:p>
            </p:txBody>
          </p:sp>
          <p:cxnSp>
            <p:nvCxnSpPr>
              <p:cNvPr id="38" name="Straight Connector 37"/>
              <p:cNvCxnSpPr/>
              <p:nvPr/>
            </p:nvCxnSpPr>
            <p:spPr>
              <a:xfrm>
                <a:off x="3494594" y="4038600"/>
                <a:ext cx="180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grpSp>
        <p:nvGrpSpPr>
          <p:cNvPr id="49" name="Group 48"/>
          <p:cNvGrpSpPr/>
          <p:nvPr/>
        </p:nvGrpSpPr>
        <p:grpSpPr>
          <a:xfrm>
            <a:off x="6604196" y="3065467"/>
            <a:ext cx="1596563" cy="1596560"/>
            <a:chOff x="6579303" y="3032590"/>
            <a:chExt cx="1596563" cy="1596560"/>
          </a:xfrm>
        </p:grpSpPr>
        <p:sp>
          <p:nvSpPr>
            <p:cNvPr id="40" name="Oval 39"/>
            <p:cNvSpPr/>
            <p:nvPr/>
          </p:nvSpPr>
          <p:spPr>
            <a:xfrm>
              <a:off x="6579303" y="3032590"/>
              <a:ext cx="1596563" cy="1596560"/>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5-Point Star 33"/>
            <p:cNvSpPr/>
            <p:nvPr/>
          </p:nvSpPr>
          <p:spPr>
            <a:xfrm>
              <a:off x="6960789" y="3222625"/>
              <a:ext cx="373461" cy="373461"/>
            </a:xfrm>
            <a:prstGeom prst="star5">
              <a:avLst>
                <a:gd name="adj" fmla="val 31134"/>
                <a:gd name="hf" fmla="val 105146"/>
                <a:gd name="vf" fmla="val 11055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5-Point Star 41"/>
            <p:cNvSpPr/>
            <p:nvPr/>
          </p:nvSpPr>
          <p:spPr>
            <a:xfrm>
              <a:off x="7436012" y="3189704"/>
              <a:ext cx="373461" cy="373461"/>
            </a:xfrm>
            <a:prstGeom prst="star5">
              <a:avLst>
                <a:gd name="adj" fmla="val 31134"/>
                <a:gd name="hf" fmla="val 105146"/>
                <a:gd name="vf" fmla="val 110557"/>
              </a:avLst>
            </a:prstGeom>
            <a:solidFill>
              <a:srgbClr val="AFDEF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5-Point Star 42"/>
            <p:cNvSpPr/>
            <p:nvPr/>
          </p:nvSpPr>
          <p:spPr>
            <a:xfrm>
              <a:off x="6698322" y="3624791"/>
              <a:ext cx="373461" cy="373461"/>
            </a:xfrm>
            <a:prstGeom prst="star5">
              <a:avLst>
                <a:gd name="adj" fmla="val 31134"/>
                <a:gd name="hf" fmla="val 105146"/>
                <a:gd name="vf" fmla="val 110557"/>
              </a:avLst>
            </a:prstGeom>
            <a:solidFill>
              <a:srgbClr val="AFDEF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5-Point Star 43"/>
            <p:cNvSpPr/>
            <p:nvPr/>
          </p:nvSpPr>
          <p:spPr>
            <a:xfrm>
              <a:off x="7190853" y="3753200"/>
              <a:ext cx="373461" cy="373461"/>
            </a:xfrm>
            <a:prstGeom prst="star5">
              <a:avLst>
                <a:gd name="adj" fmla="val 31134"/>
                <a:gd name="hf" fmla="val 105146"/>
                <a:gd name="vf" fmla="val 11055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5-Point Star 44"/>
            <p:cNvSpPr/>
            <p:nvPr/>
          </p:nvSpPr>
          <p:spPr>
            <a:xfrm>
              <a:off x="7665231" y="3772002"/>
              <a:ext cx="373461" cy="373461"/>
            </a:xfrm>
            <a:prstGeom prst="star5">
              <a:avLst>
                <a:gd name="adj" fmla="val 31134"/>
                <a:gd name="hf" fmla="val 105146"/>
                <a:gd name="vf" fmla="val 110557"/>
              </a:avLst>
            </a:prstGeom>
            <a:solidFill>
              <a:srgbClr val="AFDEF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5-Point Star 45"/>
            <p:cNvSpPr/>
            <p:nvPr/>
          </p:nvSpPr>
          <p:spPr>
            <a:xfrm>
              <a:off x="7128073" y="4198759"/>
              <a:ext cx="373461" cy="373461"/>
            </a:xfrm>
            <a:prstGeom prst="star5">
              <a:avLst>
                <a:gd name="adj" fmla="val 31134"/>
                <a:gd name="hf" fmla="val 105146"/>
                <a:gd name="vf" fmla="val 11055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7" name="Group 46"/>
          <p:cNvGrpSpPr/>
          <p:nvPr/>
        </p:nvGrpSpPr>
        <p:grpSpPr>
          <a:xfrm>
            <a:off x="4699319" y="4076434"/>
            <a:ext cx="1173417" cy="1173486"/>
            <a:chOff x="5075004" y="4463834"/>
            <a:chExt cx="1173417" cy="1173486"/>
          </a:xfrm>
        </p:grpSpPr>
        <p:grpSp>
          <p:nvGrpSpPr>
            <p:cNvPr id="41" name="Group 40"/>
            <p:cNvGrpSpPr/>
            <p:nvPr/>
          </p:nvGrpSpPr>
          <p:grpSpPr>
            <a:xfrm>
              <a:off x="5075004" y="4463834"/>
              <a:ext cx="1164470" cy="591907"/>
              <a:chOff x="5075004" y="4463834"/>
              <a:chExt cx="1164470" cy="591907"/>
            </a:xfrm>
          </p:grpSpPr>
          <p:sp>
            <p:nvSpPr>
              <p:cNvPr id="39" name="L-Shape 38"/>
              <p:cNvSpPr/>
              <p:nvPr/>
            </p:nvSpPr>
            <p:spPr>
              <a:xfrm>
                <a:off x="5651164" y="4467431"/>
                <a:ext cx="588310" cy="588310"/>
              </a:xfrm>
              <a:prstGeom prst="corne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L-Shape 47"/>
              <p:cNvSpPr/>
              <p:nvPr/>
            </p:nvSpPr>
            <p:spPr>
              <a:xfrm rot="16200000">
                <a:off x="5075004" y="4463834"/>
                <a:ext cx="588310" cy="588310"/>
              </a:xfrm>
              <a:prstGeom prst="corner">
                <a:avLst/>
              </a:prstGeom>
              <a:solidFill>
                <a:srgbClr val="AFDEF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3" name="Group 52"/>
            <p:cNvGrpSpPr/>
            <p:nvPr/>
          </p:nvGrpSpPr>
          <p:grpSpPr>
            <a:xfrm rot="10800000">
              <a:off x="5083951" y="5045413"/>
              <a:ext cx="1164470" cy="591907"/>
              <a:chOff x="5067384" y="4463834"/>
              <a:chExt cx="1164470" cy="591907"/>
            </a:xfrm>
          </p:grpSpPr>
          <p:sp>
            <p:nvSpPr>
              <p:cNvPr id="54" name="L-Shape 53"/>
              <p:cNvSpPr/>
              <p:nvPr/>
            </p:nvSpPr>
            <p:spPr>
              <a:xfrm>
                <a:off x="5643544" y="4467431"/>
                <a:ext cx="588310" cy="588310"/>
              </a:xfrm>
              <a:prstGeom prst="corne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L-Shape 54"/>
              <p:cNvSpPr/>
              <p:nvPr/>
            </p:nvSpPr>
            <p:spPr>
              <a:xfrm rot="16200000">
                <a:off x="5067384" y="4463834"/>
                <a:ext cx="588310" cy="588310"/>
              </a:xfrm>
              <a:prstGeom prst="corne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aphicFrame>
        <p:nvGraphicFramePr>
          <p:cNvPr id="62" name="Table 61"/>
          <p:cNvGraphicFramePr>
            <a:graphicFrameLocks noGrp="1"/>
          </p:cNvGraphicFramePr>
          <p:nvPr>
            <p:extLst>
              <p:ext uri="{D42A27DB-BD31-4B8C-83A1-F6EECF244321}">
                <p14:modId xmlns:p14="http://schemas.microsoft.com/office/powerpoint/2010/main" val="3830280819"/>
              </p:ext>
            </p:extLst>
          </p:nvPr>
        </p:nvGraphicFramePr>
        <p:xfrm>
          <a:off x="6116749" y="5721331"/>
          <a:ext cx="2062050" cy="213360"/>
        </p:xfrm>
        <a:graphic>
          <a:graphicData uri="http://schemas.openxmlformats.org/drawingml/2006/table">
            <a:tbl>
              <a:tblPr firstRow="1" bandRow="1">
                <a:tableStyleId>{5940675A-B579-460E-94D1-54222C63F5DA}</a:tableStyleId>
              </a:tblPr>
              <a:tblGrid>
                <a:gridCol w="412410">
                  <a:extLst>
                    <a:ext uri="{9D8B030D-6E8A-4147-A177-3AD203B41FA5}">
                      <a16:colId xmlns:a16="http://schemas.microsoft.com/office/drawing/2014/main" val="1778817500"/>
                    </a:ext>
                  </a:extLst>
                </a:gridCol>
                <a:gridCol w="412410">
                  <a:extLst>
                    <a:ext uri="{9D8B030D-6E8A-4147-A177-3AD203B41FA5}">
                      <a16:colId xmlns:a16="http://schemas.microsoft.com/office/drawing/2014/main" val="994995907"/>
                    </a:ext>
                  </a:extLst>
                </a:gridCol>
                <a:gridCol w="412410">
                  <a:extLst>
                    <a:ext uri="{9D8B030D-6E8A-4147-A177-3AD203B41FA5}">
                      <a16:colId xmlns:a16="http://schemas.microsoft.com/office/drawing/2014/main" val="3569813170"/>
                    </a:ext>
                  </a:extLst>
                </a:gridCol>
                <a:gridCol w="412410">
                  <a:extLst>
                    <a:ext uri="{9D8B030D-6E8A-4147-A177-3AD203B41FA5}">
                      <a16:colId xmlns:a16="http://schemas.microsoft.com/office/drawing/2014/main" val="3113276341"/>
                    </a:ext>
                  </a:extLst>
                </a:gridCol>
                <a:gridCol w="412410">
                  <a:extLst>
                    <a:ext uri="{9D8B030D-6E8A-4147-A177-3AD203B41FA5}">
                      <a16:colId xmlns:a16="http://schemas.microsoft.com/office/drawing/2014/main" val="1370290391"/>
                    </a:ext>
                  </a:extLst>
                </a:gridCol>
              </a:tblGrid>
              <a:tr h="205224">
                <a:tc>
                  <a:txBody>
                    <a:bodyPr/>
                    <a:lstStyle/>
                    <a:p>
                      <a:endParaRPr lang="en-GB" sz="8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GB" sz="800" dirty="0"/>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7905803"/>
                  </a:ext>
                </a:extLst>
              </a:tr>
            </a:tbl>
          </a:graphicData>
        </a:graphic>
      </p:graphicFrame>
      <p:cxnSp>
        <p:nvCxnSpPr>
          <p:cNvPr id="61" name="Straight Arrow Connector 60"/>
          <p:cNvCxnSpPr/>
          <p:nvPr/>
        </p:nvCxnSpPr>
        <p:spPr>
          <a:xfrm>
            <a:off x="6445251" y="5107815"/>
            <a:ext cx="88900" cy="552450"/>
          </a:xfrm>
          <a:prstGeom prst="straightConnector1">
            <a:avLst/>
          </a:prstGeom>
          <a:ln w="19050">
            <a:solidFill>
              <a:schemeClr val="bg1"/>
            </a:solidFill>
            <a:tailEnd type="triangle"/>
          </a:ln>
        </p:spPr>
        <p:style>
          <a:lnRef idx="1">
            <a:schemeClr val="accent1"/>
          </a:lnRef>
          <a:fillRef idx="0">
            <a:schemeClr val="accent1"/>
          </a:fillRef>
          <a:effectRef idx="0">
            <a:schemeClr val="accent1"/>
          </a:effectRef>
          <a:fontRef idx="minor">
            <a:schemeClr val="tx1"/>
          </a:fontRef>
        </p:style>
      </p:cxnSp>
      <p:grpSp>
        <p:nvGrpSpPr>
          <p:cNvPr id="66" name="Group 65"/>
          <p:cNvGrpSpPr/>
          <p:nvPr/>
        </p:nvGrpSpPr>
        <p:grpSpPr>
          <a:xfrm>
            <a:off x="4995971" y="2695995"/>
            <a:ext cx="433108" cy="433108"/>
            <a:chOff x="4995971" y="2695995"/>
            <a:chExt cx="433108" cy="433108"/>
          </a:xfrm>
        </p:grpSpPr>
        <p:sp>
          <p:nvSpPr>
            <p:cNvPr id="64" name="Oval 63"/>
            <p:cNvSpPr/>
            <p:nvPr/>
          </p:nvSpPr>
          <p:spPr>
            <a:xfrm>
              <a:off x="4995971" y="2695995"/>
              <a:ext cx="433108" cy="4331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TextBox 64"/>
            <p:cNvSpPr txBox="1"/>
            <p:nvPr/>
          </p:nvSpPr>
          <p:spPr>
            <a:xfrm>
              <a:off x="5058005" y="2712900"/>
              <a:ext cx="287654" cy="369332"/>
            </a:xfrm>
            <a:prstGeom prst="rect">
              <a:avLst/>
            </a:prstGeom>
            <a:noFill/>
          </p:spPr>
          <p:txBody>
            <a:bodyPr wrap="square" rtlCol="0">
              <a:spAutoFit/>
            </a:bodyPr>
            <a:lstStyle/>
            <a:p>
              <a:pPr algn="ctr"/>
              <a:r>
                <a:rPr lang="en-GB" dirty="0"/>
                <a:t>a</a:t>
              </a:r>
            </a:p>
          </p:txBody>
        </p:sp>
      </p:grpSp>
      <p:grpSp>
        <p:nvGrpSpPr>
          <p:cNvPr id="69" name="Group 68"/>
          <p:cNvGrpSpPr/>
          <p:nvPr/>
        </p:nvGrpSpPr>
        <p:grpSpPr>
          <a:xfrm>
            <a:off x="7123142" y="2806079"/>
            <a:ext cx="433108" cy="433108"/>
            <a:chOff x="4995971" y="2695995"/>
            <a:chExt cx="433108" cy="433108"/>
          </a:xfrm>
        </p:grpSpPr>
        <p:sp>
          <p:nvSpPr>
            <p:cNvPr id="70" name="Oval 69"/>
            <p:cNvSpPr/>
            <p:nvPr/>
          </p:nvSpPr>
          <p:spPr>
            <a:xfrm>
              <a:off x="4995971" y="2695995"/>
              <a:ext cx="433108" cy="4331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TextBox 70"/>
            <p:cNvSpPr txBox="1"/>
            <p:nvPr/>
          </p:nvSpPr>
          <p:spPr>
            <a:xfrm>
              <a:off x="5058005" y="2712900"/>
              <a:ext cx="287654" cy="369332"/>
            </a:xfrm>
            <a:prstGeom prst="rect">
              <a:avLst/>
            </a:prstGeom>
            <a:noFill/>
          </p:spPr>
          <p:txBody>
            <a:bodyPr wrap="square" rtlCol="0">
              <a:spAutoFit/>
            </a:bodyPr>
            <a:lstStyle/>
            <a:p>
              <a:pPr algn="ctr"/>
              <a:r>
                <a:rPr lang="en-GB" dirty="0"/>
                <a:t>c</a:t>
              </a:r>
            </a:p>
          </p:txBody>
        </p:sp>
      </p:grpSp>
      <p:grpSp>
        <p:nvGrpSpPr>
          <p:cNvPr id="72" name="Group 71"/>
          <p:cNvGrpSpPr/>
          <p:nvPr/>
        </p:nvGrpSpPr>
        <p:grpSpPr>
          <a:xfrm>
            <a:off x="4447373" y="3875340"/>
            <a:ext cx="433108" cy="433108"/>
            <a:chOff x="4995971" y="2695995"/>
            <a:chExt cx="433108" cy="433108"/>
          </a:xfrm>
        </p:grpSpPr>
        <p:sp>
          <p:nvSpPr>
            <p:cNvPr id="73" name="Oval 72"/>
            <p:cNvSpPr/>
            <p:nvPr/>
          </p:nvSpPr>
          <p:spPr>
            <a:xfrm>
              <a:off x="4995971" y="2695995"/>
              <a:ext cx="433108" cy="4331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5058005" y="2741475"/>
              <a:ext cx="287654" cy="369332"/>
            </a:xfrm>
            <a:prstGeom prst="rect">
              <a:avLst/>
            </a:prstGeom>
            <a:noFill/>
          </p:spPr>
          <p:txBody>
            <a:bodyPr wrap="square" rtlCol="0">
              <a:spAutoFit/>
            </a:bodyPr>
            <a:lstStyle/>
            <a:p>
              <a:pPr algn="ctr"/>
              <a:r>
                <a:rPr lang="en-GB" dirty="0"/>
                <a:t>b</a:t>
              </a:r>
            </a:p>
          </p:txBody>
        </p:sp>
      </p:grpSp>
      <p:grpSp>
        <p:nvGrpSpPr>
          <p:cNvPr id="77" name="Group 76"/>
          <p:cNvGrpSpPr/>
          <p:nvPr/>
        </p:nvGrpSpPr>
        <p:grpSpPr>
          <a:xfrm>
            <a:off x="6780420" y="5130089"/>
            <a:ext cx="433108" cy="433108"/>
            <a:chOff x="4995971" y="2695995"/>
            <a:chExt cx="433108" cy="433108"/>
          </a:xfrm>
        </p:grpSpPr>
        <p:sp>
          <p:nvSpPr>
            <p:cNvPr id="78" name="Oval 77"/>
            <p:cNvSpPr/>
            <p:nvPr/>
          </p:nvSpPr>
          <p:spPr>
            <a:xfrm>
              <a:off x="4995971" y="2695995"/>
              <a:ext cx="433108" cy="43310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TextBox 78"/>
            <p:cNvSpPr txBox="1"/>
            <p:nvPr/>
          </p:nvSpPr>
          <p:spPr>
            <a:xfrm>
              <a:off x="5058005" y="2751000"/>
              <a:ext cx="287654" cy="369332"/>
            </a:xfrm>
            <a:prstGeom prst="rect">
              <a:avLst/>
            </a:prstGeom>
            <a:noFill/>
          </p:spPr>
          <p:txBody>
            <a:bodyPr wrap="square" rtlCol="0">
              <a:spAutoFit/>
            </a:bodyPr>
            <a:lstStyle/>
            <a:p>
              <a:pPr algn="ctr"/>
              <a:r>
                <a:rPr lang="en-GB" dirty="0"/>
                <a:t>d</a:t>
              </a:r>
            </a:p>
          </p:txBody>
        </p:sp>
      </p:grpSp>
      <p:grpSp>
        <p:nvGrpSpPr>
          <p:cNvPr id="81" name="Group 80"/>
          <p:cNvGrpSpPr/>
          <p:nvPr/>
        </p:nvGrpSpPr>
        <p:grpSpPr>
          <a:xfrm>
            <a:off x="605746" y="1388890"/>
            <a:ext cx="1013504" cy="1013504"/>
            <a:chOff x="605746" y="1388890"/>
            <a:chExt cx="1013504" cy="1013504"/>
          </a:xfrm>
        </p:grpSpPr>
        <p:sp>
          <p:nvSpPr>
            <p:cNvPr id="67" name="Oval 66"/>
            <p:cNvSpPr/>
            <p:nvPr/>
          </p:nvSpPr>
          <p:spPr>
            <a:xfrm>
              <a:off x="605746" y="1388890"/>
              <a:ext cx="1013504" cy="1013504"/>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TextBox 67"/>
            <p:cNvSpPr txBox="1"/>
            <p:nvPr/>
          </p:nvSpPr>
          <p:spPr>
            <a:xfrm>
              <a:off x="779286" y="1573476"/>
              <a:ext cx="627592" cy="646331"/>
            </a:xfrm>
            <a:prstGeom prst="rect">
              <a:avLst/>
            </a:prstGeom>
            <a:noFill/>
          </p:spPr>
          <p:txBody>
            <a:bodyPr wrap="square" rtlCol="0">
              <a:spAutoFit/>
            </a:bodyPr>
            <a:lstStyle/>
            <a:p>
              <a:pPr algn="ctr"/>
              <a:r>
                <a:rPr lang="en-GB" sz="3600" b="1" dirty="0">
                  <a:solidFill>
                    <a:schemeClr val="bg1"/>
                  </a:solidFill>
                </a:rPr>
                <a:t>d</a:t>
              </a:r>
            </a:p>
          </p:txBody>
        </p:sp>
      </p:grpSp>
      <p:grpSp>
        <p:nvGrpSpPr>
          <p:cNvPr id="82" name="Group 81"/>
          <p:cNvGrpSpPr/>
          <p:nvPr/>
        </p:nvGrpSpPr>
        <p:grpSpPr>
          <a:xfrm>
            <a:off x="597336" y="2617162"/>
            <a:ext cx="1013504" cy="1013504"/>
            <a:chOff x="605746" y="1388890"/>
            <a:chExt cx="1013504" cy="1013504"/>
          </a:xfrm>
        </p:grpSpPr>
        <p:sp>
          <p:nvSpPr>
            <p:cNvPr id="83" name="Oval 82"/>
            <p:cNvSpPr/>
            <p:nvPr/>
          </p:nvSpPr>
          <p:spPr>
            <a:xfrm>
              <a:off x="605746" y="1388890"/>
              <a:ext cx="1013504" cy="1013504"/>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TextBox 83"/>
            <p:cNvSpPr txBox="1"/>
            <p:nvPr/>
          </p:nvSpPr>
          <p:spPr>
            <a:xfrm>
              <a:off x="798336" y="1544901"/>
              <a:ext cx="627592" cy="646331"/>
            </a:xfrm>
            <a:prstGeom prst="rect">
              <a:avLst/>
            </a:prstGeom>
            <a:noFill/>
          </p:spPr>
          <p:txBody>
            <a:bodyPr wrap="square" rtlCol="0">
              <a:spAutoFit/>
            </a:bodyPr>
            <a:lstStyle/>
            <a:p>
              <a:pPr algn="ctr"/>
              <a:r>
                <a:rPr lang="en-GB" sz="3600" b="1" dirty="0">
                  <a:solidFill>
                    <a:schemeClr val="bg1"/>
                  </a:solidFill>
                </a:rPr>
                <a:t>c</a:t>
              </a:r>
            </a:p>
          </p:txBody>
        </p:sp>
      </p:grpSp>
      <p:grpSp>
        <p:nvGrpSpPr>
          <p:cNvPr id="85" name="Group 84"/>
          <p:cNvGrpSpPr/>
          <p:nvPr/>
        </p:nvGrpSpPr>
        <p:grpSpPr>
          <a:xfrm>
            <a:off x="605746" y="3950632"/>
            <a:ext cx="1013504" cy="1013504"/>
            <a:chOff x="605746" y="1388890"/>
            <a:chExt cx="1013504" cy="1013504"/>
          </a:xfrm>
        </p:grpSpPr>
        <p:sp>
          <p:nvSpPr>
            <p:cNvPr id="86" name="Oval 85"/>
            <p:cNvSpPr/>
            <p:nvPr/>
          </p:nvSpPr>
          <p:spPr>
            <a:xfrm>
              <a:off x="605746" y="1388890"/>
              <a:ext cx="1013504" cy="1013504"/>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TextBox 86"/>
            <p:cNvSpPr txBox="1"/>
            <p:nvPr/>
          </p:nvSpPr>
          <p:spPr>
            <a:xfrm>
              <a:off x="798336" y="1592526"/>
              <a:ext cx="627592" cy="646331"/>
            </a:xfrm>
            <a:prstGeom prst="rect">
              <a:avLst/>
            </a:prstGeom>
            <a:noFill/>
          </p:spPr>
          <p:txBody>
            <a:bodyPr wrap="square" rtlCol="0">
              <a:spAutoFit/>
            </a:bodyPr>
            <a:lstStyle/>
            <a:p>
              <a:pPr algn="ctr"/>
              <a:r>
                <a:rPr lang="en-GB" sz="3600" b="1" dirty="0">
                  <a:solidFill>
                    <a:schemeClr val="bg1"/>
                  </a:solidFill>
                </a:rPr>
                <a:t>b</a:t>
              </a:r>
            </a:p>
          </p:txBody>
        </p:sp>
      </p:grpSp>
      <p:grpSp>
        <p:nvGrpSpPr>
          <p:cNvPr id="88" name="Group 87"/>
          <p:cNvGrpSpPr/>
          <p:nvPr/>
        </p:nvGrpSpPr>
        <p:grpSpPr>
          <a:xfrm>
            <a:off x="605746" y="5143390"/>
            <a:ext cx="1013504" cy="1013504"/>
            <a:chOff x="605746" y="1388890"/>
            <a:chExt cx="1013504" cy="1013504"/>
          </a:xfrm>
        </p:grpSpPr>
        <p:sp>
          <p:nvSpPr>
            <p:cNvPr id="89" name="Oval 88"/>
            <p:cNvSpPr/>
            <p:nvPr/>
          </p:nvSpPr>
          <p:spPr>
            <a:xfrm>
              <a:off x="605746" y="1388890"/>
              <a:ext cx="1013504" cy="1013504"/>
            </a:xfrm>
            <a:prstGeom prst="ellipse">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TextBox 89"/>
            <p:cNvSpPr txBox="1"/>
            <p:nvPr/>
          </p:nvSpPr>
          <p:spPr>
            <a:xfrm>
              <a:off x="798336" y="1544901"/>
              <a:ext cx="627592" cy="646331"/>
            </a:xfrm>
            <a:prstGeom prst="rect">
              <a:avLst/>
            </a:prstGeom>
            <a:noFill/>
          </p:spPr>
          <p:txBody>
            <a:bodyPr wrap="square" rtlCol="0">
              <a:spAutoFit/>
            </a:bodyPr>
            <a:lstStyle/>
            <a:p>
              <a:pPr algn="ctr"/>
              <a:r>
                <a:rPr lang="en-GB" sz="3600" b="1" dirty="0">
                  <a:solidFill>
                    <a:schemeClr val="bg1"/>
                  </a:solidFill>
                </a:rPr>
                <a:t>a</a:t>
              </a:r>
            </a:p>
          </p:txBody>
        </p:sp>
      </p:grpSp>
    </p:spTree>
    <p:extLst>
      <p:ext uri="{BB962C8B-B14F-4D97-AF65-F5344CB8AC3E}">
        <p14:creationId xmlns:p14="http://schemas.microsoft.com/office/powerpoint/2010/main" val="824204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2"/>
                                        </p:tgtEl>
                                        <p:attrNameLst>
                                          <p:attrName>style.visibility</p:attrName>
                                        </p:attrNameLst>
                                      </p:cBhvr>
                                      <p:to>
                                        <p:strVal val="visible"/>
                                      </p:to>
                                    </p:set>
                                    <p:animEffect transition="in" filter="fade">
                                      <p:cBhvr>
                                        <p:cTn id="12" dur="500"/>
                                        <p:tgtEl>
                                          <p:spTgt spid="8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5"/>
                                        </p:tgtEl>
                                        <p:attrNameLst>
                                          <p:attrName>style.visibility</p:attrName>
                                        </p:attrNameLst>
                                      </p:cBhvr>
                                      <p:to>
                                        <p:strVal val="visible"/>
                                      </p:to>
                                    </p:set>
                                    <p:animEffect transition="in" filter="fade">
                                      <p:cBhvr>
                                        <p:cTn id="17" dur="500"/>
                                        <p:tgtEl>
                                          <p:spTgt spid="8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8"/>
                                        </p:tgtEl>
                                        <p:attrNameLst>
                                          <p:attrName>style.visibility</p:attrName>
                                        </p:attrNameLst>
                                      </p:cBhvr>
                                      <p:to>
                                        <p:strVal val="visible"/>
                                      </p:to>
                                    </p:set>
                                    <p:animEffect transition="in" filter="fade">
                                      <p:cBhvr>
                                        <p:cTn id="22"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82123" y="2031674"/>
            <a:ext cx="2722090" cy="384888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560000">
            <a:off x="2499982" y="2905804"/>
            <a:ext cx="755225" cy="2166100"/>
          </a:xfrm>
          <a:prstGeom prst="rect">
            <a:avLst/>
          </a:prstGeom>
          <a:effectLst/>
        </p:spPr>
      </p:pic>
      <p:pic>
        <p:nvPicPr>
          <p:cNvPr id="13" name="Picture 12"/>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rot="1625349">
            <a:off x="872167" y="2270956"/>
            <a:ext cx="1629114" cy="2115510"/>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118275" y="2031674"/>
            <a:ext cx="2722090" cy="384888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5554426" y="2031674"/>
            <a:ext cx="2722089" cy="3848888"/>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2224603"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 Fraction?</a:t>
            </a:r>
          </a:p>
        </p:txBody>
      </p:sp>
      <p:sp>
        <p:nvSpPr>
          <p:cNvPr id="2" name="Rectangle 1"/>
          <p:cNvSpPr/>
          <p:nvPr/>
        </p:nvSpPr>
        <p:spPr>
          <a:xfrm>
            <a:off x="447429" y="2865120"/>
            <a:ext cx="308221" cy="18135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12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Recognise, find and write fractions of a discrete set of objects: unit fractions and non-unit fractions with small denominators.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hlinkClick r:id="rId2"/>
          </p:cNvPr>
          <p:cNvSpPr/>
          <p:nvPr/>
        </p:nvSpPr>
        <p:spPr>
          <a:xfrm>
            <a:off x="4000500" y="3028950"/>
            <a:ext cx="1143000" cy="800100"/>
          </a:xfrm>
          <a:prstGeom prst="ellipse">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1441</TotalTime>
  <Words>657</Words>
  <Application>Microsoft Office PowerPoint</Application>
  <PresentationFormat>On-screen Show (4:3)</PresentationFormat>
  <Paragraphs>193</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Tuffy</vt:lpstr>
      <vt:lpstr>Wingdings</vt:lpstr>
      <vt:lpstr>Tuffy-TTF</vt:lpstr>
      <vt:lpstr>Times New Roman</vt: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Twinkl Twinkl</cp:lastModifiedBy>
  <cp:revision>43</cp:revision>
  <dcterms:created xsi:type="dcterms:W3CDTF">2020-01-09T10:11:49Z</dcterms:created>
  <dcterms:modified xsi:type="dcterms:W3CDTF">2020-03-02T10:35:11Z</dcterms:modified>
</cp:coreProperties>
</file>