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406" r:id="rId5"/>
    <p:sldId id="256" r:id="rId6"/>
    <p:sldId id="391" r:id="rId7"/>
    <p:sldId id="390" r:id="rId8"/>
    <p:sldId id="361" r:id="rId9"/>
    <p:sldId id="392" r:id="rId10"/>
    <p:sldId id="360" r:id="rId11"/>
    <p:sldId id="393" r:id="rId12"/>
    <p:sldId id="394" r:id="rId13"/>
    <p:sldId id="395" r:id="rId14"/>
    <p:sldId id="397" r:id="rId15"/>
    <p:sldId id="396" r:id="rId16"/>
    <p:sldId id="398" r:id="rId17"/>
    <p:sldId id="399" r:id="rId18"/>
    <p:sldId id="386" r:id="rId19"/>
    <p:sldId id="401" r:id="rId20"/>
    <p:sldId id="400" r:id="rId21"/>
    <p:sldId id="407" r:id="rId22"/>
    <p:sldId id="408" r:id="rId23"/>
    <p:sldId id="409" r:id="rId24"/>
    <p:sldId id="314" r:id="rId25"/>
    <p:sldId id="405" r:id="rId2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00"/>
    <a:srgbClr val="CB3DB7"/>
    <a:srgbClr val="EAB0E2"/>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942273A-3AB2-4189-9737-1E09525E5D44}" v="13" dt="2019-05-30T15:22:01.23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249" autoAdjust="0"/>
  </p:normalViewPr>
  <p:slideViewPr>
    <p:cSldViewPr snapToGrid="0">
      <p:cViewPr varScale="1">
        <p:scale>
          <a:sx n="68" d="100"/>
          <a:sy n="68" d="100"/>
        </p:scale>
        <p:origin x="136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n Fitzpatrick" userId="d1b284ec-d1dd-4765-b823-b34899491c26" providerId="ADAL" clId="{6942273A-3AB2-4189-9737-1E09525E5D44}"/>
    <pc:docChg chg="custSel modSld">
      <pc:chgData name="Jan Fitzpatrick" userId="d1b284ec-d1dd-4765-b823-b34899491c26" providerId="ADAL" clId="{6942273A-3AB2-4189-9737-1E09525E5D44}" dt="2019-05-30T15:22:01.236" v="164"/>
      <pc:docMkLst>
        <pc:docMk/>
      </pc:docMkLst>
      <pc:sldChg chg="modSp">
        <pc:chgData name="Jan Fitzpatrick" userId="d1b284ec-d1dd-4765-b823-b34899491c26" providerId="ADAL" clId="{6942273A-3AB2-4189-9737-1E09525E5D44}" dt="2019-05-30T15:03:46.138" v="152" actId="6549"/>
        <pc:sldMkLst>
          <pc:docMk/>
          <pc:sldMk cId="636014570" sldId="314"/>
        </pc:sldMkLst>
        <pc:spChg chg="mod">
          <ac:chgData name="Jan Fitzpatrick" userId="d1b284ec-d1dd-4765-b823-b34899491c26" providerId="ADAL" clId="{6942273A-3AB2-4189-9737-1E09525E5D44}" dt="2019-05-30T15:03:46.138" v="152" actId="6549"/>
          <ac:spMkLst>
            <pc:docMk/>
            <pc:sldMk cId="636014570" sldId="314"/>
            <ac:spMk id="19" creationId="{5252A847-DE45-4FA3-A1F8-EEBEB845FF8E}"/>
          </ac:spMkLst>
        </pc:spChg>
      </pc:sldChg>
      <pc:sldChg chg="modSp">
        <pc:chgData name="Jan Fitzpatrick" userId="d1b284ec-d1dd-4765-b823-b34899491c26" providerId="ADAL" clId="{6942273A-3AB2-4189-9737-1E09525E5D44}" dt="2019-05-30T15:21:37.044" v="162"/>
        <pc:sldMkLst>
          <pc:docMk/>
          <pc:sldMk cId="36917022" sldId="360"/>
        </pc:sldMkLst>
        <pc:spChg chg="mod">
          <ac:chgData name="Jan Fitzpatrick" userId="d1b284ec-d1dd-4765-b823-b34899491c26" providerId="ADAL" clId="{6942273A-3AB2-4189-9737-1E09525E5D44}" dt="2019-05-30T14:50:57.099" v="53" actId="313"/>
          <ac:spMkLst>
            <pc:docMk/>
            <pc:sldMk cId="36917022" sldId="360"/>
            <ac:spMk id="19" creationId="{5252A847-DE45-4FA3-A1F8-EEBEB845FF8E}"/>
          </ac:spMkLst>
        </pc:spChg>
        <pc:graphicFrameChg chg="mod modGraphic">
          <ac:chgData name="Jan Fitzpatrick" userId="d1b284ec-d1dd-4765-b823-b34899491c26" providerId="ADAL" clId="{6942273A-3AB2-4189-9737-1E09525E5D44}" dt="2019-05-30T15:21:37.044" v="162"/>
          <ac:graphicFrameMkLst>
            <pc:docMk/>
            <pc:sldMk cId="36917022" sldId="360"/>
            <ac:graphicFrameMk id="6" creationId="{D9097168-E7EE-4AF6-B3D3-B7CD6D7A3B75}"/>
          </ac:graphicFrameMkLst>
        </pc:graphicFrameChg>
      </pc:sldChg>
      <pc:sldChg chg="addSp modSp">
        <pc:chgData name="Jan Fitzpatrick" userId="d1b284ec-d1dd-4765-b823-b34899491c26" providerId="ADAL" clId="{6942273A-3AB2-4189-9737-1E09525E5D44}" dt="2019-05-30T14:49:45.823" v="47" actId="20577"/>
        <pc:sldMkLst>
          <pc:docMk/>
          <pc:sldMk cId="1035052751" sldId="361"/>
        </pc:sldMkLst>
        <pc:spChg chg="mod">
          <ac:chgData name="Jan Fitzpatrick" userId="d1b284ec-d1dd-4765-b823-b34899491c26" providerId="ADAL" clId="{6942273A-3AB2-4189-9737-1E09525E5D44}" dt="2019-05-30T14:47:54.793" v="42" actId="20577"/>
          <ac:spMkLst>
            <pc:docMk/>
            <pc:sldMk cId="1035052751" sldId="361"/>
            <ac:spMk id="19" creationId="{5252A847-DE45-4FA3-A1F8-EEBEB845FF8E}"/>
          </ac:spMkLst>
        </pc:spChg>
        <pc:spChg chg="add mod">
          <ac:chgData name="Jan Fitzpatrick" userId="d1b284ec-d1dd-4765-b823-b34899491c26" providerId="ADAL" clId="{6942273A-3AB2-4189-9737-1E09525E5D44}" dt="2019-05-30T14:49:45.823" v="47" actId="20577"/>
          <ac:spMkLst>
            <pc:docMk/>
            <pc:sldMk cId="1035052751" sldId="361"/>
            <ac:spMk id="23" creationId="{E764920E-B8BC-49AE-8340-FD3B3927EE7A}"/>
          </ac:spMkLst>
        </pc:spChg>
      </pc:sldChg>
      <pc:sldChg chg="modSp">
        <pc:chgData name="Jan Fitzpatrick" userId="d1b284ec-d1dd-4765-b823-b34899491c26" providerId="ADAL" clId="{6942273A-3AB2-4189-9737-1E09525E5D44}" dt="2019-05-30T14:56:09.043" v="76" actId="12788"/>
        <pc:sldMkLst>
          <pc:docMk/>
          <pc:sldMk cId="310986706" sldId="386"/>
        </pc:sldMkLst>
        <pc:graphicFrameChg chg="mod modGraphic">
          <ac:chgData name="Jan Fitzpatrick" userId="d1b284ec-d1dd-4765-b823-b34899491c26" providerId="ADAL" clId="{6942273A-3AB2-4189-9737-1E09525E5D44}" dt="2019-05-30T14:56:09.043" v="76" actId="12788"/>
          <ac:graphicFrameMkLst>
            <pc:docMk/>
            <pc:sldMk cId="310986706" sldId="386"/>
            <ac:graphicFrameMk id="7" creationId="{340015ED-FD71-4A20-B3C1-B514E031EB19}"/>
          </ac:graphicFrameMkLst>
        </pc:graphicFrameChg>
      </pc:sldChg>
      <pc:sldChg chg="modSp">
        <pc:chgData name="Jan Fitzpatrick" userId="d1b284ec-d1dd-4765-b823-b34899491c26" providerId="ADAL" clId="{6942273A-3AB2-4189-9737-1E09525E5D44}" dt="2019-05-30T14:47:13.441" v="30" actId="20577"/>
        <pc:sldMkLst>
          <pc:docMk/>
          <pc:sldMk cId="3401100034" sldId="390"/>
        </pc:sldMkLst>
        <pc:spChg chg="mod">
          <ac:chgData name="Jan Fitzpatrick" userId="d1b284ec-d1dd-4765-b823-b34899491c26" providerId="ADAL" clId="{6942273A-3AB2-4189-9737-1E09525E5D44}" dt="2019-05-30T14:47:13.441" v="30" actId="20577"/>
          <ac:spMkLst>
            <pc:docMk/>
            <pc:sldMk cId="3401100034" sldId="390"/>
            <ac:spMk id="7" creationId="{C0CD6503-388C-4F9E-9FB0-9053D8579D01}"/>
          </ac:spMkLst>
        </pc:spChg>
      </pc:sldChg>
      <pc:sldChg chg="modSp">
        <pc:chgData name="Jan Fitzpatrick" userId="d1b284ec-d1dd-4765-b823-b34899491c26" providerId="ADAL" clId="{6942273A-3AB2-4189-9737-1E09525E5D44}" dt="2019-05-30T15:10:17.058" v="159" actId="404"/>
        <pc:sldMkLst>
          <pc:docMk/>
          <pc:sldMk cId="2075266808" sldId="391"/>
        </pc:sldMkLst>
        <pc:spChg chg="mod">
          <ac:chgData name="Jan Fitzpatrick" userId="d1b284ec-d1dd-4765-b823-b34899491c26" providerId="ADAL" clId="{6942273A-3AB2-4189-9737-1E09525E5D44}" dt="2019-05-30T15:10:17.058" v="159" actId="404"/>
          <ac:spMkLst>
            <pc:docMk/>
            <pc:sldMk cId="2075266808" sldId="391"/>
            <ac:spMk id="19" creationId="{5252A847-DE45-4FA3-A1F8-EEBEB845FF8E}"/>
          </ac:spMkLst>
        </pc:spChg>
      </pc:sldChg>
      <pc:sldChg chg="modSp">
        <pc:chgData name="Jan Fitzpatrick" userId="d1b284ec-d1dd-4765-b823-b34899491c26" providerId="ADAL" clId="{6942273A-3AB2-4189-9737-1E09525E5D44}" dt="2019-05-30T15:22:01.236" v="164"/>
        <pc:sldMkLst>
          <pc:docMk/>
          <pc:sldMk cId="3743967378" sldId="393"/>
        </pc:sldMkLst>
        <pc:spChg chg="mod">
          <ac:chgData name="Jan Fitzpatrick" userId="d1b284ec-d1dd-4765-b823-b34899491c26" providerId="ADAL" clId="{6942273A-3AB2-4189-9737-1E09525E5D44}" dt="2019-05-30T14:51:02.617" v="57" actId="313"/>
          <ac:spMkLst>
            <pc:docMk/>
            <pc:sldMk cId="3743967378" sldId="393"/>
            <ac:spMk id="19" creationId="{5252A847-DE45-4FA3-A1F8-EEBEB845FF8E}"/>
          </ac:spMkLst>
        </pc:spChg>
        <pc:graphicFrameChg chg="mod modGraphic">
          <ac:chgData name="Jan Fitzpatrick" userId="d1b284ec-d1dd-4765-b823-b34899491c26" providerId="ADAL" clId="{6942273A-3AB2-4189-9737-1E09525E5D44}" dt="2019-05-30T15:22:01.236" v="164"/>
          <ac:graphicFrameMkLst>
            <pc:docMk/>
            <pc:sldMk cId="3743967378" sldId="393"/>
            <ac:graphicFrameMk id="6" creationId="{D9097168-E7EE-4AF6-B3D3-B7CD6D7A3B75}"/>
          </ac:graphicFrameMkLst>
        </pc:graphicFrameChg>
      </pc:sldChg>
      <pc:sldChg chg="modSp">
        <pc:chgData name="Jan Fitzpatrick" userId="d1b284ec-d1dd-4765-b823-b34899491c26" providerId="ADAL" clId="{6942273A-3AB2-4189-9737-1E09525E5D44}" dt="2019-05-30T14:52:51.507" v="64" actId="20577"/>
        <pc:sldMkLst>
          <pc:docMk/>
          <pc:sldMk cId="3516091067" sldId="398"/>
        </pc:sldMkLst>
        <pc:graphicFrameChg chg="modGraphic">
          <ac:chgData name="Jan Fitzpatrick" userId="d1b284ec-d1dd-4765-b823-b34899491c26" providerId="ADAL" clId="{6942273A-3AB2-4189-9737-1E09525E5D44}" dt="2019-05-30T14:52:51.507" v="64" actId="20577"/>
          <ac:graphicFrameMkLst>
            <pc:docMk/>
            <pc:sldMk cId="3516091067" sldId="398"/>
            <ac:graphicFrameMk id="6" creationId="{DAB80B49-158F-40F5-8274-3CE73C032419}"/>
          </ac:graphicFrameMkLst>
        </pc:graphicFrameChg>
      </pc:sldChg>
      <pc:sldChg chg="modSp">
        <pc:chgData name="Jan Fitzpatrick" userId="d1b284ec-d1dd-4765-b823-b34899491c26" providerId="ADAL" clId="{6942273A-3AB2-4189-9737-1E09525E5D44}" dt="2019-05-30T14:53:21.319" v="71" actId="207"/>
        <pc:sldMkLst>
          <pc:docMk/>
          <pc:sldMk cId="4220035523" sldId="399"/>
        </pc:sldMkLst>
        <pc:graphicFrameChg chg="modGraphic">
          <ac:chgData name="Jan Fitzpatrick" userId="d1b284ec-d1dd-4765-b823-b34899491c26" providerId="ADAL" clId="{6942273A-3AB2-4189-9737-1E09525E5D44}" dt="2019-05-30T14:53:21.319" v="71" actId="207"/>
          <ac:graphicFrameMkLst>
            <pc:docMk/>
            <pc:sldMk cId="4220035523" sldId="399"/>
            <ac:graphicFrameMk id="6" creationId="{DAB80B49-158F-40F5-8274-3CE73C032419}"/>
          </ac:graphicFrameMkLst>
        </pc:graphicFrameChg>
      </pc:sldChg>
      <pc:sldChg chg="modSp">
        <pc:chgData name="Jan Fitzpatrick" userId="d1b284ec-d1dd-4765-b823-b34899491c26" providerId="ADAL" clId="{6942273A-3AB2-4189-9737-1E09525E5D44}" dt="2019-05-30T14:59:51.033" v="78" actId="207"/>
        <pc:sldMkLst>
          <pc:docMk/>
          <pc:sldMk cId="3453469153" sldId="400"/>
        </pc:sldMkLst>
        <pc:graphicFrameChg chg="modGraphic">
          <ac:chgData name="Jan Fitzpatrick" userId="d1b284ec-d1dd-4765-b823-b34899491c26" providerId="ADAL" clId="{6942273A-3AB2-4189-9737-1E09525E5D44}" dt="2019-05-30T14:59:51.033" v="78" actId="207"/>
          <ac:graphicFrameMkLst>
            <pc:docMk/>
            <pc:sldMk cId="3453469153" sldId="400"/>
            <ac:graphicFrameMk id="7" creationId="{340015ED-FD71-4A20-B3C1-B514E031EB19}"/>
          </ac:graphicFrameMkLst>
        </pc:graphicFrameChg>
      </pc:sldChg>
      <pc:sldChg chg="modSp">
        <pc:chgData name="Jan Fitzpatrick" userId="d1b284ec-d1dd-4765-b823-b34899491c26" providerId="ADAL" clId="{6942273A-3AB2-4189-9737-1E09525E5D44}" dt="2019-05-30T14:56:01.319" v="75" actId="207"/>
        <pc:sldMkLst>
          <pc:docMk/>
          <pc:sldMk cId="686479270" sldId="401"/>
        </pc:sldMkLst>
        <pc:graphicFrameChg chg="modGraphic">
          <ac:chgData name="Jan Fitzpatrick" userId="d1b284ec-d1dd-4765-b823-b34899491c26" providerId="ADAL" clId="{6942273A-3AB2-4189-9737-1E09525E5D44}" dt="2019-05-30T14:56:01.319" v="75" actId="207"/>
          <ac:graphicFrameMkLst>
            <pc:docMk/>
            <pc:sldMk cId="686479270" sldId="401"/>
            <ac:graphicFrameMk id="7" creationId="{340015ED-FD71-4A20-B3C1-B514E031EB19}"/>
          </ac:graphicFrameMkLst>
        </pc:graphicFrameChg>
      </pc:sldChg>
      <pc:sldChg chg="addSp delSp modSp">
        <pc:chgData name="Jan Fitzpatrick" userId="d1b284ec-d1dd-4765-b823-b34899491c26" providerId="ADAL" clId="{6942273A-3AB2-4189-9737-1E09525E5D44}" dt="2019-05-30T15:03:28.024" v="149" actId="6549"/>
        <pc:sldMkLst>
          <pc:docMk/>
          <pc:sldMk cId="1906094595" sldId="402"/>
        </pc:sldMkLst>
        <pc:spChg chg="add del">
          <ac:chgData name="Jan Fitzpatrick" userId="d1b284ec-d1dd-4765-b823-b34899491c26" providerId="ADAL" clId="{6942273A-3AB2-4189-9737-1E09525E5D44}" dt="2019-05-30T15:02:25.685" v="93" actId="478"/>
          <ac:spMkLst>
            <pc:docMk/>
            <pc:sldMk cId="1906094595" sldId="402"/>
            <ac:spMk id="2" creationId="{4913319D-C6EF-4CDA-A251-960307A9BB27}"/>
          </ac:spMkLst>
        </pc:spChg>
        <pc:spChg chg="del mod">
          <ac:chgData name="Jan Fitzpatrick" userId="d1b284ec-d1dd-4765-b823-b34899491c26" providerId="ADAL" clId="{6942273A-3AB2-4189-9737-1E09525E5D44}" dt="2019-05-30T15:03:16.195" v="147" actId="478"/>
          <ac:spMkLst>
            <pc:docMk/>
            <pc:sldMk cId="1906094595" sldId="402"/>
            <ac:spMk id="6" creationId="{DC2B7B9C-2C5C-4179-A159-C107A6A3D9A9}"/>
          </ac:spMkLst>
        </pc:spChg>
        <pc:spChg chg="add">
          <ac:chgData name="Jan Fitzpatrick" userId="d1b284ec-d1dd-4765-b823-b34899491c26" providerId="ADAL" clId="{6942273A-3AB2-4189-9737-1E09525E5D44}" dt="2019-05-30T15:03:17.610" v="148"/>
          <ac:spMkLst>
            <pc:docMk/>
            <pc:sldMk cId="1906094595" sldId="402"/>
            <ac:spMk id="12" creationId="{D61402CB-4A26-40E1-9988-AEEB1924BD00}"/>
          </ac:spMkLst>
        </pc:spChg>
        <pc:spChg chg="mod">
          <ac:chgData name="Jan Fitzpatrick" userId="d1b284ec-d1dd-4765-b823-b34899491c26" providerId="ADAL" clId="{6942273A-3AB2-4189-9737-1E09525E5D44}" dt="2019-05-30T15:03:28.024" v="149" actId="6549"/>
          <ac:spMkLst>
            <pc:docMk/>
            <pc:sldMk cId="1906094595" sldId="402"/>
            <ac:spMk id="19" creationId="{5252A847-DE45-4FA3-A1F8-EEBEB845FF8E}"/>
          </ac:spMkLst>
        </pc:spChg>
      </pc:sldChg>
      <pc:sldChg chg="modSp">
        <pc:chgData name="Jan Fitzpatrick" userId="d1b284ec-d1dd-4765-b823-b34899491c26" providerId="ADAL" clId="{6942273A-3AB2-4189-9737-1E09525E5D44}" dt="2019-05-30T15:03:30.687" v="150" actId="6549"/>
        <pc:sldMkLst>
          <pc:docMk/>
          <pc:sldMk cId="2933511099" sldId="403"/>
        </pc:sldMkLst>
        <pc:spChg chg="mod">
          <ac:chgData name="Jan Fitzpatrick" userId="d1b284ec-d1dd-4765-b823-b34899491c26" providerId="ADAL" clId="{6942273A-3AB2-4189-9737-1E09525E5D44}" dt="2019-05-30T15:03:02.314" v="144" actId="313"/>
          <ac:spMkLst>
            <pc:docMk/>
            <pc:sldMk cId="2933511099" sldId="403"/>
            <ac:spMk id="6" creationId="{DC2B7B9C-2C5C-4179-A159-C107A6A3D9A9}"/>
          </ac:spMkLst>
        </pc:spChg>
        <pc:spChg chg="mod">
          <ac:chgData name="Jan Fitzpatrick" userId="d1b284ec-d1dd-4765-b823-b34899491c26" providerId="ADAL" clId="{6942273A-3AB2-4189-9737-1E09525E5D44}" dt="2019-05-30T15:03:30.687" v="150" actId="6549"/>
          <ac:spMkLst>
            <pc:docMk/>
            <pc:sldMk cId="2933511099" sldId="403"/>
            <ac:spMk id="19" creationId="{5252A847-DE45-4FA3-A1F8-EEBEB845FF8E}"/>
          </ac:spMkLst>
        </pc:spChg>
      </pc:sldChg>
      <pc:sldChg chg="addSp delSp modSp">
        <pc:chgData name="Jan Fitzpatrick" userId="d1b284ec-d1dd-4765-b823-b34899491c26" providerId="ADAL" clId="{6942273A-3AB2-4189-9737-1E09525E5D44}" dt="2019-05-30T15:03:33.304" v="151" actId="6549"/>
        <pc:sldMkLst>
          <pc:docMk/>
          <pc:sldMk cId="862234442" sldId="404"/>
        </pc:sldMkLst>
        <pc:spChg chg="del mod">
          <ac:chgData name="Jan Fitzpatrick" userId="d1b284ec-d1dd-4765-b823-b34899491c26" providerId="ADAL" clId="{6942273A-3AB2-4189-9737-1E09525E5D44}" dt="2019-05-30T15:03:10.599" v="145" actId="478"/>
          <ac:spMkLst>
            <pc:docMk/>
            <pc:sldMk cId="862234442" sldId="404"/>
            <ac:spMk id="6" creationId="{DC2B7B9C-2C5C-4179-A159-C107A6A3D9A9}"/>
          </ac:spMkLst>
        </pc:spChg>
        <pc:spChg chg="add">
          <ac:chgData name="Jan Fitzpatrick" userId="d1b284ec-d1dd-4765-b823-b34899491c26" providerId="ADAL" clId="{6942273A-3AB2-4189-9737-1E09525E5D44}" dt="2019-05-30T15:03:12.160" v="146"/>
          <ac:spMkLst>
            <pc:docMk/>
            <pc:sldMk cId="862234442" sldId="404"/>
            <ac:spMk id="8" creationId="{61FB6C77-4BAF-4678-A5CB-085CDE4C123C}"/>
          </ac:spMkLst>
        </pc:spChg>
        <pc:spChg chg="mod">
          <ac:chgData name="Jan Fitzpatrick" userId="d1b284ec-d1dd-4765-b823-b34899491c26" providerId="ADAL" clId="{6942273A-3AB2-4189-9737-1E09525E5D44}" dt="2019-05-30T15:03:33.304" v="151" actId="6549"/>
          <ac:spMkLst>
            <pc:docMk/>
            <pc:sldMk cId="862234442" sldId="404"/>
            <ac:spMk id="19" creationId="{5252A847-DE45-4FA3-A1F8-EEBEB845FF8E}"/>
          </ac:spMkLst>
        </pc:spChg>
      </pc:sldChg>
      <pc:sldChg chg="modSp">
        <pc:chgData name="Jan Fitzpatrick" userId="d1b284ec-d1dd-4765-b823-b34899491c26" providerId="ADAL" clId="{6942273A-3AB2-4189-9737-1E09525E5D44}" dt="2019-05-30T15:04:26.743" v="157" actId="20577"/>
        <pc:sldMkLst>
          <pc:docMk/>
          <pc:sldMk cId="922552959" sldId="405"/>
        </pc:sldMkLst>
        <pc:spChg chg="mod">
          <ac:chgData name="Jan Fitzpatrick" userId="d1b284ec-d1dd-4765-b823-b34899491c26" providerId="ADAL" clId="{6942273A-3AB2-4189-9737-1E09525E5D44}" dt="2019-05-30T15:04:26.743" v="157" actId="20577"/>
          <ac:spMkLst>
            <pc:docMk/>
            <pc:sldMk cId="922552959" sldId="405"/>
            <ac:spMk id="19" creationId="{5252A847-DE45-4FA3-A1F8-EEBEB845FF8E}"/>
          </ac:spMkLst>
        </pc:spChg>
      </pc:sldChg>
      <pc:sldChg chg="modSp">
        <pc:chgData name="Jan Fitzpatrick" userId="d1b284ec-d1dd-4765-b823-b34899491c26" providerId="ADAL" clId="{6942273A-3AB2-4189-9737-1E09525E5D44}" dt="2019-05-30T11:26:52.244" v="0" actId="732"/>
        <pc:sldMkLst>
          <pc:docMk/>
          <pc:sldMk cId="1879676444" sldId="406"/>
        </pc:sldMkLst>
        <pc:picChg chg="mod modCrop">
          <ac:chgData name="Jan Fitzpatrick" userId="d1b284ec-d1dd-4765-b823-b34899491c26" providerId="ADAL" clId="{6942273A-3AB2-4189-9737-1E09525E5D44}" dt="2019-05-30T11:26:52.244" v="0" actId="732"/>
          <ac:picMkLst>
            <pc:docMk/>
            <pc:sldMk cId="1879676444" sldId="406"/>
            <ac:picMk id="9" creationId="{BE10E778-FB36-475C-BE47-58C3ADAC705E}"/>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2C43C518-2E58-4E98-8F61-29A47E1D445A}" type="datetimeFigureOut">
              <a:rPr lang="en-GB" smtClean="0"/>
              <a:t>24/09/2019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24/09/2019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24/09/2019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C43C518-2E58-4E98-8F61-29A47E1D445A}" type="datetimeFigureOut">
              <a:rPr lang="en-GB" smtClean="0"/>
              <a:t>24/09/2019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C43C518-2E58-4E98-8F61-29A47E1D445A}" type="datetimeFigureOut">
              <a:rPr lang="en-GB" smtClean="0"/>
              <a:t>24/09/2019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C43C518-2E58-4E98-8F61-29A47E1D445A}" type="datetimeFigureOut">
              <a:rPr lang="en-GB" smtClean="0"/>
              <a:t>24/09/2019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24/09/2019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24/09/2019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24/09/2019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24/09/2019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24/09/2019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24/09/2019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survey.zohopublic.eu/zs/V2BBWx" TargetMode="External"/><Relationship Id="rId2" Type="http://schemas.openxmlformats.org/officeDocument/2006/relationships/image" Target="../media/image2.jp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hyperlink" Target="https://classroomsecrets.co.uk/consolidating-word-classes-1-year-6-consolidation-resource-pack" TargetMode="External"/><Relationship Id="rId3" Type="http://schemas.openxmlformats.org/officeDocument/2006/relationships/hyperlink" Target="https://classroomsecrets.co.uk/content-domain-filter/?fwp_contentdomain=2g1.1" TargetMode="External"/><Relationship Id="rId7" Type="http://schemas.openxmlformats.org/officeDocument/2006/relationships/hyperlink" Target="https://classroomsecrets.co.uk/search/?fwp_topic=gps-scheme-of-work" TargetMode="Externa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hyperlink" Target="https://classroomsecrets.co.uk/content-domain-filter/?fwp_contentdomain=2g1.6" TargetMode="External"/><Relationship Id="rId5" Type="http://schemas.openxmlformats.org/officeDocument/2006/relationships/hyperlink" Target="https://classroomsecrets.co.uk/content-domain-filter/?fwp_contentdomain=2g1.3" TargetMode="External"/><Relationship Id="rId4" Type="http://schemas.openxmlformats.org/officeDocument/2006/relationships/hyperlink" Target="https://classroomsecrets.co.uk/content-domain-filter/?fwp_contentdomain=2g1.2"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6" name="Rectangle 5">
            <a:extLst>
              <a:ext uri="{FF2B5EF4-FFF2-40B4-BE49-F238E27FC236}">
                <a16:creationId xmlns:a16="http://schemas.microsoft.com/office/drawing/2014/main" id="{E217BAE8-149C-45AB-9D28-3D61A5358F9F}"/>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LIFE/work balance</a:t>
            </a:r>
            <a:endParaRPr lang="en-GB" sz="1600" b="1" dirty="0">
              <a:solidFill>
                <a:srgbClr val="E7E6E6">
                  <a:lumMod val="25000"/>
                </a:srgbClr>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We have started a #</a:t>
            </a:r>
            <a:r>
              <a:rPr lang="en-GB" sz="1600" b="1" dirty="0" err="1">
                <a:solidFill>
                  <a:prstClr val="black"/>
                </a:solidFill>
                <a:latin typeface="Century Gothic" panose="020B0502020202020204" pitchFamily="34" charset="0"/>
              </a:rPr>
              <a:t>LIFEworkbalance</a:t>
            </a:r>
            <a:r>
              <a:rPr lang="en-GB" sz="1600" b="1" dirty="0">
                <a:solidFill>
                  <a:prstClr val="black"/>
                </a:solidFill>
                <a:latin typeface="Century Gothic" panose="020B0502020202020204" pitchFamily="34" charset="0"/>
              </a:rPr>
              <a:t> campaign and we need your help to complete our LIFE/work balance survey.</a:t>
            </a:r>
          </a:p>
          <a:p>
            <a:pPr lvl="0">
              <a:defRPr/>
            </a:pPr>
            <a:endParaRPr lang="en-GB" sz="1600" b="1" dirty="0">
              <a:solidFill>
                <a:prstClr val="black"/>
              </a:solidFill>
              <a:latin typeface="Century Gothic" panose="020B0502020202020204" pitchFamily="34" charset="0"/>
            </a:endParaRPr>
          </a:p>
          <a:p>
            <a:pPr lvl="0">
              <a:defRPr/>
            </a:pPr>
            <a:br>
              <a:rPr lang="en-GB" sz="1600" b="1" dirty="0">
                <a:solidFill>
                  <a:prstClr val="black"/>
                </a:solidFill>
                <a:latin typeface="Century Gothic" panose="020B0502020202020204" pitchFamily="34" charset="0"/>
              </a:rPr>
            </a:br>
            <a:r>
              <a:rPr lang="en-GB" sz="1600" b="1" dirty="0">
                <a:solidFill>
                  <a:prstClr val="black"/>
                </a:solidFill>
                <a:latin typeface="Century Gothic" panose="020B0502020202020204" pitchFamily="34" charset="0"/>
              </a:rPr>
              <a:t>We hope to publish the results soon, so please give 15 minutes of your time to help us get a true picture of school life.</a:t>
            </a: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Want to be a part of this campaign? Take the </a:t>
            </a:r>
            <a:r>
              <a:rPr lang="en-GB" sz="1600" b="1" dirty="0">
                <a:solidFill>
                  <a:prstClr val="black"/>
                </a:solidFill>
                <a:latin typeface="Century Gothic" panose="020B0502020202020204" pitchFamily="34" charset="0"/>
                <a:hlinkClick r:id="rId3"/>
              </a:rPr>
              <a:t>survey</a:t>
            </a:r>
            <a:r>
              <a:rPr lang="en-GB" sz="1600" b="1" dirty="0">
                <a:solidFill>
                  <a:prstClr val="black"/>
                </a:solidFill>
                <a:latin typeface="Century Gothic" panose="020B0502020202020204" pitchFamily="34" charset="0"/>
              </a:rPr>
              <a:t> on our website and share it with your colleagues!</a:t>
            </a:r>
            <a:endParaRPr lang="en-GB" sz="1600" b="1" dirty="0">
              <a:solidFill>
                <a:schemeClr val="tx1"/>
              </a:solidFill>
              <a:latin typeface="Century Gothic" panose="020B0502020202020204" pitchFamily="34" charset="0"/>
            </a:endParaRPr>
          </a:p>
          <a:p>
            <a:pPr lvl="0" algn="ctr"/>
            <a:endParaRPr lang="en-GB" sz="1600" b="1" dirty="0">
              <a:solidFill>
                <a:schemeClr val="tx1"/>
              </a:solidFill>
              <a:latin typeface="Century Gothic" panose="020B0502020202020204" pitchFamily="34" charset="0"/>
            </a:endParaRPr>
          </a:p>
        </p:txBody>
      </p:sp>
      <p:pic>
        <p:nvPicPr>
          <p:cNvPr id="9" name="Picture 8">
            <a:extLst>
              <a:ext uri="{FF2B5EF4-FFF2-40B4-BE49-F238E27FC236}">
                <a16:creationId xmlns:a16="http://schemas.microsoft.com/office/drawing/2014/main" id="{BE10E778-FB36-475C-BE47-58C3ADAC705E}"/>
              </a:ext>
            </a:extLst>
          </p:cNvPr>
          <p:cNvPicPr>
            <a:picLocks noChangeAspect="1"/>
          </p:cNvPicPr>
          <p:nvPr/>
        </p:nvPicPr>
        <p:blipFill rotWithShape="1">
          <a:blip r:embed="rId4">
            <a:extLst>
              <a:ext uri="{28A0092B-C50C-407E-A947-70E740481C1C}">
                <a14:useLocalDpi xmlns:a14="http://schemas.microsoft.com/office/drawing/2010/main" val="0"/>
              </a:ext>
            </a:extLst>
          </a:blip>
          <a:srcRect t="23286"/>
          <a:stretch/>
        </p:blipFill>
        <p:spPr>
          <a:xfrm>
            <a:off x="793488" y="731519"/>
            <a:ext cx="7557025" cy="4098455"/>
          </a:xfrm>
          <a:prstGeom prst="rect">
            <a:avLst/>
          </a:prstGeom>
        </p:spPr>
      </p:pic>
      <p:grpSp>
        <p:nvGrpSpPr>
          <p:cNvPr id="10" name="Group 9">
            <a:extLst>
              <a:ext uri="{FF2B5EF4-FFF2-40B4-BE49-F238E27FC236}">
                <a16:creationId xmlns:a16="http://schemas.microsoft.com/office/drawing/2014/main" id="{F1B81844-9A1D-4216-8FD3-0CADC87D13E9}"/>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0650D15D-730E-49A1-8218-1E000907D940}"/>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880F29DD-5DC1-40C6-957D-B036F94A854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8796764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59531" y="6454317"/>
            <a:ext cx="1238534" cy="403683"/>
            <a:chOff x="68077" y="6454317"/>
            <a:chExt cx="1238534" cy="403683"/>
          </a:xfrm>
        </p:grpSpPr>
        <p:sp>
          <p:nvSpPr>
            <p:cNvPr id="17" name="TextBox 8">
              <a:extLst>
                <a:ext uri="{FF2B5EF4-FFF2-40B4-BE49-F238E27FC236}">
                  <a16:creationId xmlns:a16="http://schemas.microsoft.com/office/drawing/2014/main" id="{0F18B4CD-798D-4EA5-92CF-7A4BB6DD981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6 – Summer Block 2 – Consolidation – Consolidating Word Classes  1</a:t>
            </a:r>
          </a:p>
          <a:p>
            <a:pPr lvl="0" algn="ctr"/>
            <a:endParaRPr lang="en-GB" sz="20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Application and Reasoning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lvl="0" fontAlgn="base">
              <a:defRPr/>
            </a:pPr>
            <a:endParaRPr lang="en-GB" sz="1200" b="1" dirty="0">
              <a:solidFill>
                <a:prstClr val="black"/>
              </a:solidFill>
              <a:latin typeface="Century Gothic" panose="020B0502020202020204" pitchFamily="34" charset="0"/>
            </a:endParaRPr>
          </a:p>
          <a:p>
            <a:pPr fontAlgn="base"/>
            <a:r>
              <a:rPr lang="en-US" sz="1200" b="1" dirty="0">
                <a:solidFill>
                  <a:schemeClr val="tx1"/>
                </a:solidFill>
                <a:latin typeface="Century Gothic" panose="020B0502020202020204" pitchFamily="34" charset="0"/>
              </a:rPr>
              <a:t>Terminology for pupils:</a:t>
            </a:r>
          </a:p>
          <a:p>
            <a:pPr marL="354013" lvl="1" indent="-176213" fontAlgn="base">
              <a:buFont typeface="Arial" panose="020B0604020202020204" pitchFamily="34" charset="0"/>
              <a:buChar char="•"/>
            </a:pPr>
            <a:r>
              <a:rPr lang="en-US" sz="1200" b="1" dirty="0">
                <a:solidFill>
                  <a:schemeClr val="tx1"/>
                </a:solidFill>
                <a:latin typeface="Century Gothic" panose="020B0502020202020204" pitchFamily="34" charset="0"/>
              </a:rPr>
              <a:t>(2G1.1)</a:t>
            </a:r>
            <a:r>
              <a:rPr lang="en-US" sz="1200" b="1" dirty="0">
                <a:latin typeface="Century Gothic" panose="020B0502020202020204" pitchFamily="34" charset="0"/>
              </a:rPr>
              <a:t> </a:t>
            </a:r>
            <a:r>
              <a:rPr lang="en-GB" sz="1200" b="1" dirty="0">
                <a:latin typeface="Century Gothic" panose="020B0502020202020204" pitchFamily="34" charset="0"/>
                <a:hlinkClick r:id="rId3"/>
              </a:rPr>
              <a:t>noun</a:t>
            </a:r>
            <a:endParaRPr lang="en-GB" sz="1200" b="1" dirty="0">
              <a:latin typeface="Century Gothic" panose="020B0502020202020204" pitchFamily="34" charset="0"/>
            </a:endParaRPr>
          </a:p>
          <a:p>
            <a:pPr marL="354013" lvl="1" indent="-176213" fontAlgn="base">
              <a:buFont typeface="Arial" panose="020B0604020202020204" pitchFamily="34" charset="0"/>
              <a:buChar char="•"/>
            </a:pPr>
            <a:r>
              <a:rPr lang="en-US" sz="1200" b="1" dirty="0">
                <a:solidFill>
                  <a:schemeClr val="tx1"/>
                </a:solidFill>
                <a:latin typeface="Century Gothic" panose="020B0502020202020204" pitchFamily="34" charset="0"/>
              </a:rPr>
              <a:t>(2G1.2) </a:t>
            </a:r>
            <a:r>
              <a:rPr lang="en-GB" sz="1200" b="1" dirty="0">
                <a:latin typeface="Century Gothic" panose="020B0502020202020204" pitchFamily="34" charset="0"/>
                <a:hlinkClick r:id="rId4"/>
              </a:rPr>
              <a:t>verb</a:t>
            </a:r>
            <a:endParaRPr lang="en-GB" sz="1200" b="1" dirty="0">
              <a:latin typeface="Century Gothic" panose="020B0502020202020204" pitchFamily="34" charset="0"/>
            </a:endParaRPr>
          </a:p>
          <a:p>
            <a:pPr marL="354013" lvl="1" indent="-176213" fontAlgn="base">
              <a:buFont typeface="Arial" panose="020B0604020202020204" pitchFamily="34" charset="0"/>
              <a:buChar char="•"/>
            </a:pPr>
            <a:r>
              <a:rPr lang="en-GB" sz="1200" b="1" dirty="0">
                <a:solidFill>
                  <a:schemeClr val="tx1"/>
                </a:solidFill>
                <a:latin typeface="Century Gothic" panose="020B0502020202020204" pitchFamily="34" charset="0"/>
              </a:rPr>
              <a:t>(2G1.3) </a:t>
            </a:r>
            <a:r>
              <a:rPr lang="en-GB" sz="1200" b="1" dirty="0">
                <a:latin typeface="Century Gothic" panose="020B0502020202020204" pitchFamily="34" charset="0"/>
                <a:hlinkClick r:id="rId5"/>
              </a:rPr>
              <a:t>adjective</a:t>
            </a:r>
            <a:endParaRPr lang="en-GB" sz="1200" b="1" dirty="0">
              <a:latin typeface="Century Gothic" panose="020B0502020202020204" pitchFamily="34" charset="0"/>
            </a:endParaRPr>
          </a:p>
          <a:p>
            <a:pPr marL="354013" lvl="1" indent="-176213" fontAlgn="base">
              <a:buFont typeface="Arial" panose="020B0604020202020204" pitchFamily="34" charset="0"/>
              <a:buChar char="•"/>
            </a:pPr>
            <a:r>
              <a:rPr lang="en-GB" sz="1200" b="1" dirty="0">
                <a:solidFill>
                  <a:schemeClr val="tx1"/>
                </a:solidFill>
                <a:latin typeface="Century Gothic" panose="020B0502020202020204" pitchFamily="34" charset="0"/>
              </a:rPr>
              <a:t>(2G1.6)</a:t>
            </a:r>
            <a:r>
              <a:rPr lang="en-GB" sz="1200" b="1" dirty="0">
                <a:latin typeface="Century Gothic" panose="020B0502020202020204" pitchFamily="34" charset="0"/>
              </a:rPr>
              <a:t> </a:t>
            </a:r>
            <a:r>
              <a:rPr lang="en-GB" sz="1200" b="1" dirty="0">
                <a:latin typeface="Century Gothic" panose="020B0502020202020204" pitchFamily="34" charset="0"/>
                <a:hlinkClick r:id="rId6"/>
              </a:rPr>
              <a:t>adverb</a:t>
            </a:r>
            <a:endParaRPr lang="en-GB" sz="1200" b="1" dirty="0">
              <a:latin typeface="Century Gothic" panose="020B0502020202020204" pitchFamily="34" charset="0"/>
            </a:endParaRPr>
          </a:p>
          <a:p>
            <a:pPr fontAlgn="base">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lnSpc>
                <a:spcPct val="100000"/>
              </a:lnSpc>
              <a:spcAft>
                <a:spcPts val="0"/>
              </a:spcAft>
              <a:defRPr/>
            </a:pPr>
            <a:r>
              <a:rPr lang="en-GB" sz="1600" b="1" dirty="0">
                <a:solidFill>
                  <a:prstClr val="black"/>
                </a:solidFill>
                <a:latin typeface="Century Gothic" panose="020B0502020202020204" pitchFamily="34" charset="0"/>
                <a:hlinkClick r:id="rId7"/>
              </a:rPr>
              <a:t>More resources</a:t>
            </a:r>
            <a:r>
              <a:rPr lang="en-GB" sz="1600" b="1" dirty="0">
                <a:solidFill>
                  <a:prstClr val="black"/>
                </a:solidFill>
                <a:latin typeface="Century Gothic" panose="020B0502020202020204" pitchFamily="34" charset="0"/>
              </a:rPr>
              <a:t> from our Grammar, Punctuation and Spelling scheme of work.</a:t>
            </a: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8"/>
              </a:rPr>
              <a:t>review</a:t>
            </a:r>
            <a:r>
              <a:rPr lang="en-GB" sz="1600" b="1" dirty="0">
                <a:solidFill>
                  <a:prstClr val="black"/>
                </a:solidFill>
                <a:latin typeface="Century Gothic" panose="020B0502020202020204" pitchFamily="34" charset="0"/>
              </a:rPr>
              <a:t> it on our website.</a:t>
            </a:r>
          </a:p>
        </p:txBody>
      </p:sp>
    </p:spTree>
    <p:extLst>
      <p:ext uri="{BB962C8B-B14F-4D97-AF65-F5344CB8AC3E}">
        <p14:creationId xmlns:p14="http://schemas.microsoft.com/office/powerpoint/2010/main" val="26374812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6 – Summer Block 2 – Consolidation – Consolidating Word Classes  1</a:t>
            </a:r>
          </a:p>
          <a:p>
            <a:pPr lvl="0" algn="ctr"/>
            <a:endParaRPr lang="en-GB" sz="20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Notes and Guidance:</a:t>
            </a:r>
          </a:p>
          <a:p>
            <a:pPr lvl="0" defTabSz="457200">
              <a:defRPr/>
            </a:pPr>
            <a:endParaRPr lang="en-US" sz="1200" b="1" dirty="0">
              <a:latin typeface="Century Gothic" panose="020B0502020202020204" pitchFamily="34" charset="0"/>
            </a:endParaRPr>
          </a:p>
          <a:p>
            <a:pPr marL="171450" indent="-171450" fontAlgn="base">
              <a:buFont typeface="Arial" panose="020B0604020202020204" pitchFamily="34" charset="0"/>
              <a:buChar char="•"/>
            </a:pPr>
            <a:r>
              <a:rPr lang="en-US" sz="1200" b="1" dirty="0">
                <a:solidFill>
                  <a:schemeClr val="tx1"/>
                </a:solidFill>
                <a:latin typeface="Century Gothic" panose="020B0502020202020204" pitchFamily="34" charset="0"/>
              </a:rPr>
              <a:t>This step consolidates four of the word classes: nouns, verbs, adjectives and adverbs and identifies the subjunctive and modal form of verbs.</a:t>
            </a:r>
          </a:p>
          <a:p>
            <a:pPr marL="177800" indent="-177800" fontAlgn="base">
              <a:buFont typeface="Arial" panose="020B0604020202020204" pitchFamily="34" charset="0"/>
              <a:buChar char="•"/>
            </a:pPr>
            <a:r>
              <a:rPr lang="en-US" sz="1200" b="1" dirty="0">
                <a:solidFill>
                  <a:schemeClr val="tx1"/>
                </a:solidFill>
                <a:latin typeface="Century Gothic" panose="020B0502020202020204" pitchFamily="34" charset="0"/>
              </a:rPr>
              <a:t>Remind children that a noun is used to name a person, place or thing. There are different types of nouns including common, proper, collective, concrete and abstract. Repeated nouns can also be replaced by pronouns.</a:t>
            </a:r>
          </a:p>
          <a:p>
            <a:pPr marL="177800" indent="-177800" fontAlgn="base">
              <a:buFont typeface="Arial" panose="020B0604020202020204" pitchFamily="34" charset="0"/>
              <a:buChar char="•"/>
            </a:pPr>
            <a:r>
              <a:rPr lang="en-US" sz="1200" b="1" dirty="0">
                <a:solidFill>
                  <a:schemeClr val="tx1"/>
                </a:solidFill>
                <a:latin typeface="Century Gothic" panose="020B0502020202020204" pitchFamily="34" charset="0"/>
              </a:rPr>
              <a:t>A verb is used to express an action or a state of being. There are also different types of verbs including actions, linking and auxiliary.   </a:t>
            </a:r>
          </a:p>
          <a:p>
            <a:pPr marL="177800" indent="-177800" fontAlgn="base">
              <a:buFont typeface="Arial" panose="020B0604020202020204" pitchFamily="34" charset="0"/>
              <a:buChar char="•"/>
            </a:pPr>
            <a:r>
              <a:rPr lang="en-US" sz="1200" b="1" dirty="0">
                <a:solidFill>
                  <a:schemeClr val="tx1"/>
                </a:solidFill>
                <a:latin typeface="Century Gothic" panose="020B0502020202020204" pitchFamily="34" charset="0"/>
              </a:rPr>
              <a:t>An adjective is a word used to describe a noun or pronoun. Adjectives can be used on their own or in a list to explain characteristics of a noun. </a:t>
            </a:r>
          </a:p>
          <a:p>
            <a:pPr marL="177800" indent="-177800" fontAlgn="base">
              <a:buFont typeface="Arial" panose="020B0604020202020204" pitchFamily="34" charset="0"/>
              <a:buChar char="•"/>
            </a:pPr>
            <a:r>
              <a:rPr lang="en-US" sz="1200" b="1" dirty="0">
                <a:solidFill>
                  <a:schemeClr val="tx1"/>
                </a:solidFill>
                <a:latin typeface="Century Gothic" panose="020B0502020202020204" pitchFamily="34" charset="0"/>
              </a:rPr>
              <a:t>An adverb is a word that describes a verb in terms of how, when, where or how often it is happening. </a:t>
            </a:r>
          </a:p>
          <a:p>
            <a:pPr marL="177800" indent="-177800" fontAlgn="base">
              <a:buFont typeface="Arial" panose="020B0604020202020204" pitchFamily="34" charset="0"/>
              <a:buChar char="•"/>
            </a:pPr>
            <a:r>
              <a:rPr lang="en-US" sz="1200" b="1" dirty="0">
                <a:solidFill>
                  <a:schemeClr val="tx1"/>
                </a:solidFill>
                <a:latin typeface="Century Gothic" panose="020B0502020202020204" pitchFamily="34" charset="0"/>
              </a:rPr>
              <a:t>During this step, children will need to focus on using the four different word classes they are reminded about within sentences.</a:t>
            </a:r>
          </a:p>
          <a:p>
            <a:pPr fontAlgn="base"/>
            <a:endParaRPr lang="en-US" sz="1600" b="1" dirty="0">
              <a:solidFill>
                <a:schemeClr val="tx1"/>
              </a:solidFill>
              <a:highlight>
                <a:srgbClr val="FFFF00"/>
              </a:highlight>
              <a:latin typeface="Century Gothic" panose="020B0502020202020204" pitchFamily="34" charset="0"/>
            </a:endParaRPr>
          </a:p>
          <a:p>
            <a:pPr fontAlgn="base"/>
            <a:r>
              <a:rPr lang="en-US" sz="1600" b="1" dirty="0">
                <a:solidFill>
                  <a:schemeClr val="tx1"/>
                </a:solidFill>
                <a:latin typeface="Century Gothic" panose="020B0502020202020204" pitchFamily="34" charset="0"/>
              </a:rPr>
              <a:t>Focused Questions:</a:t>
            </a:r>
          </a:p>
          <a:p>
            <a:pPr fontAlgn="base"/>
            <a:endParaRPr lang="en-US" sz="1600" b="1" dirty="0">
              <a:solidFill>
                <a:schemeClr val="tx1"/>
              </a:solidFill>
              <a:latin typeface="Century Gothic" panose="020B0502020202020204" pitchFamily="34" charset="0"/>
            </a:endParaRPr>
          </a:p>
          <a:p>
            <a:pPr marL="180975" indent="-180975" fontAlgn="base">
              <a:buFont typeface="Arial" panose="020B0604020202020204" pitchFamily="34" charset="0"/>
              <a:buChar char="•"/>
            </a:pPr>
            <a:r>
              <a:rPr lang="en-US" sz="1200" b="1" dirty="0">
                <a:solidFill>
                  <a:schemeClr val="tx1"/>
                </a:solidFill>
                <a:latin typeface="Century Gothic" panose="020B0502020202020204" pitchFamily="34" charset="0"/>
              </a:rPr>
              <a:t>What type of word is underlined in the following sentence?</a:t>
            </a:r>
          </a:p>
          <a:p>
            <a:pPr marL="180975" indent="-180975" fontAlgn="base">
              <a:buFont typeface="Arial" panose="020B0604020202020204" pitchFamily="34" charset="0"/>
              <a:buChar char="•"/>
            </a:pPr>
            <a:r>
              <a:rPr lang="en-US" sz="1200" b="1" dirty="0">
                <a:solidFill>
                  <a:schemeClr val="tx1"/>
                </a:solidFill>
                <a:latin typeface="Century Gothic" panose="020B0502020202020204" pitchFamily="34" charset="0"/>
              </a:rPr>
              <a:t>What form of verb is being used in the following sentence?</a:t>
            </a:r>
          </a:p>
          <a:p>
            <a:pPr lvl="0" defTabSz="457200">
              <a:defRPr/>
            </a:pPr>
            <a:endParaRPr lang="en-GB" sz="1600" b="1" dirty="0">
              <a:solidFill>
                <a:schemeClr val="tx1"/>
              </a:solidFill>
              <a:latin typeface="Century Gothic" panose="020B0502020202020204" pitchFamily="34" charset="0"/>
            </a:endParaRPr>
          </a:p>
          <a:p>
            <a:pPr lvl="0" defTabSz="457200">
              <a:defRPr/>
            </a:pPr>
            <a:endParaRPr lang="en-GB" sz="1600" b="1" dirty="0">
              <a:solidFill>
                <a:prstClr val="black"/>
              </a:solidFill>
              <a:latin typeface="Century Gothic" panose="020B0502020202020204" pitchFamily="34" charset="0"/>
            </a:endParaRPr>
          </a:p>
          <a:p>
            <a:pPr lvl="0" defTabSz="457200">
              <a:defRPr/>
            </a:pPr>
            <a:endParaRPr lang="en-GB" dirty="0">
              <a:solidFill>
                <a:prstClr val="black"/>
              </a:solidFill>
              <a:latin typeface="SassoonCRInfantMedium" panose="02000603020000020003" pitchFamily="2" charset="0"/>
            </a:endParaRPr>
          </a:p>
          <a:p>
            <a:pPr lvl="0" defTabSz="457200">
              <a:defRPr/>
            </a:pPr>
            <a:endParaRPr lang="en-GB" dirty="0">
              <a:solidFill>
                <a:prstClr val="black"/>
              </a:solidFill>
              <a:latin typeface="SassoonCRInfantMedium" panose="02000603020000020003" pitchFamily="2" charset="0"/>
            </a:endParaRPr>
          </a:p>
        </p:txBody>
      </p:sp>
      <p:grpSp>
        <p:nvGrpSpPr>
          <p:cNvPr id="9" name="Group 8">
            <a:extLst>
              <a:ext uri="{FF2B5EF4-FFF2-40B4-BE49-F238E27FC236}">
                <a16:creationId xmlns:a16="http://schemas.microsoft.com/office/drawing/2014/main" id="{23555F72-B7A6-4094-8EAF-89D92759D3B8}"/>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4C78D4A2-C74C-43ED-91DF-5F1C20B4ADD8}"/>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C06E5588-98ED-4DDA-89F7-825A3687BB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0752668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0CD6503-388C-4F9E-9FB0-9053D8579D01}"/>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6 –Summer Block 2 – Consolidation</a:t>
            </a:r>
            <a:br>
              <a:rPr lang="en-GB" b="1" dirty="0">
                <a:solidFill>
                  <a:schemeClr val="bg2">
                    <a:lumMod val="50000"/>
                  </a:schemeClr>
                </a:solidFill>
                <a:latin typeface="Century Gothic" panose="020B0502020202020204" pitchFamily="34" charset="0"/>
              </a:rPr>
            </a:br>
            <a:endParaRPr lang="en-GB"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r>
              <a:rPr lang="en-GB" sz="4800" b="1" dirty="0">
                <a:solidFill>
                  <a:schemeClr val="bg2">
                    <a:lumMod val="25000"/>
                  </a:schemeClr>
                </a:solidFill>
                <a:latin typeface="Century Gothic" panose="020B0502020202020204" pitchFamily="34" charset="0"/>
              </a:rPr>
              <a:t>Step 2: Consolidating Word Classes  1</a:t>
            </a:r>
            <a:endParaRPr lang="en-GB" sz="1200" b="1" dirty="0">
              <a:solidFill>
                <a:prstClr val="black"/>
              </a:solidFill>
              <a:latin typeface="Century Gothic" panose="020B0502020202020204" pitchFamily="34" charset="0"/>
            </a:endParaRPr>
          </a:p>
        </p:txBody>
      </p:sp>
      <p:grpSp>
        <p:nvGrpSpPr>
          <p:cNvPr id="10" name="Group 9">
            <a:extLst>
              <a:ext uri="{FF2B5EF4-FFF2-40B4-BE49-F238E27FC236}">
                <a16:creationId xmlns:a16="http://schemas.microsoft.com/office/drawing/2014/main" id="{DADC5498-3D3C-446A-8F76-3A539900CE00}"/>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499638CB-398B-423D-B03B-9CAF5F206150}"/>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E339D606-0286-4798-A0EE-442568FA5B6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4011000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If you were to sort these words into four groups, what titles would you use?</a:t>
            </a:r>
          </a:p>
          <a:p>
            <a:pPr marL="88900" algn="ctr"/>
            <a:endParaRPr lang="en-GB" sz="2800" dirty="0">
              <a:solidFill>
                <a:schemeClr val="bg2">
                  <a:lumMod val="25000"/>
                </a:schemeClr>
              </a:solidFill>
              <a:latin typeface="SassoonCRInfantMedium" panose="02000603020000020003" pitchFamily="2" charset="0"/>
            </a:endParaRPr>
          </a:p>
        </p:txBody>
      </p:sp>
      <p:grpSp>
        <p:nvGrpSpPr>
          <p:cNvPr id="11" name="Group 10">
            <a:extLst>
              <a:ext uri="{FF2B5EF4-FFF2-40B4-BE49-F238E27FC236}">
                <a16:creationId xmlns:a16="http://schemas.microsoft.com/office/drawing/2014/main" id="{FB9B2EC4-4E1F-43E1-9D45-FB673A00C275}"/>
              </a:ext>
            </a:extLst>
          </p:cNvPr>
          <p:cNvGrpSpPr/>
          <p:nvPr/>
        </p:nvGrpSpPr>
        <p:grpSpPr>
          <a:xfrm>
            <a:off x="59531" y="6454317"/>
            <a:ext cx="1238534" cy="403683"/>
            <a:chOff x="68077" y="6454317"/>
            <a:chExt cx="1238534" cy="403683"/>
          </a:xfrm>
        </p:grpSpPr>
        <p:sp>
          <p:nvSpPr>
            <p:cNvPr id="12" name="TextBox 8">
              <a:extLst>
                <a:ext uri="{FF2B5EF4-FFF2-40B4-BE49-F238E27FC236}">
                  <a16:creationId xmlns:a16="http://schemas.microsoft.com/office/drawing/2014/main" id="{0508FB50-C3B6-4B43-A784-2CD30C78BB4E}"/>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3" name="Picture 12" descr="A close up of a sign&#10;&#10;Description generated with high confidence">
              <a:extLst>
                <a:ext uri="{FF2B5EF4-FFF2-40B4-BE49-F238E27FC236}">
                  <a16:creationId xmlns:a16="http://schemas.microsoft.com/office/drawing/2014/main" id="{4D336A3C-57EF-40FE-91BA-DF627EE30A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8" name="TextBox 7">
            <a:extLst>
              <a:ext uri="{FF2B5EF4-FFF2-40B4-BE49-F238E27FC236}">
                <a16:creationId xmlns:a16="http://schemas.microsoft.com/office/drawing/2014/main" id="{F7428ABE-3912-45ED-9416-74184EA596D1}"/>
              </a:ext>
            </a:extLst>
          </p:cNvPr>
          <p:cNvSpPr txBox="1"/>
          <p:nvPr/>
        </p:nvSpPr>
        <p:spPr>
          <a:xfrm>
            <a:off x="1264988" y="1868282"/>
            <a:ext cx="2003898" cy="461665"/>
          </a:xfrm>
          <a:prstGeom prst="rect">
            <a:avLst/>
          </a:prstGeom>
          <a:noFill/>
        </p:spPr>
        <p:txBody>
          <a:bodyPr wrap="square" rtlCol="0">
            <a:spAutoFit/>
          </a:bodyPr>
          <a:lstStyle/>
          <a:p>
            <a:r>
              <a:rPr lang="en-GB" sz="2400" b="1" dirty="0">
                <a:latin typeface="Century Gothic" panose="020B0502020202020204" pitchFamily="34" charset="0"/>
              </a:rPr>
              <a:t>dog</a:t>
            </a:r>
          </a:p>
        </p:txBody>
      </p:sp>
      <p:sp>
        <p:nvSpPr>
          <p:cNvPr id="9" name="TextBox 8">
            <a:extLst>
              <a:ext uri="{FF2B5EF4-FFF2-40B4-BE49-F238E27FC236}">
                <a16:creationId xmlns:a16="http://schemas.microsoft.com/office/drawing/2014/main" id="{19F55BE2-05F7-45A9-9D29-6D1E6B4A19D8}"/>
              </a:ext>
            </a:extLst>
          </p:cNvPr>
          <p:cNvSpPr txBox="1"/>
          <p:nvPr/>
        </p:nvSpPr>
        <p:spPr>
          <a:xfrm>
            <a:off x="5862849" y="2616542"/>
            <a:ext cx="2003898" cy="461665"/>
          </a:xfrm>
          <a:prstGeom prst="rect">
            <a:avLst/>
          </a:prstGeom>
          <a:noFill/>
        </p:spPr>
        <p:txBody>
          <a:bodyPr wrap="square" rtlCol="0">
            <a:spAutoFit/>
          </a:bodyPr>
          <a:lstStyle/>
          <a:p>
            <a:r>
              <a:rPr lang="en-GB" sz="2400" b="1" dirty="0">
                <a:latin typeface="Century Gothic" panose="020B0502020202020204" pitchFamily="34" charset="0"/>
              </a:rPr>
              <a:t>soon</a:t>
            </a:r>
          </a:p>
        </p:txBody>
      </p:sp>
      <p:sp>
        <p:nvSpPr>
          <p:cNvPr id="10" name="TextBox 9">
            <a:extLst>
              <a:ext uri="{FF2B5EF4-FFF2-40B4-BE49-F238E27FC236}">
                <a16:creationId xmlns:a16="http://schemas.microsoft.com/office/drawing/2014/main" id="{EC2CCE98-E175-4C20-B509-455DD6CA57C9}"/>
              </a:ext>
            </a:extLst>
          </p:cNvPr>
          <p:cNvSpPr txBox="1"/>
          <p:nvPr/>
        </p:nvSpPr>
        <p:spPr>
          <a:xfrm>
            <a:off x="1013080" y="4936931"/>
            <a:ext cx="2003898" cy="461665"/>
          </a:xfrm>
          <a:prstGeom prst="rect">
            <a:avLst/>
          </a:prstGeom>
          <a:noFill/>
        </p:spPr>
        <p:txBody>
          <a:bodyPr wrap="square" rtlCol="0">
            <a:spAutoFit/>
          </a:bodyPr>
          <a:lstStyle/>
          <a:p>
            <a:r>
              <a:rPr lang="en-GB" sz="2400" b="1" dirty="0">
                <a:latin typeface="Century Gothic" panose="020B0502020202020204" pitchFamily="34" charset="0"/>
              </a:rPr>
              <a:t>funny</a:t>
            </a:r>
          </a:p>
        </p:txBody>
      </p:sp>
      <p:sp>
        <p:nvSpPr>
          <p:cNvPr id="14" name="TextBox 13">
            <a:extLst>
              <a:ext uri="{FF2B5EF4-FFF2-40B4-BE49-F238E27FC236}">
                <a16:creationId xmlns:a16="http://schemas.microsoft.com/office/drawing/2014/main" id="{646250E8-75CB-47B8-B921-8840D3C98735}"/>
              </a:ext>
            </a:extLst>
          </p:cNvPr>
          <p:cNvSpPr txBox="1"/>
          <p:nvPr/>
        </p:nvSpPr>
        <p:spPr>
          <a:xfrm>
            <a:off x="2857002" y="3581461"/>
            <a:ext cx="2003898" cy="461665"/>
          </a:xfrm>
          <a:prstGeom prst="rect">
            <a:avLst/>
          </a:prstGeom>
          <a:noFill/>
        </p:spPr>
        <p:txBody>
          <a:bodyPr wrap="square" rtlCol="0">
            <a:spAutoFit/>
          </a:bodyPr>
          <a:lstStyle/>
          <a:p>
            <a:r>
              <a:rPr lang="en-GB" sz="2400" b="1" dirty="0">
                <a:latin typeface="Century Gothic" panose="020B0502020202020204" pitchFamily="34" charset="0"/>
              </a:rPr>
              <a:t>melon</a:t>
            </a:r>
          </a:p>
        </p:txBody>
      </p:sp>
      <p:sp>
        <p:nvSpPr>
          <p:cNvPr id="15" name="TextBox 14">
            <a:extLst>
              <a:ext uri="{FF2B5EF4-FFF2-40B4-BE49-F238E27FC236}">
                <a16:creationId xmlns:a16="http://schemas.microsoft.com/office/drawing/2014/main" id="{AB67E19D-5429-4C5F-9FEC-4AAE1025518A}"/>
              </a:ext>
            </a:extLst>
          </p:cNvPr>
          <p:cNvSpPr txBox="1"/>
          <p:nvPr/>
        </p:nvSpPr>
        <p:spPr>
          <a:xfrm>
            <a:off x="4064893" y="1497904"/>
            <a:ext cx="2003898" cy="461665"/>
          </a:xfrm>
          <a:prstGeom prst="rect">
            <a:avLst/>
          </a:prstGeom>
          <a:noFill/>
        </p:spPr>
        <p:txBody>
          <a:bodyPr wrap="square" rtlCol="0">
            <a:spAutoFit/>
          </a:bodyPr>
          <a:lstStyle/>
          <a:p>
            <a:r>
              <a:rPr lang="en-GB" sz="2400" b="1" dirty="0">
                <a:latin typeface="Century Gothic" panose="020B0502020202020204" pitchFamily="34" charset="0"/>
              </a:rPr>
              <a:t>running</a:t>
            </a:r>
          </a:p>
        </p:txBody>
      </p:sp>
      <p:sp>
        <p:nvSpPr>
          <p:cNvPr id="16" name="TextBox 15">
            <a:extLst>
              <a:ext uri="{FF2B5EF4-FFF2-40B4-BE49-F238E27FC236}">
                <a16:creationId xmlns:a16="http://schemas.microsoft.com/office/drawing/2014/main" id="{5C6E80CA-379B-461A-B57A-148972B8829D}"/>
              </a:ext>
            </a:extLst>
          </p:cNvPr>
          <p:cNvSpPr txBox="1"/>
          <p:nvPr/>
        </p:nvSpPr>
        <p:spPr>
          <a:xfrm>
            <a:off x="4860900" y="5435827"/>
            <a:ext cx="2003898" cy="461665"/>
          </a:xfrm>
          <a:prstGeom prst="rect">
            <a:avLst/>
          </a:prstGeom>
          <a:noFill/>
        </p:spPr>
        <p:txBody>
          <a:bodyPr wrap="square" rtlCol="0">
            <a:spAutoFit/>
          </a:bodyPr>
          <a:lstStyle/>
          <a:p>
            <a:r>
              <a:rPr lang="en-GB" sz="2400" b="1" dirty="0">
                <a:latin typeface="Century Gothic" panose="020B0502020202020204" pitchFamily="34" charset="0"/>
              </a:rPr>
              <a:t>friendly</a:t>
            </a:r>
          </a:p>
        </p:txBody>
      </p:sp>
      <p:sp>
        <p:nvSpPr>
          <p:cNvPr id="17" name="TextBox 16">
            <a:extLst>
              <a:ext uri="{FF2B5EF4-FFF2-40B4-BE49-F238E27FC236}">
                <a16:creationId xmlns:a16="http://schemas.microsoft.com/office/drawing/2014/main" id="{A272D924-5609-46B7-A098-87C3CBDCD91F}"/>
              </a:ext>
            </a:extLst>
          </p:cNvPr>
          <p:cNvSpPr txBox="1"/>
          <p:nvPr/>
        </p:nvSpPr>
        <p:spPr>
          <a:xfrm>
            <a:off x="462492" y="3105401"/>
            <a:ext cx="2003898" cy="461665"/>
          </a:xfrm>
          <a:prstGeom prst="rect">
            <a:avLst/>
          </a:prstGeom>
          <a:noFill/>
        </p:spPr>
        <p:txBody>
          <a:bodyPr wrap="square" rtlCol="0">
            <a:spAutoFit/>
          </a:bodyPr>
          <a:lstStyle/>
          <a:p>
            <a:r>
              <a:rPr lang="en-GB" sz="2400" b="1" dirty="0">
                <a:latin typeface="Century Gothic" panose="020B0502020202020204" pitchFamily="34" charset="0"/>
              </a:rPr>
              <a:t>beautiful</a:t>
            </a:r>
          </a:p>
        </p:txBody>
      </p:sp>
      <p:sp>
        <p:nvSpPr>
          <p:cNvPr id="18" name="TextBox 17">
            <a:extLst>
              <a:ext uri="{FF2B5EF4-FFF2-40B4-BE49-F238E27FC236}">
                <a16:creationId xmlns:a16="http://schemas.microsoft.com/office/drawing/2014/main" id="{C7520253-D889-486E-B5DB-15D07B84C10D}"/>
              </a:ext>
            </a:extLst>
          </p:cNvPr>
          <p:cNvSpPr txBox="1"/>
          <p:nvPr/>
        </p:nvSpPr>
        <p:spPr>
          <a:xfrm>
            <a:off x="6864798" y="3916396"/>
            <a:ext cx="2003898" cy="461665"/>
          </a:xfrm>
          <a:prstGeom prst="rect">
            <a:avLst/>
          </a:prstGeom>
          <a:noFill/>
        </p:spPr>
        <p:txBody>
          <a:bodyPr wrap="square" rtlCol="0">
            <a:spAutoFit/>
          </a:bodyPr>
          <a:lstStyle/>
          <a:p>
            <a:r>
              <a:rPr lang="en-GB" sz="2400" b="1" dirty="0">
                <a:latin typeface="Century Gothic" panose="020B0502020202020204" pitchFamily="34" charset="0"/>
              </a:rPr>
              <a:t>helpful</a:t>
            </a:r>
          </a:p>
        </p:txBody>
      </p:sp>
      <p:sp>
        <p:nvSpPr>
          <p:cNvPr id="20" name="TextBox 19">
            <a:extLst>
              <a:ext uri="{FF2B5EF4-FFF2-40B4-BE49-F238E27FC236}">
                <a16:creationId xmlns:a16="http://schemas.microsoft.com/office/drawing/2014/main" id="{20DC313B-CF71-4CE7-890B-2BBEB26549A4}"/>
              </a:ext>
            </a:extLst>
          </p:cNvPr>
          <p:cNvSpPr txBox="1"/>
          <p:nvPr/>
        </p:nvSpPr>
        <p:spPr>
          <a:xfrm>
            <a:off x="7385302" y="1401894"/>
            <a:ext cx="2003898" cy="461665"/>
          </a:xfrm>
          <a:prstGeom prst="rect">
            <a:avLst/>
          </a:prstGeom>
          <a:noFill/>
        </p:spPr>
        <p:txBody>
          <a:bodyPr wrap="square" rtlCol="0">
            <a:spAutoFit/>
          </a:bodyPr>
          <a:lstStyle/>
          <a:p>
            <a:r>
              <a:rPr lang="en-GB" sz="2400" b="1" dirty="0">
                <a:latin typeface="Century Gothic" panose="020B0502020202020204" pitchFamily="34" charset="0"/>
              </a:rPr>
              <a:t>hat</a:t>
            </a:r>
          </a:p>
        </p:txBody>
      </p:sp>
      <p:sp>
        <p:nvSpPr>
          <p:cNvPr id="21" name="TextBox 20">
            <a:extLst>
              <a:ext uri="{FF2B5EF4-FFF2-40B4-BE49-F238E27FC236}">
                <a16:creationId xmlns:a16="http://schemas.microsoft.com/office/drawing/2014/main" id="{259CA595-9E93-4334-93F6-FC672C839A6B}"/>
              </a:ext>
            </a:extLst>
          </p:cNvPr>
          <p:cNvSpPr txBox="1"/>
          <p:nvPr/>
        </p:nvSpPr>
        <p:spPr>
          <a:xfrm>
            <a:off x="3931762" y="2524920"/>
            <a:ext cx="2003898" cy="461665"/>
          </a:xfrm>
          <a:prstGeom prst="rect">
            <a:avLst/>
          </a:prstGeom>
          <a:noFill/>
        </p:spPr>
        <p:txBody>
          <a:bodyPr wrap="square" rtlCol="0">
            <a:spAutoFit/>
          </a:bodyPr>
          <a:lstStyle/>
          <a:p>
            <a:r>
              <a:rPr lang="en-GB" sz="2400" b="1" dirty="0">
                <a:latin typeface="Century Gothic" panose="020B0502020202020204" pitchFamily="34" charset="0"/>
              </a:rPr>
              <a:t>easily</a:t>
            </a:r>
          </a:p>
        </p:txBody>
      </p:sp>
      <p:sp>
        <p:nvSpPr>
          <p:cNvPr id="22" name="TextBox 21">
            <a:extLst>
              <a:ext uri="{FF2B5EF4-FFF2-40B4-BE49-F238E27FC236}">
                <a16:creationId xmlns:a16="http://schemas.microsoft.com/office/drawing/2014/main" id="{F14046DC-22D8-449B-BF0E-2D1AD5373ACA}"/>
              </a:ext>
            </a:extLst>
          </p:cNvPr>
          <p:cNvSpPr txBox="1"/>
          <p:nvPr/>
        </p:nvSpPr>
        <p:spPr>
          <a:xfrm>
            <a:off x="4572000" y="3899005"/>
            <a:ext cx="2003898" cy="461665"/>
          </a:xfrm>
          <a:prstGeom prst="rect">
            <a:avLst/>
          </a:prstGeom>
          <a:noFill/>
        </p:spPr>
        <p:txBody>
          <a:bodyPr wrap="square" rtlCol="0">
            <a:spAutoFit/>
          </a:bodyPr>
          <a:lstStyle/>
          <a:p>
            <a:r>
              <a:rPr lang="en-GB" sz="2400" b="1" dirty="0">
                <a:latin typeface="Century Gothic" panose="020B0502020202020204" pitchFamily="34" charset="0"/>
              </a:rPr>
              <a:t>were</a:t>
            </a:r>
          </a:p>
        </p:txBody>
      </p:sp>
      <p:sp>
        <p:nvSpPr>
          <p:cNvPr id="23" name="TextBox 22">
            <a:extLst>
              <a:ext uri="{FF2B5EF4-FFF2-40B4-BE49-F238E27FC236}">
                <a16:creationId xmlns:a16="http://schemas.microsoft.com/office/drawing/2014/main" id="{E764920E-B8BC-49AE-8340-FD3B3927EE7A}"/>
              </a:ext>
            </a:extLst>
          </p:cNvPr>
          <p:cNvSpPr txBox="1"/>
          <p:nvPr/>
        </p:nvSpPr>
        <p:spPr>
          <a:xfrm>
            <a:off x="3302637" y="4796774"/>
            <a:ext cx="2003898" cy="461665"/>
          </a:xfrm>
          <a:prstGeom prst="rect">
            <a:avLst/>
          </a:prstGeom>
          <a:noFill/>
        </p:spPr>
        <p:txBody>
          <a:bodyPr wrap="square" rtlCol="0">
            <a:spAutoFit/>
          </a:bodyPr>
          <a:lstStyle/>
          <a:p>
            <a:r>
              <a:rPr lang="en-GB" sz="2400" b="1" dirty="0">
                <a:latin typeface="Century Gothic" panose="020B0502020202020204" pitchFamily="34" charset="0"/>
              </a:rPr>
              <a:t>are</a:t>
            </a:r>
          </a:p>
        </p:txBody>
      </p:sp>
    </p:spTree>
    <p:extLst>
      <p:ext uri="{BB962C8B-B14F-4D97-AF65-F5344CB8AC3E}">
        <p14:creationId xmlns:p14="http://schemas.microsoft.com/office/powerpoint/2010/main" val="10350527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bg2">
                    <a:lumMod val="25000"/>
                  </a:schemeClr>
                </a:solidFill>
                <a:latin typeface="Century Gothic" panose="020B0502020202020204" pitchFamily="34" charset="0"/>
              </a:rPr>
              <a:t>If you were to sort these words into four groups, what titles would you use?</a:t>
            </a:r>
          </a:p>
          <a:p>
            <a:endParaRPr lang="en-GB" sz="2000" b="1" dirty="0">
              <a:solidFill>
                <a:schemeClr val="bg2">
                  <a:lumMod val="25000"/>
                </a:schemeClr>
              </a:solidFill>
              <a:latin typeface="Century Gothic" panose="020B0502020202020204" pitchFamily="34" charset="0"/>
            </a:endParaRPr>
          </a:p>
          <a:p>
            <a:endParaRPr lang="en-GB" sz="2000" b="1" dirty="0">
              <a:solidFill>
                <a:schemeClr val="bg2">
                  <a:lumMod val="25000"/>
                </a:schemeClr>
              </a:solidFill>
              <a:latin typeface="Century Gothic" panose="020B0502020202020204" pitchFamily="34" charset="0"/>
            </a:endParaRPr>
          </a:p>
          <a:p>
            <a:pPr algn="ctr"/>
            <a:r>
              <a:rPr lang="en-GB" sz="2000" b="1" dirty="0">
                <a:solidFill>
                  <a:srgbClr val="FF0000"/>
                </a:solidFill>
                <a:latin typeface="Century Gothic" panose="020B0502020202020204" pitchFamily="34" charset="0"/>
              </a:rPr>
              <a:t>Word Classes:</a:t>
            </a:r>
          </a:p>
          <a:p>
            <a:endParaRPr lang="en-GB" sz="2000" b="1" dirty="0">
              <a:solidFill>
                <a:schemeClr val="bg2">
                  <a:lumMod val="25000"/>
                </a:schemeClr>
              </a:solidFill>
              <a:latin typeface="Century Gothic" panose="020B0502020202020204" pitchFamily="34" charset="0"/>
            </a:endParaRPr>
          </a:p>
          <a:p>
            <a:r>
              <a:rPr lang="en-GB" sz="2000" b="1" u="sng" dirty="0">
                <a:solidFill>
                  <a:srgbClr val="FF0000"/>
                </a:solidFill>
                <a:latin typeface="Century Gothic" panose="020B0502020202020204" pitchFamily="34" charset="0"/>
              </a:rPr>
              <a:t>Adjectives</a:t>
            </a:r>
            <a:r>
              <a:rPr lang="en-GB" sz="2000" b="1" dirty="0">
                <a:solidFill>
                  <a:srgbClr val="FF0000"/>
                </a:solidFill>
                <a:latin typeface="Century Gothic" panose="020B0502020202020204" pitchFamily="34" charset="0"/>
              </a:rPr>
              <a:t>				</a:t>
            </a:r>
            <a:r>
              <a:rPr lang="en-GB" sz="2000" b="1" u="sng" dirty="0">
                <a:solidFill>
                  <a:srgbClr val="FF0000"/>
                </a:solidFill>
                <a:latin typeface="Century Gothic" panose="020B0502020202020204" pitchFamily="34" charset="0"/>
              </a:rPr>
              <a:t>Adverbs</a:t>
            </a:r>
            <a:r>
              <a:rPr lang="en-GB" sz="2000" b="1" dirty="0">
                <a:solidFill>
                  <a:srgbClr val="FF0000"/>
                </a:solidFill>
                <a:latin typeface="Century Gothic" panose="020B0502020202020204" pitchFamily="34" charset="0"/>
              </a:rPr>
              <a:t>			</a:t>
            </a:r>
            <a:r>
              <a:rPr lang="en-GB" sz="2000" b="1" u="sng" dirty="0">
                <a:solidFill>
                  <a:srgbClr val="FF0000"/>
                </a:solidFill>
                <a:latin typeface="Century Gothic" panose="020B0502020202020204" pitchFamily="34" charset="0"/>
              </a:rPr>
              <a:t>Nouns</a:t>
            </a:r>
            <a:r>
              <a:rPr lang="en-GB" sz="2000" b="1" dirty="0">
                <a:solidFill>
                  <a:srgbClr val="FF0000"/>
                </a:solidFill>
                <a:latin typeface="Century Gothic" panose="020B0502020202020204" pitchFamily="34" charset="0"/>
              </a:rPr>
              <a:t>				</a:t>
            </a:r>
            <a:r>
              <a:rPr lang="en-GB" sz="2000" b="1" u="sng" dirty="0">
                <a:solidFill>
                  <a:srgbClr val="FF0000"/>
                </a:solidFill>
                <a:latin typeface="Century Gothic" panose="020B0502020202020204" pitchFamily="34" charset="0"/>
              </a:rPr>
              <a:t>Verbs</a:t>
            </a:r>
            <a:endParaRPr lang="en-GB" sz="2800" b="1" u="sng" dirty="0">
              <a:solidFill>
                <a:schemeClr val="bg2">
                  <a:lumMod val="25000"/>
                </a:schemeClr>
              </a:solidFill>
              <a:latin typeface="SassoonCRInfantMedium" panose="02000603020000020003" pitchFamily="2" charset="0"/>
            </a:endParaRPr>
          </a:p>
          <a:p>
            <a:r>
              <a:rPr lang="en-GB" sz="2000" b="1" dirty="0">
                <a:solidFill>
                  <a:srgbClr val="FF0000"/>
                </a:solidFill>
                <a:latin typeface="Century Gothic" panose="020B0502020202020204" pitchFamily="34" charset="0"/>
              </a:rPr>
              <a:t>funny					beautiful			hat					running</a:t>
            </a:r>
          </a:p>
          <a:p>
            <a:r>
              <a:rPr lang="en-GB" sz="2000" b="1" dirty="0">
                <a:solidFill>
                  <a:srgbClr val="FF0000"/>
                </a:solidFill>
                <a:latin typeface="Century Gothic" panose="020B0502020202020204" pitchFamily="34" charset="0"/>
              </a:rPr>
              <a:t>soon					friendly				dog				are</a:t>
            </a:r>
          </a:p>
          <a:p>
            <a:r>
              <a:rPr lang="en-GB" sz="2000" b="1" dirty="0">
                <a:solidFill>
                  <a:srgbClr val="FF0000"/>
                </a:solidFill>
                <a:latin typeface="Century Gothic" panose="020B0502020202020204" pitchFamily="34" charset="0"/>
              </a:rPr>
              <a:t>easily					helpful				melon				were</a:t>
            </a:r>
          </a:p>
        </p:txBody>
      </p:sp>
      <p:grpSp>
        <p:nvGrpSpPr>
          <p:cNvPr id="11" name="Group 10">
            <a:extLst>
              <a:ext uri="{FF2B5EF4-FFF2-40B4-BE49-F238E27FC236}">
                <a16:creationId xmlns:a16="http://schemas.microsoft.com/office/drawing/2014/main" id="{FB9B2EC4-4E1F-43E1-9D45-FB673A00C275}"/>
              </a:ext>
            </a:extLst>
          </p:cNvPr>
          <p:cNvGrpSpPr/>
          <p:nvPr/>
        </p:nvGrpSpPr>
        <p:grpSpPr>
          <a:xfrm>
            <a:off x="59531" y="6454317"/>
            <a:ext cx="1238534" cy="403683"/>
            <a:chOff x="68077" y="6454317"/>
            <a:chExt cx="1238534" cy="403683"/>
          </a:xfrm>
        </p:grpSpPr>
        <p:sp>
          <p:nvSpPr>
            <p:cNvPr id="12" name="TextBox 8">
              <a:extLst>
                <a:ext uri="{FF2B5EF4-FFF2-40B4-BE49-F238E27FC236}">
                  <a16:creationId xmlns:a16="http://schemas.microsoft.com/office/drawing/2014/main" id="{0508FB50-C3B6-4B43-A784-2CD30C78BB4E}"/>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3" name="Picture 12" descr="A close up of a sign&#10;&#10;Description generated with high confidence">
              <a:extLst>
                <a:ext uri="{FF2B5EF4-FFF2-40B4-BE49-F238E27FC236}">
                  <a16:creationId xmlns:a16="http://schemas.microsoft.com/office/drawing/2014/main" id="{4D336A3C-57EF-40FE-91BA-DF627EE30A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568693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Tick the correct box to show whether the word ‘stamp’ has been used as a noun or a verb in the sentences below.</a:t>
            </a: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6" name="Table 5">
            <a:extLst>
              <a:ext uri="{FF2B5EF4-FFF2-40B4-BE49-F238E27FC236}">
                <a16:creationId xmlns:a16="http://schemas.microsoft.com/office/drawing/2014/main" id="{D9097168-E7EE-4AF6-B3D3-B7CD6D7A3B75}"/>
              </a:ext>
            </a:extLst>
          </p:cNvPr>
          <p:cNvGraphicFramePr>
            <a:graphicFrameLocks noGrp="1"/>
          </p:cNvGraphicFramePr>
          <p:nvPr>
            <p:extLst>
              <p:ext uri="{D42A27DB-BD31-4B8C-83A1-F6EECF244321}">
                <p14:modId xmlns:p14="http://schemas.microsoft.com/office/powerpoint/2010/main" val="1006606888"/>
              </p:ext>
            </p:extLst>
          </p:nvPr>
        </p:nvGraphicFramePr>
        <p:xfrm>
          <a:off x="678798" y="1898219"/>
          <a:ext cx="7896734" cy="3610306"/>
        </p:xfrm>
        <a:graphic>
          <a:graphicData uri="http://schemas.openxmlformats.org/drawingml/2006/table">
            <a:tbl>
              <a:tblPr firstRow="1" bandRow="1">
                <a:tableStyleId>{5940675A-B579-460E-94D1-54222C63F5DA}</a:tableStyleId>
              </a:tblPr>
              <a:tblGrid>
                <a:gridCol w="5268734">
                  <a:extLst>
                    <a:ext uri="{9D8B030D-6E8A-4147-A177-3AD203B41FA5}">
                      <a16:colId xmlns:a16="http://schemas.microsoft.com/office/drawing/2014/main" val="2145913512"/>
                    </a:ext>
                  </a:extLst>
                </a:gridCol>
                <a:gridCol w="1314000">
                  <a:extLst>
                    <a:ext uri="{9D8B030D-6E8A-4147-A177-3AD203B41FA5}">
                      <a16:colId xmlns:a16="http://schemas.microsoft.com/office/drawing/2014/main" val="763442890"/>
                    </a:ext>
                  </a:extLst>
                </a:gridCol>
                <a:gridCol w="1314000">
                  <a:extLst>
                    <a:ext uri="{9D8B030D-6E8A-4147-A177-3AD203B41FA5}">
                      <a16:colId xmlns:a16="http://schemas.microsoft.com/office/drawing/2014/main" val="697066420"/>
                    </a:ext>
                  </a:extLst>
                </a:gridCol>
              </a:tblGrid>
              <a:tr h="982306">
                <a:tc>
                  <a:txBody>
                    <a:bodyPr/>
                    <a:lstStyle/>
                    <a:p>
                      <a:pPr algn="l"/>
                      <a:endParaRPr lang="en-GB" sz="1200" b="1" dirty="0">
                        <a:latin typeface="Century Gothic" panose="020B0502020202020204" pitchFamily="34" charset="0"/>
                      </a:endParaRPr>
                    </a:p>
                  </a:txBody>
                  <a:tcPr marL="0" marR="0" marT="0" marB="0" anchor="b">
                    <a:lnL w="12700" cmpd="sng">
                      <a:noFill/>
                    </a:lnL>
                    <a:lnR w="12700" cap="flat" cmpd="sng" algn="ctr">
                      <a:no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800" b="1" i="0" dirty="0">
                          <a:latin typeface="Century Gothic" panose="020B0502020202020204" pitchFamily="34" charset="0"/>
                        </a:rPr>
                        <a:t>Noun</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800" b="1" i="0" dirty="0">
                          <a:latin typeface="Century Gothic" panose="020B0502020202020204" pitchFamily="34" charset="0"/>
                        </a:rPr>
                        <a:t>Verb</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524960451"/>
                  </a:ext>
                </a:extLst>
              </a:tr>
              <a:tr h="1314000">
                <a:tc>
                  <a:txBody>
                    <a:bodyPr/>
                    <a:lstStyle/>
                    <a:p>
                      <a:pPr algn="l"/>
                      <a:r>
                        <a:rPr lang="en-GB" sz="2800" b="1" dirty="0">
                          <a:latin typeface="Century Gothic" panose="020B0502020202020204" pitchFamily="34" charset="0"/>
                        </a:rPr>
                        <a:t>I like to stamp in puddles.</a:t>
                      </a: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400" dirty="0"/>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dirty="0"/>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768483856"/>
                  </a:ext>
                </a:extLst>
              </a:tr>
              <a:tr h="1314000">
                <a:tc>
                  <a:txBody>
                    <a:bodyPr/>
                    <a:lstStyle/>
                    <a:p>
                      <a:pPr algn="l"/>
                      <a:r>
                        <a:rPr lang="en-GB" sz="2800" b="1" dirty="0">
                          <a:latin typeface="Century Gothic" panose="020B0502020202020204" pitchFamily="34" charset="0"/>
                        </a:rPr>
                        <a:t>You’ll need a stamp for that letter.</a:t>
                      </a: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400" dirty="0"/>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dirty="0"/>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269130795"/>
                  </a:ext>
                </a:extLst>
              </a:tr>
            </a:tbl>
          </a:graphicData>
        </a:graphic>
      </p:graphicFrame>
    </p:spTree>
    <p:extLst>
      <p:ext uri="{BB962C8B-B14F-4D97-AF65-F5344CB8AC3E}">
        <p14:creationId xmlns:p14="http://schemas.microsoft.com/office/powerpoint/2010/main" val="369170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Tick the correct box to show whether the word ‘stamp’ has been used as a noun or a verb in the sentences below.</a:t>
            </a: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6" name="Table 5">
            <a:extLst>
              <a:ext uri="{FF2B5EF4-FFF2-40B4-BE49-F238E27FC236}">
                <a16:creationId xmlns:a16="http://schemas.microsoft.com/office/drawing/2014/main" id="{D9097168-E7EE-4AF6-B3D3-B7CD6D7A3B75}"/>
              </a:ext>
            </a:extLst>
          </p:cNvPr>
          <p:cNvGraphicFramePr>
            <a:graphicFrameLocks noGrp="1"/>
          </p:cNvGraphicFramePr>
          <p:nvPr>
            <p:extLst>
              <p:ext uri="{D42A27DB-BD31-4B8C-83A1-F6EECF244321}">
                <p14:modId xmlns:p14="http://schemas.microsoft.com/office/powerpoint/2010/main" val="3866836784"/>
              </p:ext>
            </p:extLst>
          </p:nvPr>
        </p:nvGraphicFramePr>
        <p:xfrm>
          <a:off x="678798" y="1898219"/>
          <a:ext cx="7896734" cy="3610306"/>
        </p:xfrm>
        <a:graphic>
          <a:graphicData uri="http://schemas.openxmlformats.org/drawingml/2006/table">
            <a:tbl>
              <a:tblPr firstRow="1" bandRow="1">
                <a:tableStyleId>{5940675A-B579-460E-94D1-54222C63F5DA}</a:tableStyleId>
              </a:tblPr>
              <a:tblGrid>
                <a:gridCol w="5268734">
                  <a:extLst>
                    <a:ext uri="{9D8B030D-6E8A-4147-A177-3AD203B41FA5}">
                      <a16:colId xmlns:a16="http://schemas.microsoft.com/office/drawing/2014/main" val="2145913512"/>
                    </a:ext>
                  </a:extLst>
                </a:gridCol>
                <a:gridCol w="1314000">
                  <a:extLst>
                    <a:ext uri="{9D8B030D-6E8A-4147-A177-3AD203B41FA5}">
                      <a16:colId xmlns:a16="http://schemas.microsoft.com/office/drawing/2014/main" val="763442890"/>
                    </a:ext>
                  </a:extLst>
                </a:gridCol>
                <a:gridCol w="1314000">
                  <a:extLst>
                    <a:ext uri="{9D8B030D-6E8A-4147-A177-3AD203B41FA5}">
                      <a16:colId xmlns:a16="http://schemas.microsoft.com/office/drawing/2014/main" val="697066420"/>
                    </a:ext>
                  </a:extLst>
                </a:gridCol>
              </a:tblGrid>
              <a:tr h="982306">
                <a:tc>
                  <a:txBody>
                    <a:bodyPr/>
                    <a:lstStyle/>
                    <a:p>
                      <a:pPr algn="l"/>
                      <a:endParaRPr lang="en-GB" sz="1200" b="1" dirty="0">
                        <a:latin typeface="Century Gothic" panose="020B0502020202020204" pitchFamily="34" charset="0"/>
                      </a:endParaRPr>
                    </a:p>
                  </a:txBody>
                  <a:tcPr marL="0" marR="0" marT="0" marB="0" anchor="b">
                    <a:lnL w="12700" cmpd="sng">
                      <a:noFill/>
                    </a:lnL>
                    <a:lnR w="12700" cap="flat" cmpd="sng" algn="ctr">
                      <a:no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800" b="1" i="0" dirty="0">
                          <a:latin typeface="Century Gothic" panose="020B0502020202020204" pitchFamily="34" charset="0"/>
                        </a:rPr>
                        <a:t>Noun</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800" b="1" i="0" dirty="0">
                          <a:latin typeface="Century Gothic" panose="020B0502020202020204" pitchFamily="34" charset="0"/>
                        </a:rPr>
                        <a:t>Verb</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524960451"/>
                  </a:ext>
                </a:extLst>
              </a:tr>
              <a:tr h="1314000">
                <a:tc>
                  <a:txBody>
                    <a:bodyPr/>
                    <a:lstStyle/>
                    <a:p>
                      <a:pPr algn="l"/>
                      <a:r>
                        <a:rPr lang="en-GB" sz="2800" b="1" dirty="0">
                          <a:latin typeface="Century Gothic" panose="020B0502020202020204" pitchFamily="34" charset="0"/>
                        </a:rPr>
                        <a:t>I like to stamp in puddles.</a:t>
                      </a: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400" dirty="0"/>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5400" dirty="0">
                          <a:solidFill>
                            <a:srgbClr val="FF0000"/>
                          </a:solidFill>
                          <a:sym typeface="Wingdings" panose="05000000000000000000" pitchFamily="2" charset="2"/>
                        </a:rPr>
                        <a:t></a:t>
                      </a:r>
                      <a:endParaRPr lang="en-GB" sz="5400" dirty="0">
                        <a:solidFill>
                          <a:srgbClr val="FF0000"/>
                        </a:solidFill>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768483856"/>
                  </a:ext>
                </a:extLst>
              </a:tr>
              <a:tr h="1314000">
                <a:tc>
                  <a:txBody>
                    <a:bodyPr/>
                    <a:lstStyle/>
                    <a:p>
                      <a:pPr algn="l"/>
                      <a:r>
                        <a:rPr lang="en-GB" sz="2800" b="1" dirty="0">
                          <a:latin typeface="Century Gothic" panose="020B0502020202020204" pitchFamily="34" charset="0"/>
                        </a:rPr>
                        <a:t>You’ll need a stamp for that letter.</a:t>
                      </a: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5400" dirty="0">
                          <a:solidFill>
                            <a:srgbClr val="FF0000"/>
                          </a:solidFill>
                          <a:sym typeface="Wingdings" panose="05000000000000000000" pitchFamily="2" charset="2"/>
                        </a:rPr>
                        <a:t></a:t>
                      </a:r>
                      <a:endParaRPr lang="en-GB" sz="5400" dirty="0">
                        <a:solidFill>
                          <a:srgbClr val="FF0000"/>
                        </a:solidFill>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dirty="0"/>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269130795"/>
                  </a:ext>
                </a:extLst>
              </a:tr>
            </a:tbl>
          </a:graphicData>
        </a:graphic>
      </p:graphicFrame>
    </p:spTree>
    <p:extLst>
      <p:ext uri="{BB962C8B-B14F-4D97-AF65-F5344CB8AC3E}">
        <p14:creationId xmlns:p14="http://schemas.microsoft.com/office/powerpoint/2010/main" val="37439673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Underline the adverbial of time in the sentence below:</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3200" b="1" dirty="0">
                <a:solidFill>
                  <a:schemeClr val="tx1"/>
                </a:solidFill>
                <a:latin typeface="Century Gothic" panose="020B0502020202020204" pitchFamily="34" charset="0"/>
              </a:rPr>
              <a:t>Tomorrow, I’m going to go to the park for a tennis competition that my friend is playing in.</a:t>
            </a: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1954673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Underline the adverbial of time in the sentence below:</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3200" b="1" u="sng" dirty="0">
                <a:solidFill>
                  <a:srgbClr val="FF0000"/>
                </a:solidFill>
                <a:latin typeface="Century Gothic" panose="020B0502020202020204" pitchFamily="34" charset="0"/>
              </a:rPr>
              <a:t>Tomorrow</a:t>
            </a:r>
            <a:r>
              <a:rPr lang="en-GB" sz="3200" b="1" dirty="0">
                <a:solidFill>
                  <a:schemeClr val="tx1"/>
                </a:solidFill>
                <a:latin typeface="Century Gothic" panose="020B0502020202020204" pitchFamily="34" charset="0"/>
              </a:rPr>
              <a:t>, I’m going to go to the park for a tennis competition that my friend is playing in.</a:t>
            </a: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0041943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True or false? There are 4 adjectives and no adverbs in the sentence below.</a:t>
            </a:r>
            <a:br>
              <a:rPr lang="en-GB" sz="2000" b="1" dirty="0">
                <a:solidFill>
                  <a:schemeClr val="tx1"/>
                </a:solidFill>
                <a:latin typeface="Century Gothic" panose="020B0502020202020204" pitchFamily="34" charset="0"/>
              </a:rPr>
            </a:b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defTabSz="685800">
              <a:defRPr/>
            </a:pPr>
            <a:r>
              <a:rPr lang="en-GB" sz="3200" b="1" dirty="0">
                <a:solidFill>
                  <a:schemeClr val="tx1"/>
                </a:solidFill>
                <a:latin typeface="Century Gothic" panose="020B0502020202020204" pitchFamily="34" charset="0"/>
              </a:rPr>
              <a:t>The powdery, grey dove with soft feathers soared elegantly through the clear, blue sky in the early morning.  </a:t>
            </a: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9980253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True or false? There are 4 adjectives and no adverbs in the sentence below.</a:t>
            </a:r>
            <a:br>
              <a:rPr lang="en-GB" sz="2000" b="1" dirty="0">
                <a:solidFill>
                  <a:schemeClr val="tx1"/>
                </a:solidFill>
                <a:latin typeface="Century Gothic" panose="020B0502020202020204" pitchFamily="34" charset="0"/>
              </a:rPr>
            </a:b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defTabSz="685800">
              <a:defRPr/>
            </a:pPr>
            <a:r>
              <a:rPr lang="en-GB" sz="3200" b="1" dirty="0">
                <a:solidFill>
                  <a:schemeClr val="tx1"/>
                </a:solidFill>
                <a:latin typeface="Century Gothic" panose="020B0502020202020204" pitchFamily="34" charset="0"/>
              </a:rPr>
              <a:t>The </a:t>
            </a:r>
            <a:r>
              <a:rPr lang="en-GB" sz="3200" b="1" dirty="0">
                <a:solidFill>
                  <a:srgbClr val="FF0000"/>
                </a:solidFill>
                <a:latin typeface="Century Gothic" panose="020B0502020202020204" pitchFamily="34" charset="0"/>
              </a:rPr>
              <a:t>powdery</a:t>
            </a:r>
            <a:r>
              <a:rPr lang="en-GB" sz="3200" b="1" dirty="0">
                <a:solidFill>
                  <a:schemeClr val="tx1"/>
                </a:solidFill>
                <a:latin typeface="Century Gothic" panose="020B0502020202020204" pitchFamily="34" charset="0"/>
              </a:rPr>
              <a:t>, </a:t>
            </a:r>
            <a:r>
              <a:rPr lang="en-GB" sz="3200" b="1" dirty="0">
                <a:solidFill>
                  <a:srgbClr val="FF0000"/>
                </a:solidFill>
                <a:latin typeface="Century Gothic" panose="020B0502020202020204" pitchFamily="34" charset="0"/>
              </a:rPr>
              <a:t>grey</a:t>
            </a:r>
            <a:r>
              <a:rPr lang="en-GB" sz="3200" b="1" dirty="0">
                <a:solidFill>
                  <a:schemeClr val="tx1"/>
                </a:solidFill>
                <a:latin typeface="Century Gothic" panose="020B0502020202020204" pitchFamily="34" charset="0"/>
              </a:rPr>
              <a:t> dove with </a:t>
            </a:r>
            <a:r>
              <a:rPr lang="en-GB" sz="3200" b="1" dirty="0">
                <a:solidFill>
                  <a:srgbClr val="FF0000"/>
                </a:solidFill>
                <a:latin typeface="Century Gothic" panose="020B0502020202020204" pitchFamily="34" charset="0"/>
              </a:rPr>
              <a:t>soft</a:t>
            </a:r>
            <a:r>
              <a:rPr lang="en-GB" sz="3200" b="1" dirty="0">
                <a:solidFill>
                  <a:schemeClr val="tx1"/>
                </a:solidFill>
                <a:latin typeface="Century Gothic" panose="020B0502020202020204" pitchFamily="34" charset="0"/>
              </a:rPr>
              <a:t> feathers soared </a:t>
            </a:r>
            <a:r>
              <a:rPr lang="en-GB" sz="3200" b="1" dirty="0">
                <a:solidFill>
                  <a:srgbClr val="FF0000"/>
                </a:solidFill>
                <a:latin typeface="Century Gothic" panose="020B0502020202020204" pitchFamily="34" charset="0"/>
              </a:rPr>
              <a:t>elegantly</a:t>
            </a:r>
            <a:r>
              <a:rPr lang="en-GB" sz="3200" b="1" dirty="0">
                <a:solidFill>
                  <a:schemeClr val="tx1"/>
                </a:solidFill>
                <a:latin typeface="Century Gothic" panose="020B0502020202020204" pitchFamily="34" charset="0"/>
              </a:rPr>
              <a:t> through the </a:t>
            </a:r>
            <a:r>
              <a:rPr lang="en-GB" sz="3200" b="1" dirty="0">
                <a:solidFill>
                  <a:srgbClr val="FF0000"/>
                </a:solidFill>
                <a:latin typeface="Century Gothic" panose="020B0502020202020204" pitchFamily="34" charset="0"/>
              </a:rPr>
              <a:t>clear</a:t>
            </a:r>
            <a:r>
              <a:rPr lang="en-GB" sz="3200" b="1" dirty="0">
                <a:solidFill>
                  <a:schemeClr val="tx1"/>
                </a:solidFill>
                <a:latin typeface="Century Gothic" panose="020B0502020202020204" pitchFamily="34" charset="0"/>
              </a:rPr>
              <a:t>, </a:t>
            </a:r>
            <a:r>
              <a:rPr lang="en-GB" sz="3200" b="1" dirty="0">
                <a:solidFill>
                  <a:srgbClr val="FF0000"/>
                </a:solidFill>
                <a:latin typeface="Century Gothic" panose="020B0502020202020204" pitchFamily="34" charset="0"/>
              </a:rPr>
              <a:t>blue</a:t>
            </a:r>
            <a:r>
              <a:rPr lang="en-GB" sz="3200" b="1" dirty="0">
                <a:solidFill>
                  <a:schemeClr val="tx1"/>
                </a:solidFill>
                <a:latin typeface="Century Gothic" panose="020B0502020202020204" pitchFamily="34" charset="0"/>
              </a:rPr>
              <a:t> sky in the </a:t>
            </a:r>
            <a:r>
              <a:rPr lang="en-GB" sz="3200" b="1" dirty="0">
                <a:solidFill>
                  <a:srgbClr val="FF0000"/>
                </a:solidFill>
                <a:latin typeface="Century Gothic" panose="020B0502020202020204" pitchFamily="34" charset="0"/>
              </a:rPr>
              <a:t>early</a:t>
            </a:r>
            <a:r>
              <a:rPr lang="en-GB" sz="3200" b="1" dirty="0">
                <a:solidFill>
                  <a:schemeClr val="tx1"/>
                </a:solidFill>
                <a:latin typeface="Century Gothic" panose="020B0502020202020204" pitchFamily="34" charset="0"/>
              </a:rPr>
              <a:t> morning.</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rgbClr val="FF0000"/>
                </a:solidFill>
                <a:latin typeface="Century Gothic" panose="020B0502020202020204" pitchFamily="34" charset="0"/>
              </a:rPr>
              <a:t>False – there are 6 adjectives and 1 adverb.</a:t>
            </a:r>
          </a:p>
          <a:p>
            <a:pPr lvl="0" defTabSz="685800">
              <a:defRPr/>
            </a:pPr>
            <a:r>
              <a:rPr lang="en-GB" sz="2000" b="1" dirty="0">
                <a:solidFill>
                  <a:srgbClr val="FF0000"/>
                </a:solidFill>
                <a:latin typeface="Century Gothic" panose="020B0502020202020204" pitchFamily="34" charset="0"/>
              </a:rPr>
              <a:t>The adjectives are: powdery, grey, soft, clear, blue, early. </a:t>
            </a:r>
          </a:p>
          <a:p>
            <a:pPr lvl="0" defTabSz="685800">
              <a:defRPr/>
            </a:pPr>
            <a:r>
              <a:rPr lang="en-GB" sz="2000" b="1" dirty="0">
                <a:solidFill>
                  <a:srgbClr val="FF0000"/>
                </a:solidFill>
                <a:latin typeface="Century Gothic" panose="020B0502020202020204" pitchFamily="34" charset="0"/>
              </a:rPr>
              <a:t>The adverb is elegantly.</a:t>
            </a:r>
          </a:p>
          <a:p>
            <a:pPr lvl="0" defTabSz="685800">
              <a:defRPr/>
            </a:pPr>
            <a:endParaRPr lang="en-GB" sz="2000" b="1"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1237017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Tick all the sentences that contain a modal verb </a:t>
            </a:r>
            <a:r>
              <a:rPr lang="en-GB" sz="2000" b="1" u="sng" dirty="0">
                <a:solidFill>
                  <a:schemeClr val="tx1"/>
                </a:solidFill>
                <a:latin typeface="Century Gothic" panose="020B0502020202020204" pitchFamily="34" charset="0"/>
              </a:rPr>
              <a:t>AND</a:t>
            </a:r>
            <a:r>
              <a:rPr lang="en-GB" sz="2000" b="1" dirty="0">
                <a:solidFill>
                  <a:schemeClr val="tx1"/>
                </a:solidFill>
                <a:latin typeface="Century Gothic" panose="020B0502020202020204" pitchFamily="34" charset="0"/>
              </a:rPr>
              <a:t> at least two proper nouns.</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6" name="Table 5">
            <a:extLst>
              <a:ext uri="{FF2B5EF4-FFF2-40B4-BE49-F238E27FC236}">
                <a16:creationId xmlns:a16="http://schemas.microsoft.com/office/drawing/2014/main" id="{DAB80B49-158F-40F5-8274-3CE73C032419}"/>
              </a:ext>
            </a:extLst>
          </p:cNvPr>
          <p:cNvGraphicFramePr>
            <a:graphicFrameLocks noGrp="1"/>
          </p:cNvGraphicFramePr>
          <p:nvPr>
            <p:extLst>
              <p:ext uri="{D42A27DB-BD31-4B8C-83A1-F6EECF244321}">
                <p14:modId xmlns:p14="http://schemas.microsoft.com/office/powerpoint/2010/main" val="2019336077"/>
              </p:ext>
            </p:extLst>
          </p:nvPr>
        </p:nvGraphicFramePr>
        <p:xfrm>
          <a:off x="1298065" y="1916390"/>
          <a:ext cx="6265048" cy="3872274"/>
        </p:xfrm>
        <a:graphic>
          <a:graphicData uri="http://schemas.openxmlformats.org/drawingml/2006/table">
            <a:tbl>
              <a:tblPr firstRow="1" bandRow="1">
                <a:tableStyleId>{5940675A-B579-460E-94D1-54222C63F5DA}</a:tableStyleId>
              </a:tblPr>
              <a:tblGrid>
                <a:gridCol w="471812">
                  <a:extLst>
                    <a:ext uri="{9D8B030D-6E8A-4147-A177-3AD203B41FA5}">
                      <a16:colId xmlns:a16="http://schemas.microsoft.com/office/drawing/2014/main" val="2477072867"/>
                    </a:ext>
                  </a:extLst>
                </a:gridCol>
                <a:gridCol w="4594072">
                  <a:extLst>
                    <a:ext uri="{9D8B030D-6E8A-4147-A177-3AD203B41FA5}">
                      <a16:colId xmlns:a16="http://schemas.microsoft.com/office/drawing/2014/main" val="2145913512"/>
                    </a:ext>
                  </a:extLst>
                </a:gridCol>
                <a:gridCol w="50646">
                  <a:extLst>
                    <a:ext uri="{9D8B030D-6E8A-4147-A177-3AD203B41FA5}">
                      <a16:colId xmlns:a16="http://schemas.microsoft.com/office/drawing/2014/main" val="763442890"/>
                    </a:ext>
                  </a:extLst>
                </a:gridCol>
                <a:gridCol w="1148518">
                  <a:extLst>
                    <a:ext uri="{9D8B030D-6E8A-4147-A177-3AD203B41FA5}">
                      <a16:colId xmlns:a16="http://schemas.microsoft.com/office/drawing/2014/main" val="3409916696"/>
                    </a:ext>
                  </a:extLst>
                </a:gridCol>
              </a:tblGrid>
              <a:tr h="1148518">
                <a:tc>
                  <a:txBody>
                    <a:bodyPr/>
                    <a:lstStyle/>
                    <a:p>
                      <a:pPr algn="ctr"/>
                      <a:r>
                        <a:rPr lang="en-GB" sz="2400" b="1" dirty="0">
                          <a:solidFill>
                            <a:schemeClr val="tx1"/>
                          </a:solidFill>
                          <a:latin typeface="Century Gothic" panose="020B0502020202020204" pitchFamily="34" charset="0"/>
                        </a:rPr>
                        <a:t>A.</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400" b="1" dirty="0">
                          <a:latin typeface="Century Gothic" panose="020B0502020202020204" pitchFamily="34" charset="0"/>
                        </a:rPr>
                        <a:t>I shall eat my breakfast quickly so that my mum isn’t late for work. </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800" dirty="0"/>
                    </a:p>
                  </a:txBody>
                  <a:tcPr marL="0" marR="0" marT="0" marB="0" anchor="ct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GB" sz="3600" dirty="0"/>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768483856"/>
                  </a:ext>
                </a:extLst>
              </a:tr>
              <a:tr h="212715">
                <a:tc>
                  <a:txBody>
                    <a:bodyPr/>
                    <a:lstStyle/>
                    <a:p>
                      <a:pPr algn="ctr"/>
                      <a:endParaRPr lang="en-GB" sz="1400" dirty="0">
                        <a:solidFill>
                          <a:schemeClr val="tx1"/>
                        </a:solidFill>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endParaRPr lang="en-GB" sz="1000" dirty="0"/>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800" dirty="0"/>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800" dirty="0"/>
                    </a:p>
                  </a:txBody>
                  <a:tcPr marL="0" marR="0" marT="0" marB="0"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97223768"/>
                  </a:ext>
                </a:extLst>
              </a:tr>
              <a:tr h="1148518">
                <a:tc>
                  <a:txBody>
                    <a:bodyPr/>
                    <a:lstStyle/>
                    <a:p>
                      <a:pPr algn="ctr"/>
                      <a:r>
                        <a:rPr lang="en-GB" sz="2400" b="1" dirty="0">
                          <a:solidFill>
                            <a:schemeClr val="tx1"/>
                          </a:solidFill>
                          <a:latin typeface="Century Gothic" panose="020B0502020202020204" pitchFamily="34" charset="0"/>
                        </a:rPr>
                        <a:t>B.</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400" b="1" dirty="0">
                          <a:latin typeface="Century Gothic" panose="020B0502020202020204" pitchFamily="34" charset="0"/>
                        </a:rPr>
                        <a:t>Saul is running in the corridor with Bao, although he knows he shouldn’t really. </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800" dirty="0"/>
                    </a:p>
                  </a:txBody>
                  <a:tcPr marL="0" marR="0" marT="0" marB="0" anchor="ct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5400" dirty="0">
                        <a:solidFill>
                          <a:srgbClr val="FF0000"/>
                        </a:solidFill>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269130795"/>
                  </a:ext>
                </a:extLst>
              </a:tr>
              <a:tr h="212715">
                <a:tc>
                  <a:txBody>
                    <a:bodyPr/>
                    <a:lstStyle/>
                    <a:p>
                      <a:pPr algn="ctr"/>
                      <a:endParaRPr lang="en-GB" sz="1400" dirty="0">
                        <a:solidFill>
                          <a:schemeClr val="tx1"/>
                        </a:solidFill>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endParaRPr lang="en-GB" sz="1000" dirty="0"/>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800" dirty="0"/>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800" dirty="0"/>
                    </a:p>
                  </a:txBody>
                  <a:tcPr marL="0" marR="0" marT="0" marB="0"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095159040"/>
                  </a:ext>
                </a:extLst>
              </a:tr>
              <a:tr h="1148518">
                <a:tc>
                  <a:txBody>
                    <a:bodyPr/>
                    <a:lstStyle/>
                    <a:p>
                      <a:pPr algn="ctr"/>
                      <a:r>
                        <a:rPr lang="en-GB" sz="2400" b="1" dirty="0">
                          <a:solidFill>
                            <a:schemeClr val="tx1"/>
                          </a:solidFill>
                          <a:latin typeface="Century Gothic" panose="020B0502020202020204" pitchFamily="34" charset="0"/>
                        </a:rPr>
                        <a:t>C.</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400" b="1" dirty="0">
                          <a:latin typeface="Century Gothic" panose="020B0502020202020204" pitchFamily="34" charset="0"/>
                        </a:rPr>
                        <a:t>If Julie isn’t at school on time, she will miss the trip to Brighton.</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800" dirty="0"/>
                    </a:p>
                  </a:txBody>
                  <a:tcPr marL="0" marR="0" marT="0" marB="0" anchor="ct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5400" dirty="0">
                        <a:solidFill>
                          <a:srgbClr val="FF0000"/>
                        </a:solidFill>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286422866"/>
                  </a:ext>
                </a:extLst>
              </a:tr>
            </a:tbl>
          </a:graphicData>
        </a:graphic>
      </p:graphicFrame>
    </p:spTree>
    <p:extLst>
      <p:ext uri="{BB962C8B-B14F-4D97-AF65-F5344CB8AC3E}">
        <p14:creationId xmlns:p14="http://schemas.microsoft.com/office/powerpoint/2010/main" val="35160910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Tick all the sentences that contain a modal verb </a:t>
            </a:r>
            <a:r>
              <a:rPr lang="en-GB" sz="2000" b="1" u="sng" dirty="0">
                <a:solidFill>
                  <a:schemeClr val="tx1"/>
                </a:solidFill>
                <a:latin typeface="Century Gothic" panose="020B0502020202020204" pitchFamily="34" charset="0"/>
              </a:rPr>
              <a:t>AND</a:t>
            </a:r>
            <a:r>
              <a:rPr lang="en-GB" sz="2000" b="1" dirty="0">
                <a:solidFill>
                  <a:schemeClr val="tx1"/>
                </a:solidFill>
                <a:latin typeface="Century Gothic" panose="020B0502020202020204" pitchFamily="34" charset="0"/>
              </a:rPr>
              <a:t> at least two proper nouns.</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6" name="Table 5">
            <a:extLst>
              <a:ext uri="{FF2B5EF4-FFF2-40B4-BE49-F238E27FC236}">
                <a16:creationId xmlns:a16="http://schemas.microsoft.com/office/drawing/2014/main" id="{DAB80B49-158F-40F5-8274-3CE73C032419}"/>
              </a:ext>
            </a:extLst>
          </p:cNvPr>
          <p:cNvGraphicFramePr>
            <a:graphicFrameLocks noGrp="1"/>
          </p:cNvGraphicFramePr>
          <p:nvPr>
            <p:extLst>
              <p:ext uri="{D42A27DB-BD31-4B8C-83A1-F6EECF244321}">
                <p14:modId xmlns:p14="http://schemas.microsoft.com/office/powerpoint/2010/main" val="3703438371"/>
              </p:ext>
            </p:extLst>
          </p:nvPr>
        </p:nvGraphicFramePr>
        <p:xfrm>
          <a:off x="1298065" y="1916390"/>
          <a:ext cx="6265048" cy="3872274"/>
        </p:xfrm>
        <a:graphic>
          <a:graphicData uri="http://schemas.openxmlformats.org/drawingml/2006/table">
            <a:tbl>
              <a:tblPr firstRow="1" bandRow="1">
                <a:tableStyleId>{5940675A-B579-460E-94D1-54222C63F5DA}</a:tableStyleId>
              </a:tblPr>
              <a:tblGrid>
                <a:gridCol w="471812">
                  <a:extLst>
                    <a:ext uri="{9D8B030D-6E8A-4147-A177-3AD203B41FA5}">
                      <a16:colId xmlns:a16="http://schemas.microsoft.com/office/drawing/2014/main" val="2477072867"/>
                    </a:ext>
                  </a:extLst>
                </a:gridCol>
                <a:gridCol w="4594072">
                  <a:extLst>
                    <a:ext uri="{9D8B030D-6E8A-4147-A177-3AD203B41FA5}">
                      <a16:colId xmlns:a16="http://schemas.microsoft.com/office/drawing/2014/main" val="2145913512"/>
                    </a:ext>
                  </a:extLst>
                </a:gridCol>
                <a:gridCol w="50646">
                  <a:extLst>
                    <a:ext uri="{9D8B030D-6E8A-4147-A177-3AD203B41FA5}">
                      <a16:colId xmlns:a16="http://schemas.microsoft.com/office/drawing/2014/main" val="763442890"/>
                    </a:ext>
                  </a:extLst>
                </a:gridCol>
                <a:gridCol w="1148518">
                  <a:extLst>
                    <a:ext uri="{9D8B030D-6E8A-4147-A177-3AD203B41FA5}">
                      <a16:colId xmlns:a16="http://schemas.microsoft.com/office/drawing/2014/main" val="3409916696"/>
                    </a:ext>
                  </a:extLst>
                </a:gridCol>
              </a:tblGrid>
              <a:tr h="1148518">
                <a:tc>
                  <a:txBody>
                    <a:bodyPr/>
                    <a:lstStyle/>
                    <a:p>
                      <a:pPr algn="ctr"/>
                      <a:r>
                        <a:rPr lang="en-GB" sz="2400" b="1" dirty="0">
                          <a:solidFill>
                            <a:schemeClr val="tx1"/>
                          </a:solidFill>
                          <a:latin typeface="Century Gothic" panose="020B0502020202020204" pitchFamily="34" charset="0"/>
                        </a:rPr>
                        <a:t>A.</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400" b="1" dirty="0">
                          <a:latin typeface="Century Gothic" panose="020B0502020202020204" pitchFamily="34" charset="0"/>
                        </a:rPr>
                        <a:t>I shall eat my breakfast quickly so that my mum isn’t late for work. </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800" dirty="0"/>
                    </a:p>
                  </a:txBody>
                  <a:tcPr marL="0" marR="0" marT="0" marB="0" anchor="ct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GB" sz="3600" dirty="0"/>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768483856"/>
                  </a:ext>
                </a:extLst>
              </a:tr>
              <a:tr h="212715">
                <a:tc>
                  <a:txBody>
                    <a:bodyPr/>
                    <a:lstStyle/>
                    <a:p>
                      <a:pPr algn="ctr"/>
                      <a:endParaRPr lang="en-GB" sz="1400" dirty="0">
                        <a:solidFill>
                          <a:schemeClr val="tx1"/>
                        </a:solidFill>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endParaRPr lang="en-GB" sz="1000" dirty="0"/>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800" dirty="0"/>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800" dirty="0"/>
                    </a:p>
                  </a:txBody>
                  <a:tcPr marL="0" marR="0" marT="0" marB="0"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97223768"/>
                  </a:ext>
                </a:extLst>
              </a:tr>
              <a:tr h="1148518">
                <a:tc>
                  <a:txBody>
                    <a:bodyPr/>
                    <a:lstStyle/>
                    <a:p>
                      <a:pPr algn="ctr"/>
                      <a:r>
                        <a:rPr lang="en-GB" sz="2400" b="1" dirty="0">
                          <a:solidFill>
                            <a:schemeClr val="tx1"/>
                          </a:solidFill>
                          <a:latin typeface="Century Gothic" panose="020B0502020202020204" pitchFamily="34" charset="0"/>
                        </a:rPr>
                        <a:t>B.</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400" b="1" dirty="0">
                          <a:solidFill>
                            <a:srgbClr val="FF0000"/>
                          </a:solidFill>
                          <a:latin typeface="Century Gothic" panose="020B0502020202020204" pitchFamily="34" charset="0"/>
                        </a:rPr>
                        <a:t>Saul</a:t>
                      </a:r>
                      <a:r>
                        <a:rPr lang="en-GB" sz="2400" b="1" dirty="0">
                          <a:latin typeface="Century Gothic" panose="020B0502020202020204" pitchFamily="34" charset="0"/>
                        </a:rPr>
                        <a:t> is running in the corridor with </a:t>
                      </a:r>
                      <a:r>
                        <a:rPr lang="en-GB" sz="2400" b="1" dirty="0">
                          <a:solidFill>
                            <a:srgbClr val="FF0000"/>
                          </a:solidFill>
                          <a:latin typeface="Century Gothic" panose="020B0502020202020204" pitchFamily="34" charset="0"/>
                        </a:rPr>
                        <a:t>Bao</a:t>
                      </a:r>
                      <a:r>
                        <a:rPr lang="en-GB" sz="2400" b="1" dirty="0">
                          <a:latin typeface="Century Gothic" panose="020B0502020202020204" pitchFamily="34" charset="0"/>
                        </a:rPr>
                        <a:t>, although he knows he </a:t>
                      </a:r>
                      <a:r>
                        <a:rPr lang="en-GB" sz="2400" b="1" dirty="0">
                          <a:solidFill>
                            <a:srgbClr val="FF0000"/>
                          </a:solidFill>
                          <a:latin typeface="Century Gothic" panose="020B0502020202020204" pitchFamily="34" charset="0"/>
                        </a:rPr>
                        <a:t>shouldn’t</a:t>
                      </a:r>
                      <a:r>
                        <a:rPr lang="en-GB" sz="2400" b="1" dirty="0">
                          <a:latin typeface="Century Gothic" panose="020B0502020202020204" pitchFamily="34" charset="0"/>
                        </a:rPr>
                        <a:t> really. </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800" dirty="0"/>
                    </a:p>
                  </a:txBody>
                  <a:tcPr marL="0" marR="0" marT="0" marB="0" anchor="ct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5400" dirty="0">
                          <a:solidFill>
                            <a:srgbClr val="FF0000"/>
                          </a:solidFill>
                          <a:sym typeface="Wingdings" panose="05000000000000000000" pitchFamily="2" charset="2"/>
                        </a:rPr>
                        <a:t></a:t>
                      </a:r>
                      <a:endParaRPr lang="en-GB" sz="5400" dirty="0">
                        <a:solidFill>
                          <a:srgbClr val="FF0000"/>
                        </a:solidFill>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269130795"/>
                  </a:ext>
                </a:extLst>
              </a:tr>
              <a:tr h="212715">
                <a:tc>
                  <a:txBody>
                    <a:bodyPr/>
                    <a:lstStyle/>
                    <a:p>
                      <a:pPr algn="ctr"/>
                      <a:endParaRPr lang="en-GB" sz="1400" dirty="0">
                        <a:solidFill>
                          <a:schemeClr val="tx1"/>
                        </a:solidFill>
                      </a:endParaRP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endParaRPr lang="en-GB" sz="1000" dirty="0"/>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800" dirty="0"/>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800" dirty="0"/>
                    </a:p>
                  </a:txBody>
                  <a:tcPr marL="0" marR="0" marT="0" marB="0"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095159040"/>
                  </a:ext>
                </a:extLst>
              </a:tr>
              <a:tr h="1148518">
                <a:tc>
                  <a:txBody>
                    <a:bodyPr/>
                    <a:lstStyle/>
                    <a:p>
                      <a:pPr algn="ctr"/>
                      <a:r>
                        <a:rPr lang="en-GB" sz="2400" b="1" dirty="0">
                          <a:solidFill>
                            <a:schemeClr val="tx1"/>
                          </a:solidFill>
                          <a:latin typeface="Century Gothic" panose="020B0502020202020204" pitchFamily="34" charset="0"/>
                        </a:rPr>
                        <a:t>C.</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400" b="1" dirty="0">
                          <a:latin typeface="Century Gothic" panose="020B0502020202020204" pitchFamily="34" charset="0"/>
                        </a:rPr>
                        <a:t>If </a:t>
                      </a:r>
                      <a:r>
                        <a:rPr lang="en-GB" sz="2400" b="1" dirty="0">
                          <a:solidFill>
                            <a:srgbClr val="FF0000"/>
                          </a:solidFill>
                          <a:latin typeface="Century Gothic" panose="020B0502020202020204" pitchFamily="34" charset="0"/>
                        </a:rPr>
                        <a:t>Julie</a:t>
                      </a:r>
                      <a:r>
                        <a:rPr lang="en-GB" sz="2400" b="1" dirty="0">
                          <a:latin typeface="Century Gothic" panose="020B0502020202020204" pitchFamily="34" charset="0"/>
                        </a:rPr>
                        <a:t> isn’t at school on time, she </a:t>
                      </a:r>
                      <a:r>
                        <a:rPr lang="en-GB" sz="2400" b="1" dirty="0">
                          <a:solidFill>
                            <a:srgbClr val="FF0000"/>
                          </a:solidFill>
                          <a:latin typeface="Century Gothic" panose="020B0502020202020204" pitchFamily="34" charset="0"/>
                        </a:rPr>
                        <a:t>will</a:t>
                      </a:r>
                      <a:r>
                        <a:rPr lang="en-GB" sz="2400" b="1" dirty="0">
                          <a:latin typeface="Century Gothic" panose="020B0502020202020204" pitchFamily="34" charset="0"/>
                        </a:rPr>
                        <a:t> miss the trip to </a:t>
                      </a:r>
                      <a:r>
                        <a:rPr lang="en-GB" sz="2400" b="1" dirty="0">
                          <a:solidFill>
                            <a:srgbClr val="FF0000"/>
                          </a:solidFill>
                          <a:latin typeface="Century Gothic" panose="020B0502020202020204" pitchFamily="34" charset="0"/>
                        </a:rPr>
                        <a:t>Brighton</a:t>
                      </a:r>
                      <a:r>
                        <a:rPr lang="en-GB" sz="2400" b="1" dirty="0">
                          <a:latin typeface="Century Gothic" panose="020B0502020202020204" pitchFamily="34" charset="0"/>
                        </a:rPr>
                        <a:t>.</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800" dirty="0"/>
                    </a:p>
                  </a:txBody>
                  <a:tcPr marL="0" marR="0" marT="0" marB="0" anchor="ct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5400" dirty="0">
                          <a:solidFill>
                            <a:srgbClr val="FF0000"/>
                          </a:solidFill>
                          <a:sym typeface="Wingdings" panose="05000000000000000000" pitchFamily="2" charset="2"/>
                        </a:rPr>
                        <a:t></a:t>
                      </a:r>
                      <a:endParaRPr lang="en-GB" sz="5400" dirty="0">
                        <a:solidFill>
                          <a:srgbClr val="FF0000"/>
                        </a:solidFill>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286422866"/>
                  </a:ext>
                </a:extLst>
              </a:tr>
            </a:tbl>
          </a:graphicData>
        </a:graphic>
      </p:graphicFrame>
    </p:spTree>
    <p:extLst>
      <p:ext uri="{BB962C8B-B14F-4D97-AF65-F5344CB8AC3E}">
        <p14:creationId xmlns:p14="http://schemas.microsoft.com/office/powerpoint/2010/main" val="422003552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defTabSz="514350">
              <a:defRPr/>
            </a:pPr>
            <a:r>
              <a:rPr lang="en-GB" sz="2000" b="1" dirty="0">
                <a:solidFill>
                  <a:schemeClr val="tx1"/>
                </a:solidFill>
                <a:latin typeface="Century Gothic" panose="020B0502020202020204" pitchFamily="34" charset="0"/>
              </a:rPr>
              <a:t>Pamela has sorted some words into different word classes. </a:t>
            </a:r>
          </a:p>
          <a:p>
            <a:pPr defTabSz="514350">
              <a:defRPr/>
            </a:pPr>
            <a:endParaRPr lang="en-GB" sz="2000" b="1" dirty="0">
              <a:solidFill>
                <a:schemeClr val="tx1"/>
              </a:solidFill>
              <a:latin typeface="Century Gothic" panose="020B0502020202020204" pitchFamily="34" charset="0"/>
            </a:endParaRPr>
          </a:p>
          <a:p>
            <a:pPr defTabSz="514350">
              <a:defRPr/>
            </a:pPr>
            <a:endParaRPr lang="en-GB" sz="2000" b="1" dirty="0">
              <a:solidFill>
                <a:schemeClr val="tx1"/>
              </a:solidFill>
              <a:latin typeface="Century Gothic" panose="020B0502020202020204" pitchFamily="34" charset="0"/>
            </a:endParaRPr>
          </a:p>
          <a:p>
            <a:pPr defTabSz="514350">
              <a:defRPr/>
            </a:pPr>
            <a:endParaRPr lang="en-GB" sz="2000" b="1" dirty="0">
              <a:solidFill>
                <a:schemeClr val="tx1"/>
              </a:solidFill>
              <a:latin typeface="Century Gothic" panose="020B0502020202020204" pitchFamily="34" charset="0"/>
            </a:endParaRPr>
          </a:p>
          <a:p>
            <a:pPr defTabSz="514350">
              <a:defRPr/>
            </a:pPr>
            <a:endParaRPr lang="en-GB" sz="2000" b="1" dirty="0">
              <a:solidFill>
                <a:schemeClr val="tx1"/>
              </a:solidFill>
              <a:latin typeface="Century Gothic" panose="020B0502020202020204" pitchFamily="34" charset="0"/>
            </a:endParaRPr>
          </a:p>
          <a:p>
            <a:pPr defTabSz="514350">
              <a:defRPr/>
            </a:pPr>
            <a:endParaRPr lang="en-GB" sz="2000" b="1" dirty="0">
              <a:solidFill>
                <a:schemeClr val="tx1"/>
              </a:solidFill>
              <a:latin typeface="Century Gothic" panose="020B0502020202020204" pitchFamily="34" charset="0"/>
            </a:endParaRPr>
          </a:p>
          <a:p>
            <a:pPr defTabSz="514350">
              <a:defRPr/>
            </a:pPr>
            <a:endParaRPr lang="en-GB" sz="2000" b="1" dirty="0">
              <a:solidFill>
                <a:schemeClr val="tx1"/>
              </a:solidFill>
              <a:latin typeface="Century Gothic" panose="020B0502020202020204" pitchFamily="34" charset="0"/>
            </a:endParaRPr>
          </a:p>
          <a:p>
            <a:pPr defTabSz="514350">
              <a:defRPr/>
            </a:pPr>
            <a:endParaRPr lang="en-GB" sz="2000" b="1" dirty="0">
              <a:solidFill>
                <a:schemeClr val="tx1"/>
              </a:solidFill>
              <a:latin typeface="Century Gothic" panose="020B0502020202020204" pitchFamily="34" charset="0"/>
            </a:endParaRPr>
          </a:p>
          <a:p>
            <a:pPr defTabSz="514350">
              <a:defRPr/>
            </a:pPr>
            <a:endParaRPr lang="en-GB" sz="2000" b="1" dirty="0">
              <a:solidFill>
                <a:schemeClr val="tx1"/>
              </a:solidFill>
              <a:latin typeface="Century Gothic" panose="020B0502020202020204" pitchFamily="34" charset="0"/>
            </a:endParaRPr>
          </a:p>
          <a:p>
            <a:pPr defTabSz="514350">
              <a:defRPr/>
            </a:pPr>
            <a:endParaRPr lang="en-GB" sz="2000" b="1" dirty="0">
              <a:solidFill>
                <a:schemeClr val="tx1"/>
              </a:solidFill>
              <a:latin typeface="Century Gothic" panose="020B0502020202020204" pitchFamily="34" charset="0"/>
            </a:endParaRPr>
          </a:p>
          <a:p>
            <a:pPr defTabSz="514350">
              <a:defRPr/>
            </a:pPr>
            <a:endParaRPr lang="en-GB" sz="2000" b="1" dirty="0">
              <a:solidFill>
                <a:schemeClr val="tx1"/>
              </a:solidFill>
              <a:latin typeface="Century Gothic" panose="020B0502020202020204" pitchFamily="34" charset="0"/>
            </a:endParaRPr>
          </a:p>
          <a:p>
            <a:pPr defTabSz="514350">
              <a:defRPr/>
            </a:pPr>
            <a:endParaRPr lang="en-GB" sz="2000" b="1" dirty="0">
              <a:solidFill>
                <a:schemeClr val="tx1"/>
              </a:solidFill>
              <a:latin typeface="Century Gothic" panose="020B0502020202020204" pitchFamily="34" charset="0"/>
            </a:endParaRPr>
          </a:p>
          <a:p>
            <a:pPr defTabSz="514350">
              <a:defRPr/>
            </a:pPr>
            <a:endParaRPr lang="en-GB" sz="2000" b="1" dirty="0">
              <a:solidFill>
                <a:schemeClr val="tx1"/>
              </a:solidFill>
              <a:latin typeface="Century Gothic" panose="020B0502020202020204" pitchFamily="34" charset="0"/>
            </a:endParaRPr>
          </a:p>
          <a:p>
            <a:pPr defTabSz="514350">
              <a:defRPr/>
            </a:pPr>
            <a:endParaRPr lang="en-GB" sz="2000" b="1" dirty="0">
              <a:solidFill>
                <a:schemeClr val="tx1"/>
              </a:solidFill>
              <a:latin typeface="Century Gothic" panose="020B0502020202020204" pitchFamily="34" charset="0"/>
            </a:endParaRPr>
          </a:p>
          <a:p>
            <a:pPr defTabSz="514350">
              <a:defRPr/>
            </a:pPr>
            <a:r>
              <a:rPr lang="en-GB" sz="2000" b="1" dirty="0">
                <a:solidFill>
                  <a:schemeClr val="tx1"/>
                </a:solidFill>
                <a:latin typeface="Century Gothic" panose="020B0502020202020204" pitchFamily="34" charset="0"/>
              </a:rPr>
              <a:t>Do you agree? Explain why.</a:t>
            </a:r>
          </a:p>
          <a:p>
            <a:pPr lvl="0" defTabSz="514350">
              <a:defRPr/>
            </a:pPr>
            <a:endParaRPr lang="en-GB" sz="2000" b="1" dirty="0">
              <a:solidFill>
                <a:schemeClr val="tx1"/>
              </a:solidFill>
              <a:latin typeface="Century Gothic" panose="020B0502020202020204" pitchFamily="34" charset="0"/>
            </a:endParaRP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grpSp>
        <p:nvGrpSpPr>
          <p:cNvPr id="10" name="Group 9">
            <a:extLst>
              <a:ext uri="{FF2B5EF4-FFF2-40B4-BE49-F238E27FC236}">
                <a16:creationId xmlns:a16="http://schemas.microsoft.com/office/drawing/2014/main" id="{7D546838-123D-4001-AF8F-DAB8211E90B7}"/>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4A98F2BD-15C2-459C-9750-2D4FF49AD33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041EE9A0-191A-440F-A4CC-7C7006F6ED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7" name="Table 6">
            <a:extLst>
              <a:ext uri="{FF2B5EF4-FFF2-40B4-BE49-F238E27FC236}">
                <a16:creationId xmlns:a16="http://schemas.microsoft.com/office/drawing/2014/main" id="{340015ED-FD71-4A20-B3C1-B514E031EB19}"/>
              </a:ext>
            </a:extLst>
          </p:cNvPr>
          <p:cNvGraphicFramePr>
            <a:graphicFrameLocks noGrp="1"/>
          </p:cNvGraphicFramePr>
          <p:nvPr>
            <p:extLst>
              <p:ext uri="{D42A27DB-BD31-4B8C-83A1-F6EECF244321}">
                <p14:modId xmlns:p14="http://schemas.microsoft.com/office/powerpoint/2010/main" val="3715863055"/>
              </p:ext>
            </p:extLst>
          </p:nvPr>
        </p:nvGraphicFramePr>
        <p:xfrm>
          <a:off x="2580811" y="1587069"/>
          <a:ext cx="3982378" cy="3375244"/>
        </p:xfrm>
        <a:graphic>
          <a:graphicData uri="http://schemas.openxmlformats.org/drawingml/2006/table">
            <a:tbl>
              <a:tblPr firstRow="1" bandRow="1">
                <a:tableStyleId>{5940675A-B579-460E-94D1-54222C63F5DA}</a:tableStyleId>
              </a:tblPr>
              <a:tblGrid>
                <a:gridCol w="1991189">
                  <a:extLst>
                    <a:ext uri="{9D8B030D-6E8A-4147-A177-3AD203B41FA5}">
                      <a16:colId xmlns:a16="http://schemas.microsoft.com/office/drawing/2014/main" val="580494999"/>
                    </a:ext>
                  </a:extLst>
                </a:gridCol>
                <a:gridCol w="1991189">
                  <a:extLst>
                    <a:ext uri="{9D8B030D-6E8A-4147-A177-3AD203B41FA5}">
                      <a16:colId xmlns:a16="http://schemas.microsoft.com/office/drawing/2014/main" val="1352575172"/>
                    </a:ext>
                  </a:extLst>
                </a:gridCol>
              </a:tblGrid>
              <a:tr h="1223432">
                <a:tc>
                  <a:txBody>
                    <a:bodyPr/>
                    <a:lstStyle/>
                    <a:p>
                      <a:pPr algn="ctr"/>
                      <a:r>
                        <a:rPr lang="en-GB" sz="2800" b="1" dirty="0">
                          <a:latin typeface="Century Gothic" panose="020B0502020202020204" pitchFamily="34" charset="0"/>
                        </a:rPr>
                        <a:t>Adjective</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tc>
                  <a:txBody>
                    <a:bodyPr/>
                    <a:lstStyle/>
                    <a:p>
                      <a:pPr algn="ctr"/>
                      <a:r>
                        <a:rPr lang="en-GB" sz="2800" b="1" dirty="0">
                          <a:latin typeface="Century Gothic" panose="020B0502020202020204" pitchFamily="34" charset="0"/>
                        </a:rPr>
                        <a:t>Adverb</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extLst>
                  <a:ext uri="{0D108BD9-81ED-4DB2-BD59-A6C34878D82A}">
                    <a16:rowId xmlns:a16="http://schemas.microsoft.com/office/drawing/2014/main" val="3423141368"/>
                  </a:ext>
                </a:extLst>
              </a:tr>
              <a:tr h="1075906">
                <a:tc>
                  <a:txBody>
                    <a:bodyPr/>
                    <a:lstStyle/>
                    <a:p>
                      <a:pPr algn="ctr"/>
                      <a:r>
                        <a:rPr lang="en-GB" sz="2800" b="1" dirty="0">
                          <a:latin typeface="Century Gothic" panose="020B0502020202020204" pitchFamily="34" charset="0"/>
                        </a:rPr>
                        <a:t>lively</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pPr algn="ctr"/>
                      <a:r>
                        <a:rPr lang="en-GB" sz="2800" b="1" dirty="0">
                          <a:latin typeface="Century Gothic" panose="020B0502020202020204" pitchFamily="34" charset="0"/>
                        </a:rPr>
                        <a:t>nicely</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114598893"/>
                  </a:ext>
                </a:extLst>
              </a:tr>
              <a:tr h="1075906">
                <a:tc>
                  <a:txBody>
                    <a:bodyPr/>
                    <a:lstStyle/>
                    <a:p>
                      <a:pPr algn="ctr"/>
                      <a:r>
                        <a:rPr lang="en-GB" sz="2800" b="1" dirty="0">
                          <a:latin typeface="Century Gothic" panose="020B0502020202020204" pitchFamily="34" charset="0"/>
                        </a:rPr>
                        <a:t>happy</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800" b="1" dirty="0">
                          <a:latin typeface="Century Gothic" panose="020B0502020202020204" pitchFamily="34" charset="0"/>
                        </a:rPr>
                        <a:t>homely</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526141270"/>
                  </a:ext>
                </a:extLst>
              </a:tr>
            </a:tbl>
          </a:graphicData>
        </a:graphic>
      </p:graphicFrame>
    </p:spTree>
    <p:extLst>
      <p:ext uri="{BB962C8B-B14F-4D97-AF65-F5344CB8AC3E}">
        <p14:creationId xmlns:p14="http://schemas.microsoft.com/office/powerpoint/2010/main" val="3109867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defTabSz="514350">
              <a:defRPr/>
            </a:pPr>
            <a:r>
              <a:rPr lang="en-GB" sz="2000" b="1" dirty="0">
                <a:solidFill>
                  <a:schemeClr val="tx1"/>
                </a:solidFill>
                <a:latin typeface="Century Gothic" panose="020B0502020202020204" pitchFamily="34" charset="0"/>
              </a:rPr>
              <a:t>Pamela has sorted some words into different word classes. </a:t>
            </a:r>
          </a:p>
          <a:p>
            <a:pPr defTabSz="514350">
              <a:defRPr/>
            </a:pPr>
            <a:endParaRPr lang="en-GB" sz="2000" b="1" dirty="0">
              <a:solidFill>
                <a:schemeClr val="tx1"/>
              </a:solidFill>
              <a:latin typeface="Century Gothic" panose="020B0502020202020204" pitchFamily="34" charset="0"/>
            </a:endParaRPr>
          </a:p>
          <a:p>
            <a:pPr defTabSz="514350">
              <a:defRPr/>
            </a:pPr>
            <a:endParaRPr lang="en-GB" sz="2000" b="1" dirty="0">
              <a:solidFill>
                <a:schemeClr val="tx1"/>
              </a:solidFill>
              <a:latin typeface="Century Gothic" panose="020B0502020202020204" pitchFamily="34" charset="0"/>
            </a:endParaRPr>
          </a:p>
          <a:p>
            <a:pPr defTabSz="514350">
              <a:defRPr/>
            </a:pPr>
            <a:endParaRPr lang="en-GB" sz="2000" b="1" dirty="0">
              <a:solidFill>
                <a:schemeClr val="tx1"/>
              </a:solidFill>
              <a:latin typeface="Century Gothic" panose="020B0502020202020204" pitchFamily="34" charset="0"/>
            </a:endParaRPr>
          </a:p>
          <a:p>
            <a:pPr defTabSz="514350">
              <a:defRPr/>
            </a:pPr>
            <a:endParaRPr lang="en-GB" sz="2000" b="1" dirty="0">
              <a:solidFill>
                <a:schemeClr val="tx1"/>
              </a:solidFill>
              <a:latin typeface="Century Gothic" panose="020B0502020202020204" pitchFamily="34" charset="0"/>
            </a:endParaRPr>
          </a:p>
          <a:p>
            <a:pPr defTabSz="514350">
              <a:defRPr/>
            </a:pPr>
            <a:endParaRPr lang="en-GB" sz="2000" b="1" dirty="0">
              <a:solidFill>
                <a:schemeClr val="tx1"/>
              </a:solidFill>
              <a:latin typeface="Century Gothic" panose="020B0502020202020204" pitchFamily="34" charset="0"/>
            </a:endParaRPr>
          </a:p>
          <a:p>
            <a:pPr defTabSz="514350">
              <a:defRPr/>
            </a:pPr>
            <a:endParaRPr lang="en-GB" sz="2000" b="1" dirty="0">
              <a:solidFill>
                <a:schemeClr val="tx1"/>
              </a:solidFill>
              <a:latin typeface="Century Gothic" panose="020B0502020202020204" pitchFamily="34" charset="0"/>
            </a:endParaRPr>
          </a:p>
          <a:p>
            <a:pPr defTabSz="514350">
              <a:defRPr/>
            </a:pPr>
            <a:endParaRPr lang="en-GB" sz="2000" b="1" dirty="0">
              <a:solidFill>
                <a:schemeClr val="tx1"/>
              </a:solidFill>
              <a:latin typeface="Century Gothic" panose="020B0502020202020204" pitchFamily="34" charset="0"/>
            </a:endParaRPr>
          </a:p>
          <a:p>
            <a:pPr defTabSz="514350">
              <a:defRPr/>
            </a:pPr>
            <a:endParaRPr lang="en-GB" sz="2000" b="1" dirty="0">
              <a:solidFill>
                <a:schemeClr val="tx1"/>
              </a:solidFill>
              <a:latin typeface="Century Gothic" panose="020B0502020202020204" pitchFamily="34" charset="0"/>
            </a:endParaRPr>
          </a:p>
          <a:p>
            <a:pPr defTabSz="514350">
              <a:defRPr/>
            </a:pPr>
            <a:endParaRPr lang="en-GB" sz="2000" b="1" dirty="0">
              <a:solidFill>
                <a:schemeClr val="tx1"/>
              </a:solidFill>
              <a:latin typeface="Century Gothic" panose="020B0502020202020204" pitchFamily="34" charset="0"/>
            </a:endParaRPr>
          </a:p>
          <a:p>
            <a:pPr defTabSz="514350">
              <a:defRPr/>
            </a:pPr>
            <a:endParaRPr lang="en-GB" sz="2000" b="1" dirty="0">
              <a:solidFill>
                <a:schemeClr val="tx1"/>
              </a:solidFill>
              <a:latin typeface="Century Gothic" panose="020B0502020202020204" pitchFamily="34" charset="0"/>
            </a:endParaRPr>
          </a:p>
          <a:p>
            <a:pPr defTabSz="514350">
              <a:defRPr/>
            </a:pPr>
            <a:endParaRPr lang="en-GB" sz="2000" b="1" dirty="0">
              <a:solidFill>
                <a:schemeClr val="tx1"/>
              </a:solidFill>
              <a:latin typeface="Century Gothic" panose="020B0502020202020204" pitchFamily="34" charset="0"/>
            </a:endParaRPr>
          </a:p>
          <a:p>
            <a:pPr defTabSz="514350">
              <a:defRPr/>
            </a:pPr>
            <a:endParaRPr lang="en-GB" sz="2000" b="1" dirty="0">
              <a:solidFill>
                <a:schemeClr val="tx1"/>
              </a:solidFill>
              <a:latin typeface="Century Gothic" panose="020B0502020202020204" pitchFamily="34" charset="0"/>
            </a:endParaRPr>
          </a:p>
          <a:p>
            <a:pPr defTabSz="514350">
              <a:defRPr/>
            </a:pPr>
            <a:endParaRPr lang="en-GB" sz="2000" b="1" dirty="0">
              <a:solidFill>
                <a:schemeClr val="tx1"/>
              </a:solidFill>
              <a:latin typeface="Century Gothic" panose="020B0502020202020204" pitchFamily="34" charset="0"/>
            </a:endParaRPr>
          </a:p>
          <a:p>
            <a:pPr defTabSz="514350">
              <a:defRPr/>
            </a:pPr>
            <a:r>
              <a:rPr lang="en-GB" sz="2000" b="1" dirty="0">
                <a:solidFill>
                  <a:schemeClr val="tx1"/>
                </a:solidFill>
                <a:latin typeface="Century Gothic" panose="020B0502020202020204" pitchFamily="34" charset="0"/>
              </a:rPr>
              <a:t>Do you agree? Explain why.</a:t>
            </a:r>
          </a:p>
          <a:p>
            <a:pPr defTabSz="514350">
              <a:defRPr/>
            </a:pPr>
            <a:r>
              <a:rPr lang="en-GB" sz="2000" b="1" dirty="0">
                <a:solidFill>
                  <a:schemeClr val="tx1"/>
                </a:solidFill>
                <a:latin typeface="Century Gothic" panose="020B0502020202020204" pitchFamily="34" charset="0"/>
              </a:rPr>
              <a:t>No, Pamela is incorrect because…</a:t>
            </a:r>
          </a:p>
          <a:p>
            <a:pPr lvl="0" defTabSz="514350">
              <a:defRPr/>
            </a:pPr>
            <a:endParaRPr lang="en-GB" sz="2000" b="1" dirty="0">
              <a:solidFill>
                <a:schemeClr val="tx1"/>
              </a:solidFill>
              <a:latin typeface="Century Gothic" panose="020B0502020202020204" pitchFamily="34" charset="0"/>
            </a:endParaRP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grpSp>
        <p:nvGrpSpPr>
          <p:cNvPr id="10" name="Group 9">
            <a:extLst>
              <a:ext uri="{FF2B5EF4-FFF2-40B4-BE49-F238E27FC236}">
                <a16:creationId xmlns:a16="http://schemas.microsoft.com/office/drawing/2014/main" id="{7D546838-123D-4001-AF8F-DAB8211E90B7}"/>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4A98F2BD-15C2-459C-9750-2D4FF49AD33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041EE9A0-191A-440F-A4CC-7C7006F6ED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7" name="Table 6">
            <a:extLst>
              <a:ext uri="{FF2B5EF4-FFF2-40B4-BE49-F238E27FC236}">
                <a16:creationId xmlns:a16="http://schemas.microsoft.com/office/drawing/2014/main" id="{340015ED-FD71-4A20-B3C1-B514E031EB19}"/>
              </a:ext>
            </a:extLst>
          </p:cNvPr>
          <p:cNvGraphicFramePr>
            <a:graphicFrameLocks noGrp="1"/>
          </p:cNvGraphicFramePr>
          <p:nvPr>
            <p:extLst>
              <p:ext uri="{D42A27DB-BD31-4B8C-83A1-F6EECF244321}">
                <p14:modId xmlns:p14="http://schemas.microsoft.com/office/powerpoint/2010/main" val="3209702209"/>
              </p:ext>
            </p:extLst>
          </p:nvPr>
        </p:nvGraphicFramePr>
        <p:xfrm>
          <a:off x="2580811" y="1587069"/>
          <a:ext cx="3982378" cy="3375244"/>
        </p:xfrm>
        <a:graphic>
          <a:graphicData uri="http://schemas.openxmlformats.org/drawingml/2006/table">
            <a:tbl>
              <a:tblPr firstRow="1" bandRow="1">
                <a:tableStyleId>{5940675A-B579-460E-94D1-54222C63F5DA}</a:tableStyleId>
              </a:tblPr>
              <a:tblGrid>
                <a:gridCol w="1991189">
                  <a:extLst>
                    <a:ext uri="{9D8B030D-6E8A-4147-A177-3AD203B41FA5}">
                      <a16:colId xmlns:a16="http://schemas.microsoft.com/office/drawing/2014/main" val="580494999"/>
                    </a:ext>
                  </a:extLst>
                </a:gridCol>
                <a:gridCol w="1991189">
                  <a:extLst>
                    <a:ext uri="{9D8B030D-6E8A-4147-A177-3AD203B41FA5}">
                      <a16:colId xmlns:a16="http://schemas.microsoft.com/office/drawing/2014/main" val="1352575172"/>
                    </a:ext>
                  </a:extLst>
                </a:gridCol>
              </a:tblGrid>
              <a:tr h="1223432">
                <a:tc>
                  <a:txBody>
                    <a:bodyPr/>
                    <a:lstStyle/>
                    <a:p>
                      <a:pPr algn="ctr"/>
                      <a:r>
                        <a:rPr lang="en-GB" sz="2800" b="1" dirty="0">
                          <a:latin typeface="Century Gothic" panose="020B0502020202020204" pitchFamily="34" charset="0"/>
                        </a:rPr>
                        <a:t>Adjective</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tc>
                  <a:txBody>
                    <a:bodyPr/>
                    <a:lstStyle/>
                    <a:p>
                      <a:pPr algn="ctr"/>
                      <a:r>
                        <a:rPr lang="en-GB" sz="2800" b="1" dirty="0">
                          <a:latin typeface="Century Gothic" panose="020B0502020202020204" pitchFamily="34" charset="0"/>
                        </a:rPr>
                        <a:t>Adverb</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extLst>
                  <a:ext uri="{0D108BD9-81ED-4DB2-BD59-A6C34878D82A}">
                    <a16:rowId xmlns:a16="http://schemas.microsoft.com/office/drawing/2014/main" val="3423141368"/>
                  </a:ext>
                </a:extLst>
              </a:tr>
              <a:tr h="1075906">
                <a:tc>
                  <a:txBody>
                    <a:bodyPr/>
                    <a:lstStyle/>
                    <a:p>
                      <a:pPr algn="ctr"/>
                      <a:r>
                        <a:rPr lang="en-GB" sz="2800" b="1" dirty="0">
                          <a:latin typeface="Century Gothic" panose="020B0502020202020204" pitchFamily="34" charset="0"/>
                        </a:rPr>
                        <a:t>lively</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pPr algn="ctr"/>
                      <a:r>
                        <a:rPr lang="en-GB" sz="2800" b="1" dirty="0">
                          <a:latin typeface="Century Gothic" panose="020B0502020202020204" pitchFamily="34" charset="0"/>
                        </a:rPr>
                        <a:t>nicely</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114598893"/>
                  </a:ext>
                </a:extLst>
              </a:tr>
              <a:tr h="1075906">
                <a:tc>
                  <a:txBody>
                    <a:bodyPr/>
                    <a:lstStyle/>
                    <a:p>
                      <a:pPr algn="ctr"/>
                      <a:r>
                        <a:rPr lang="en-GB" sz="2800" b="1" dirty="0">
                          <a:latin typeface="Century Gothic" panose="020B0502020202020204" pitchFamily="34" charset="0"/>
                        </a:rPr>
                        <a:t>happy</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800" b="1" dirty="0">
                          <a:latin typeface="Century Gothic" panose="020B0502020202020204" pitchFamily="34" charset="0"/>
                        </a:rPr>
                        <a:t>homely</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526141270"/>
                  </a:ext>
                </a:extLst>
              </a:tr>
            </a:tbl>
          </a:graphicData>
        </a:graphic>
      </p:graphicFrame>
    </p:spTree>
    <p:extLst>
      <p:ext uri="{BB962C8B-B14F-4D97-AF65-F5344CB8AC3E}">
        <p14:creationId xmlns:p14="http://schemas.microsoft.com/office/powerpoint/2010/main" val="6864792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defTabSz="514350">
              <a:defRPr/>
            </a:pPr>
            <a:r>
              <a:rPr lang="en-GB" sz="2000" b="1" dirty="0">
                <a:solidFill>
                  <a:schemeClr val="tx1"/>
                </a:solidFill>
                <a:latin typeface="Century Gothic" panose="020B0502020202020204" pitchFamily="34" charset="0"/>
              </a:rPr>
              <a:t>Pamela has sorted some words into different word classes. </a:t>
            </a:r>
          </a:p>
          <a:p>
            <a:pPr defTabSz="514350">
              <a:defRPr/>
            </a:pPr>
            <a:endParaRPr lang="en-GB" sz="2000" b="1" dirty="0">
              <a:solidFill>
                <a:schemeClr val="tx1"/>
              </a:solidFill>
              <a:latin typeface="Century Gothic" panose="020B0502020202020204" pitchFamily="34" charset="0"/>
            </a:endParaRPr>
          </a:p>
          <a:p>
            <a:pPr defTabSz="514350">
              <a:defRPr/>
            </a:pPr>
            <a:endParaRPr lang="en-GB" sz="2000" b="1" dirty="0">
              <a:solidFill>
                <a:schemeClr val="tx1"/>
              </a:solidFill>
              <a:latin typeface="Century Gothic" panose="020B0502020202020204" pitchFamily="34" charset="0"/>
            </a:endParaRPr>
          </a:p>
          <a:p>
            <a:pPr defTabSz="514350">
              <a:defRPr/>
            </a:pPr>
            <a:endParaRPr lang="en-GB" sz="2000" b="1" dirty="0">
              <a:solidFill>
                <a:schemeClr val="tx1"/>
              </a:solidFill>
              <a:latin typeface="Century Gothic" panose="020B0502020202020204" pitchFamily="34" charset="0"/>
            </a:endParaRPr>
          </a:p>
          <a:p>
            <a:pPr defTabSz="514350">
              <a:defRPr/>
            </a:pPr>
            <a:endParaRPr lang="en-GB" sz="2000" b="1" dirty="0">
              <a:solidFill>
                <a:schemeClr val="tx1"/>
              </a:solidFill>
              <a:latin typeface="Century Gothic" panose="020B0502020202020204" pitchFamily="34" charset="0"/>
            </a:endParaRPr>
          </a:p>
          <a:p>
            <a:pPr defTabSz="514350">
              <a:defRPr/>
            </a:pPr>
            <a:endParaRPr lang="en-GB" sz="2000" b="1" dirty="0">
              <a:solidFill>
                <a:schemeClr val="tx1"/>
              </a:solidFill>
              <a:latin typeface="Century Gothic" panose="020B0502020202020204" pitchFamily="34" charset="0"/>
            </a:endParaRPr>
          </a:p>
          <a:p>
            <a:pPr defTabSz="514350">
              <a:defRPr/>
            </a:pPr>
            <a:endParaRPr lang="en-GB" sz="2000" b="1" dirty="0">
              <a:solidFill>
                <a:schemeClr val="tx1"/>
              </a:solidFill>
              <a:latin typeface="Century Gothic" panose="020B0502020202020204" pitchFamily="34" charset="0"/>
            </a:endParaRPr>
          </a:p>
          <a:p>
            <a:pPr defTabSz="514350">
              <a:defRPr/>
            </a:pPr>
            <a:endParaRPr lang="en-GB" sz="2000" b="1" dirty="0">
              <a:solidFill>
                <a:schemeClr val="tx1"/>
              </a:solidFill>
              <a:latin typeface="Century Gothic" panose="020B0502020202020204" pitchFamily="34" charset="0"/>
            </a:endParaRPr>
          </a:p>
          <a:p>
            <a:pPr defTabSz="514350">
              <a:defRPr/>
            </a:pPr>
            <a:endParaRPr lang="en-GB" sz="2000" b="1" dirty="0">
              <a:solidFill>
                <a:schemeClr val="tx1"/>
              </a:solidFill>
              <a:latin typeface="Century Gothic" panose="020B0502020202020204" pitchFamily="34" charset="0"/>
            </a:endParaRPr>
          </a:p>
          <a:p>
            <a:pPr defTabSz="514350">
              <a:defRPr/>
            </a:pPr>
            <a:endParaRPr lang="en-GB" sz="2000" b="1" dirty="0">
              <a:solidFill>
                <a:schemeClr val="tx1"/>
              </a:solidFill>
              <a:latin typeface="Century Gothic" panose="020B0502020202020204" pitchFamily="34" charset="0"/>
            </a:endParaRPr>
          </a:p>
          <a:p>
            <a:pPr defTabSz="514350">
              <a:defRPr/>
            </a:pPr>
            <a:endParaRPr lang="en-GB" sz="2000" b="1" dirty="0">
              <a:solidFill>
                <a:schemeClr val="tx1"/>
              </a:solidFill>
              <a:latin typeface="Century Gothic" panose="020B0502020202020204" pitchFamily="34" charset="0"/>
            </a:endParaRPr>
          </a:p>
          <a:p>
            <a:pPr defTabSz="514350">
              <a:defRPr/>
            </a:pPr>
            <a:endParaRPr lang="en-GB" sz="2000" b="1" dirty="0">
              <a:solidFill>
                <a:schemeClr val="tx1"/>
              </a:solidFill>
              <a:latin typeface="Century Gothic" panose="020B0502020202020204" pitchFamily="34" charset="0"/>
            </a:endParaRPr>
          </a:p>
          <a:p>
            <a:pPr defTabSz="514350">
              <a:defRPr/>
            </a:pPr>
            <a:endParaRPr lang="en-GB" sz="2000" b="1" dirty="0">
              <a:solidFill>
                <a:schemeClr val="tx1"/>
              </a:solidFill>
              <a:latin typeface="Century Gothic" panose="020B0502020202020204" pitchFamily="34" charset="0"/>
            </a:endParaRPr>
          </a:p>
          <a:p>
            <a:pPr defTabSz="514350">
              <a:defRPr/>
            </a:pPr>
            <a:endParaRPr lang="en-GB" sz="2000" b="1" dirty="0">
              <a:solidFill>
                <a:schemeClr val="tx1"/>
              </a:solidFill>
              <a:latin typeface="Century Gothic" panose="020B0502020202020204" pitchFamily="34" charset="0"/>
            </a:endParaRPr>
          </a:p>
          <a:p>
            <a:pPr defTabSz="514350">
              <a:defRPr/>
            </a:pPr>
            <a:r>
              <a:rPr lang="en-GB" sz="2000" b="1" dirty="0">
                <a:solidFill>
                  <a:schemeClr val="tx1"/>
                </a:solidFill>
                <a:latin typeface="Century Gothic" panose="020B0502020202020204" pitchFamily="34" charset="0"/>
              </a:rPr>
              <a:t>Do you agree? Explain why.</a:t>
            </a:r>
          </a:p>
          <a:p>
            <a:pPr defTabSz="514350">
              <a:defRPr/>
            </a:pPr>
            <a:r>
              <a:rPr lang="en-GB" sz="2000" b="1" dirty="0">
                <a:solidFill>
                  <a:srgbClr val="FF0000"/>
                </a:solidFill>
                <a:latin typeface="Century Gothic" panose="020B0502020202020204" pitchFamily="34" charset="0"/>
              </a:rPr>
              <a:t>No, Pamela is incorrect because she has classified homely as an adverb. It is an adjective.</a:t>
            </a:r>
          </a:p>
          <a:p>
            <a:pPr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grpSp>
        <p:nvGrpSpPr>
          <p:cNvPr id="10" name="Group 9">
            <a:extLst>
              <a:ext uri="{FF2B5EF4-FFF2-40B4-BE49-F238E27FC236}">
                <a16:creationId xmlns:a16="http://schemas.microsoft.com/office/drawing/2014/main" id="{7D546838-123D-4001-AF8F-DAB8211E90B7}"/>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4A98F2BD-15C2-459C-9750-2D4FF49AD33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041EE9A0-191A-440F-A4CC-7C7006F6ED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7" name="Table 6">
            <a:extLst>
              <a:ext uri="{FF2B5EF4-FFF2-40B4-BE49-F238E27FC236}">
                <a16:creationId xmlns:a16="http://schemas.microsoft.com/office/drawing/2014/main" id="{340015ED-FD71-4A20-B3C1-B514E031EB19}"/>
              </a:ext>
            </a:extLst>
          </p:cNvPr>
          <p:cNvGraphicFramePr>
            <a:graphicFrameLocks noGrp="1"/>
          </p:cNvGraphicFramePr>
          <p:nvPr>
            <p:extLst>
              <p:ext uri="{D42A27DB-BD31-4B8C-83A1-F6EECF244321}">
                <p14:modId xmlns:p14="http://schemas.microsoft.com/office/powerpoint/2010/main" val="1861435334"/>
              </p:ext>
            </p:extLst>
          </p:nvPr>
        </p:nvGraphicFramePr>
        <p:xfrm>
          <a:off x="2580811" y="1587069"/>
          <a:ext cx="3982378" cy="3375244"/>
        </p:xfrm>
        <a:graphic>
          <a:graphicData uri="http://schemas.openxmlformats.org/drawingml/2006/table">
            <a:tbl>
              <a:tblPr firstRow="1" bandRow="1">
                <a:tableStyleId>{5940675A-B579-460E-94D1-54222C63F5DA}</a:tableStyleId>
              </a:tblPr>
              <a:tblGrid>
                <a:gridCol w="1991189">
                  <a:extLst>
                    <a:ext uri="{9D8B030D-6E8A-4147-A177-3AD203B41FA5}">
                      <a16:colId xmlns:a16="http://schemas.microsoft.com/office/drawing/2014/main" val="580494999"/>
                    </a:ext>
                  </a:extLst>
                </a:gridCol>
                <a:gridCol w="1991189">
                  <a:extLst>
                    <a:ext uri="{9D8B030D-6E8A-4147-A177-3AD203B41FA5}">
                      <a16:colId xmlns:a16="http://schemas.microsoft.com/office/drawing/2014/main" val="1352575172"/>
                    </a:ext>
                  </a:extLst>
                </a:gridCol>
              </a:tblGrid>
              <a:tr h="1223432">
                <a:tc>
                  <a:txBody>
                    <a:bodyPr/>
                    <a:lstStyle/>
                    <a:p>
                      <a:pPr algn="ctr"/>
                      <a:r>
                        <a:rPr lang="en-GB" sz="2800" b="1" dirty="0">
                          <a:latin typeface="Century Gothic" panose="020B0502020202020204" pitchFamily="34" charset="0"/>
                        </a:rPr>
                        <a:t>Adjective</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tc>
                  <a:txBody>
                    <a:bodyPr/>
                    <a:lstStyle/>
                    <a:p>
                      <a:pPr algn="ctr"/>
                      <a:r>
                        <a:rPr lang="en-GB" sz="2800" b="1" dirty="0">
                          <a:latin typeface="Century Gothic" panose="020B0502020202020204" pitchFamily="34" charset="0"/>
                        </a:rPr>
                        <a:t>Adverb</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extLst>
                  <a:ext uri="{0D108BD9-81ED-4DB2-BD59-A6C34878D82A}">
                    <a16:rowId xmlns:a16="http://schemas.microsoft.com/office/drawing/2014/main" val="3423141368"/>
                  </a:ext>
                </a:extLst>
              </a:tr>
              <a:tr h="1075906">
                <a:tc>
                  <a:txBody>
                    <a:bodyPr/>
                    <a:lstStyle/>
                    <a:p>
                      <a:pPr algn="ctr"/>
                      <a:r>
                        <a:rPr lang="en-GB" sz="2800" b="1" dirty="0">
                          <a:latin typeface="Century Gothic" panose="020B0502020202020204" pitchFamily="34" charset="0"/>
                        </a:rPr>
                        <a:t>lively</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pPr algn="ctr"/>
                      <a:r>
                        <a:rPr lang="en-GB" sz="2800" b="1" dirty="0">
                          <a:latin typeface="Century Gothic" panose="020B0502020202020204" pitchFamily="34" charset="0"/>
                        </a:rPr>
                        <a:t>nicely</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114598893"/>
                  </a:ext>
                </a:extLst>
              </a:tr>
              <a:tr h="1075906">
                <a:tc>
                  <a:txBody>
                    <a:bodyPr/>
                    <a:lstStyle/>
                    <a:p>
                      <a:pPr algn="ctr"/>
                      <a:r>
                        <a:rPr lang="en-GB" sz="2800" b="1" dirty="0">
                          <a:latin typeface="Century Gothic" panose="020B0502020202020204" pitchFamily="34" charset="0"/>
                        </a:rPr>
                        <a:t>happy</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800" b="1" dirty="0">
                          <a:latin typeface="Century Gothic" panose="020B0502020202020204" pitchFamily="34" charset="0"/>
                        </a:rPr>
                        <a:t>homely</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526141270"/>
                  </a:ext>
                </a:extLst>
              </a:tr>
            </a:tbl>
          </a:graphicData>
        </a:graphic>
      </p:graphicFrame>
    </p:spTree>
    <p:extLst>
      <p:ext uri="{BB962C8B-B14F-4D97-AF65-F5344CB8AC3E}">
        <p14:creationId xmlns:p14="http://schemas.microsoft.com/office/powerpoint/2010/main" val="34534691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3" name="Picture 12">
            <a:extLst>
              <a:ext uri="{FF2B5EF4-FFF2-40B4-BE49-F238E27FC236}">
                <a16:creationId xmlns:a16="http://schemas.microsoft.com/office/drawing/2014/main" id="{BA27C4AB-047D-45E3-8710-63F29D9200A9}"/>
              </a:ext>
            </a:extLst>
          </p:cNvPr>
          <p:cNvPicPr>
            <a:picLocks noChangeAspect="1"/>
          </p:cNvPicPr>
          <p:nvPr/>
        </p:nvPicPr>
        <p:blipFill>
          <a:blip r:embed="rId3"/>
          <a:stretch>
            <a:fillRect/>
          </a:stretch>
        </p:blipFill>
        <p:spPr>
          <a:xfrm>
            <a:off x="115438" y="146030"/>
            <a:ext cx="8913124" cy="6322100"/>
          </a:xfrm>
          <a:prstGeom prst="rect">
            <a:avLst/>
          </a:prstGeom>
        </p:spPr>
      </p:pic>
      <p:sp>
        <p:nvSpPr>
          <p:cNvPr id="14" name="Rectangle 13">
            <a:extLst>
              <a:ext uri="{FF2B5EF4-FFF2-40B4-BE49-F238E27FC236}">
                <a16:creationId xmlns:a16="http://schemas.microsoft.com/office/drawing/2014/main" id="{962D8D91-4A1D-4564-8E3A-43A9E90CC632}"/>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Ernest has written the following sentence:</a:t>
            </a:r>
          </a:p>
          <a:p>
            <a:endParaRPr lang="en-GB" sz="2000" b="1" dirty="0">
              <a:solidFill>
                <a:schemeClr val="tx1"/>
              </a:solidFill>
              <a:latin typeface="Century Gothic" panose="020B0502020202020204" pitchFamily="34" charset="0"/>
              <a:sym typeface="Wingdings" panose="05000000000000000000" pitchFamily="2" charset="2"/>
            </a:endParaRPr>
          </a:p>
          <a:p>
            <a:pPr lvl="0" defTabSz="514350">
              <a:defRPr/>
            </a:pPr>
            <a:r>
              <a:rPr lang="en-GB" sz="2000" b="1" dirty="0">
                <a:solidFill>
                  <a:schemeClr val="tx1"/>
                </a:solidFill>
                <a:latin typeface="Century Gothic" panose="020B0502020202020204" pitchFamily="34" charset="0"/>
              </a:rPr>
              <a:t>On my way home from school, I saw a swarm of bees making a hive.</a:t>
            </a:r>
          </a:p>
          <a:p>
            <a:pPr lvl="0" defTabSz="514350">
              <a:defRPr/>
            </a:pPr>
            <a:endParaRPr lang="en-GB" sz="2000" b="1" dirty="0">
              <a:solidFill>
                <a:schemeClr val="tx1"/>
              </a:solidFill>
              <a:latin typeface="Century Gothic" panose="020B0502020202020204" pitchFamily="34" charset="0"/>
            </a:endParaRPr>
          </a:p>
          <a:p>
            <a:pPr defTabSz="514350">
              <a:defRPr/>
            </a:pPr>
            <a:r>
              <a:rPr lang="en-GB" sz="2000" b="1" dirty="0">
                <a:solidFill>
                  <a:schemeClr val="tx1"/>
                </a:solidFill>
                <a:latin typeface="Century Gothic" panose="020B0502020202020204" pitchFamily="34" charset="0"/>
              </a:rPr>
              <a:t>He says,</a:t>
            </a:r>
          </a:p>
          <a:p>
            <a:pPr defTabSz="514350">
              <a:defRPr/>
            </a:pPr>
            <a:endParaRPr lang="en-GB" sz="2000" b="1" dirty="0">
              <a:solidFill>
                <a:schemeClr val="tx1"/>
              </a:solidFill>
              <a:latin typeface="Century Gothic" panose="020B0502020202020204" pitchFamily="34" charset="0"/>
            </a:endParaRPr>
          </a:p>
          <a:p>
            <a:pPr defTabSz="514350">
              <a:defRPr/>
            </a:pPr>
            <a:endParaRPr lang="en-GB" sz="2000" b="1" dirty="0">
              <a:solidFill>
                <a:schemeClr val="tx1"/>
              </a:solidFill>
              <a:latin typeface="Century Gothic" panose="020B0502020202020204" pitchFamily="34" charset="0"/>
            </a:endParaRPr>
          </a:p>
          <a:p>
            <a:pPr defTabSz="514350">
              <a:defRPr/>
            </a:pPr>
            <a:endParaRPr lang="en-GB" sz="2000" b="1" dirty="0">
              <a:solidFill>
                <a:schemeClr val="tx1"/>
              </a:solidFill>
              <a:latin typeface="Century Gothic" panose="020B0502020202020204" pitchFamily="34" charset="0"/>
            </a:endParaRPr>
          </a:p>
          <a:p>
            <a:pPr defTabSz="514350">
              <a:defRPr/>
            </a:pPr>
            <a:endParaRPr lang="en-GB" sz="2000" b="1" dirty="0">
              <a:solidFill>
                <a:schemeClr val="tx1"/>
              </a:solidFill>
              <a:latin typeface="Century Gothic" panose="020B0502020202020204" pitchFamily="34" charset="0"/>
            </a:endParaRPr>
          </a:p>
          <a:p>
            <a:pPr defTabSz="514350">
              <a:defRPr/>
            </a:pPr>
            <a:endParaRPr lang="en-GB" sz="2000" b="1" dirty="0">
              <a:solidFill>
                <a:schemeClr val="tx1"/>
              </a:solidFill>
              <a:latin typeface="Century Gothic" panose="020B0502020202020204" pitchFamily="34" charset="0"/>
            </a:endParaRPr>
          </a:p>
          <a:p>
            <a:pPr defTabSz="514350">
              <a:defRPr/>
            </a:pPr>
            <a:endParaRPr lang="en-GB" sz="2000" b="1" dirty="0">
              <a:solidFill>
                <a:schemeClr val="tx1"/>
              </a:solidFill>
              <a:latin typeface="Century Gothic" panose="020B0502020202020204" pitchFamily="34" charset="0"/>
            </a:endParaRPr>
          </a:p>
          <a:p>
            <a:pPr defTabSz="514350">
              <a:defRPr/>
            </a:pPr>
            <a:endParaRPr lang="en-GB" sz="2000" b="1" dirty="0">
              <a:solidFill>
                <a:schemeClr val="tx1"/>
              </a:solidFill>
              <a:latin typeface="Century Gothic" panose="020B0502020202020204" pitchFamily="34" charset="0"/>
            </a:endParaRPr>
          </a:p>
          <a:p>
            <a:pPr defTabSz="514350">
              <a:defRPr/>
            </a:pPr>
            <a:endParaRPr lang="en-GB" sz="2000" b="1" dirty="0">
              <a:solidFill>
                <a:schemeClr val="tx1"/>
              </a:solidFill>
              <a:latin typeface="Century Gothic" panose="020B0502020202020204" pitchFamily="34" charset="0"/>
            </a:endParaRPr>
          </a:p>
          <a:p>
            <a:pPr defTabSz="514350">
              <a:defRPr/>
            </a:pPr>
            <a:r>
              <a:rPr lang="en-GB" sz="2000" b="1" dirty="0">
                <a:solidFill>
                  <a:schemeClr val="tx1"/>
                </a:solidFill>
                <a:latin typeface="Century Gothic" panose="020B0502020202020204" pitchFamily="34" charset="0"/>
                <a:sym typeface="Wingdings" panose="05000000000000000000" pitchFamily="2" charset="2"/>
              </a:rPr>
              <a:t>Is Ernest correct? Explain how you know.</a:t>
            </a:r>
          </a:p>
          <a:p>
            <a:pPr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p:txBody>
      </p:sp>
      <p:sp>
        <p:nvSpPr>
          <p:cNvPr id="15" name="Rounded Rectangular Callout 4">
            <a:extLst>
              <a:ext uri="{FF2B5EF4-FFF2-40B4-BE49-F238E27FC236}">
                <a16:creationId xmlns:a16="http://schemas.microsoft.com/office/drawing/2014/main" id="{FADCBBE1-0917-48C1-9DA8-343868BB0325}"/>
              </a:ext>
            </a:extLst>
          </p:cNvPr>
          <p:cNvSpPr/>
          <p:nvPr/>
        </p:nvSpPr>
        <p:spPr>
          <a:xfrm>
            <a:off x="3581012" y="2841673"/>
            <a:ext cx="4779960" cy="1832317"/>
          </a:xfrm>
          <a:prstGeom prst="wedgeRoundRectCallout">
            <a:avLst>
              <a:gd name="adj1" fmla="val -68684"/>
              <a:gd name="adj2" fmla="val 27976"/>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200" b="1" dirty="0">
                <a:solidFill>
                  <a:schemeClr val="tx1"/>
                </a:solidFill>
                <a:latin typeface="Century Gothic" panose="020B0502020202020204" pitchFamily="34" charset="0"/>
              </a:rPr>
              <a:t>‘Bees’ is the collective noun in my sentence. </a:t>
            </a:r>
            <a:endParaRPr lang="en-GB" sz="36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357484703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3" name="Picture 12">
            <a:extLst>
              <a:ext uri="{FF2B5EF4-FFF2-40B4-BE49-F238E27FC236}">
                <a16:creationId xmlns:a16="http://schemas.microsoft.com/office/drawing/2014/main" id="{BA27C4AB-047D-45E3-8710-63F29D9200A9}"/>
              </a:ext>
            </a:extLst>
          </p:cNvPr>
          <p:cNvPicPr>
            <a:picLocks noChangeAspect="1"/>
          </p:cNvPicPr>
          <p:nvPr/>
        </p:nvPicPr>
        <p:blipFill>
          <a:blip r:embed="rId3"/>
          <a:stretch>
            <a:fillRect/>
          </a:stretch>
        </p:blipFill>
        <p:spPr>
          <a:xfrm>
            <a:off x="115438" y="146030"/>
            <a:ext cx="8913124" cy="6322100"/>
          </a:xfrm>
          <a:prstGeom prst="rect">
            <a:avLst/>
          </a:prstGeom>
        </p:spPr>
      </p:pic>
      <p:sp>
        <p:nvSpPr>
          <p:cNvPr id="14" name="Rectangle 13">
            <a:extLst>
              <a:ext uri="{FF2B5EF4-FFF2-40B4-BE49-F238E27FC236}">
                <a16:creationId xmlns:a16="http://schemas.microsoft.com/office/drawing/2014/main" id="{962D8D91-4A1D-4564-8E3A-43A9E90CC632}"/>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Ernest has written the following sentence:</a:t>
            </a:r>
          </a:p>
          <a:p>
            <a:endParaRPr lang="en-GB" sz="2000" b="1" dirty="0">
              <a:solidFill>
                <a:schemeClr val="tx1"/>
              </a:solidFill>
              <a:latin typeface="Century Gothic" panose="020B0502020202020204" pitchFamily="34" charset="0"/>
              <a:sym typeface="Wingdings" panose="05000000000000000000" pitchFamily="2" charset="2"/>
            </a:endParaRPr>
          </a:p>
          <a:p>
            <a:pPr lvl="0" defTabSz="514350">
              <a:defRPr/>
            </a:pPr>
            <a:r>
              <a:rPr lang="en-GB" sz="2000" b="1" dirty="0">
                <a:solidFill>
                  <a:schemeClr val="tx1"/>
                </a:solidFill>
                <a:latin typeface="Century Gothic" panose="020B0502020202020204" pitchFamily="34" charset="0"/>
              </a:rPr>
              <a:t>On my way home from school, I saw a swarm of bees making a hive.</a:t>
            </a:r>
          </a:p>
          <a:p>
            <a:pPr lvl="0" defTabSz="514350">
              <a:defRPr/>
            </a:pPr>
            <a:endParaRPr lang="en-GB" sz="2000" b="1" dirty="0">
              <a:solidFill>
                <a:schemeClr val="tx1"/>
              </a:solidFill>
              <a:latin typeface="Century Gothic" panose="020B0502020202020204" pitchFamily="34" charset="0"/>
            </a:endParaRPr>
          </a:p>
          <a:p>
            <a:pPr defTabSz="514350">
              <a:defRPr/>
            </a:pPr>
            <a:r>
              <a:rPr lang="en-GB" sz="2000" b="1" dirty="0">
                <a:solidFill>
                  <a:schemeClr val="tx1"/>
                </a:solidFill>
                <a:latin typeface="Century Gothic" panose="020B0502020202020204" pitchFamily="34" charset="0"/>
              </a:rPr>
              <a:t>He says,</a:t>
            </a:r>
          </a:p>
          <a:p>
            <a:pPr defTabSz="514350">
              <a:defRPr/>
            </a:pPr>
            <a:endParaRPr lang="en-GB" sz="2000" b="1" dirty="0">
              <a:solidFill>
                <a:schemeClr val="tx1"/>
              </a:solidFill>
              <a:latin typeface="Century Gothic" panose="020B0502020202020204" pitchFamily="34" charset="0"/>
            </a:endParaRPr>
          </a:p>
          <a:p>
            <a:pPr defTabSz="514350">
              <a:defRPr/>
            </a:pPr>
            <a:endParaRPr lang="en-GB" sz="2000" b="1" dirty="0">
              <a:solidFill>
                <a:schemeClr val="tx1"/>
              </a:solidFill>
              <a:latin typeface="Century Gothic" panose="020B0502020202020204" pitchFamily="34" charset="0"/>
            </a:endParaRPr>
          </a:p>
          <a:p>
            <a:pPr defTabSz="514350">
              <a:defRPr/>
            </a:pPr>
            <a:endParaRPr lang="en-GB" sz="2000" b="1" dirty="0">
              <a:solidFill>
                <a:schemeClr val="tx1"/>
              </a:solidFill>
              <a:latin typeface="Century Gothic" panose="020B0502020202020204" pitchFamily="34" charset="0"/>
            </a:endParaRPr>
          </a:p>
          <a:p>
            <a:pPr defTabSz="514350">
              <a:defRPr/>
            </a:pPr>
            <a:endParaRPr lang="en-GB" sz="2000" b="1" dirty="0">
              <a:solidFill>
                <a:schemeClr val="tx1"/>
              </a:solidFill>
              <a:latin typeface="Century Gothic" panose="020B0502020202020204" pitchFamily="34" charset="0"/>
            </a:endParaRPr>
          </a:p>
          <a:p>
            <a:pPr defTabSz="514350">
              <a:defRPr/>
            </a:pPr>
            <a:endParaRPr lang="en-GB" sz="2000" b="1" dirty="0">
              <a:solidFill>
                <a:schemeClr val="tx1"/>
              </a:solidFill>
              <a:latin typeface="Century Gothic" panose="020B0502020202020204" pitchFamily="34" charset="0"/>
            </a:endParaRPr>
          </a:p>
          <a:p>
            <a:pPr defTabSz="514350">
              <a:defRPr/>
            </a:pPr>
            <a:endParaRPr lang="en-GB" sz="2000" b="1" dirty="0">
              <a:solidFill>
                <a:schemeClr val="tx1"/>
              </a:solidFill>
              <a:latin typeface="Century Gothic" panose="020B0502020202020204" pitchFamily="34" charset="0"/>
            </a:endParaRPr>
          </a:p>
          <a:p>
            <a:pPr defTabSz="514350">
              <a:defRPr/>
            </a:pPr>
            <a:endParaRPr lang="en-GB" sz="2000" b="1" dirty="0">
              <a:solidFill>
                <a:schemeClr val="tx1"/>
              </a:solidFill>
              <a:latin typeface="Century Gothic" panose="020B0502020202020204" pitchFamily="34" charset="0"/>
            </a:endParaRPr>
          </a:p>
          <a:p>
            <a:pPr defTabSz="514350">
              <a:defRPr/>
            </a:pPr>
            <a:endParaRPr lang="en-GB" sz="2000" b="1" dirty="0">
              <a:solidFill>
                <a:schemeClr val="tx1"/>
              </a:solidFill>
              <a:latin typeface="Century Gothic" panose="020B0502020202020204" pitchFamily="34" charset="0"/>
            </a:endParaRPr>
          </a:p>
          <a:p>
            <a:pPr defTabSz="514350">
              <a:defRPr/>
            </a:pPr>
            <a:r>
              <a:rPr lang="en-GB" sz="2000" b="1" dirty="0">
                <a:solidFill>
                  <a:schemeClr val="tx1"/>
                </a:solidFill>
                <a:latin typeface="Century Gothic" panose="020B0502020202020204" pitchFamily="34" charset="0"/>
                <a:sym typeface="Wingdings" panose="05000000000000000000" pitchFamily="2" charset="2"/>
              </a:rPr>
              <a:t>Is Ernest correct? Explain how you know.</a:t>
            </a:r>
          </a:p>
          <a:p>
            <a:pPr defTabSz="514350">
              <a:defRPr/>
            </a:pPr>
            <a:r>
              <a:rPr lang="en-GB" sz="2000" b="1" dirty="0">
                <a:solidFill>
                  <a:schemeClr val="tx1"/>
                </a:solidFill>
                <a:latin typeface="Century Gothic" panose="020B0502020202020204" pitchFamily="34" charset="0"/>
              </a:rPr>
              <a:t>Ernest is incorrect because…</a:t>
            </a:r>
          </a:p>
          <a:p>
            <a:pPr defTabSz="514350">
              <a:defRPr/>
            </a:pPr>
            <a:endParaRPr lang="en-GB" sz="2000" b="1" dirty="0">
              <a:solidFill>
                <a:schemeClr val="tx1"/>
              </a:solidFill>
              <a:latin typeface="Century Gothic" panose="020B0502020202020204" pitchFamily="34" charset="0"/>
              <a:sym typeface="Wingdings" panose="05000000000000000000" pitchFamily="2" charset="2"/>
            </a:endParaRPr>
          </a:p>
          <a:p>
            <a:pPr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p:txBody>
      </p:sp>
      <p:sp>
        <p:nvSpPr>
          <p:cNvPr id="15" name="Rounded Rectangular Callout 4">
            <a:extLst>
              <a:ext uri="{FF2B5EF4-FFF2-40B4-BE49-F238E27FC236}">
                <a16:creationId xmlns:a16="http://schemas.microsoft.com/office/drawing/2014/main" id="{FADCBBE1-0917-48C1-9DA8-343868BB0325}"/>
              </a:ext>
            </a:extLst>
          </p:cNvPr>
          <p:cNvSpPr/>
          <p:nvPr/>
        </p:nvSpPr>
        <p:spPr>
          <a:xfrm>
            <a:off x="3581012" y="2841673"/>
            <a:ext cx="4779960" cy="1832317"/>
          </a:xfrm>
          <a:prstGeom prst="wedgeRoundRectCallout">
            <a:avLst>
              <a:gd name="adj1" fmla="val -68684"/>
              <a:gd name="adj2" fmla="val 27976"/>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200" b="1" dirty="0">
                <a:solidFill>
                  <a:schemeClr val="tx1"/>
                </a:solidFill>
                <a:latin typeface="Century Gothic" panose="020B0502020202020204" pitchFamily="34" charset="0"/>
              </a:rPr>
              <a:t>‘Bees’ is the collective noun in my sentence. </a:t>
            </a:r>
            <a:endParaRPr lang="en-GB" sz="36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322935751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3" name="Picture 12">
            <a:extLst>
              <a:ext uri="{FF2B5EF4-FFF2-40B4-BE49-F238E27FC236}">
                <a16:creationId xmlns:a16="http://schemas.microsoft.com/office/drawing/2014/main" id="{BA27C4AB-047D-45E3-8710-63F29D9200A9}"/>
              </a:ext>
            </a:extLst>
          </p:cNvPr>
          <p:cNvPicPr>
            <a:picLocks noChangeAspect="1"/>
          </p:cNvPicPr>
          <p:nvPr/>
        </p:nvPicPr>
        <p:blipFill>
          <a:blip r:embed="rId3"/>
          <a:stretch>
            <a:fillRect/>
          </a:stretch>
        </p:blipFill>
        <p:spPr>
          <a:xfrm>
            <a:off x="115438" y="146030"/>
            <a:ext cx="8913124" cy="6322100"/>
          </a:xfrm>
          <a:prstGeom prst="rect">
            <a:avLst/>
          </a:prstGeom>
        </p:spPr>
      </p:pic>
      <p:sp>
        <p:nvSpPr>
          <p:cNvPr id="14" name="Rectangle 13">
            <a:extLst>
              <a:ext uri="{FF2B5EF4-FFF2-40B4-BE49-F238E27FC236}">
                <a16:creationId xmlns:a16="http://schemas.microsoft.com/office/drawing/2014/main" id="{962D8D91-4A1D-4564-8E3A-43A9E90CC632}"/>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Ernest has written the following sentence:</a:t>
            </a:r>
          </a:p>
          <a:p>
            <a:endParaRPr lang="en-GB" sz="2000" b="1" dirty="0">
              <a:solidFill>
                <a:schemeClr val="tx1"/>
              </a:solidFill>
              <a:latin typeface="Century Gothic" panose="020B0502020202020204" pitchFamily="34" charset="0"/>
              <a:sym typeface="Wingdings" panose="05000000000000000000" pitchFamily="2" charset="2"/>
            </a:endParaRPr>
          </a:p>
          <a:p>
            <a:pPr lvl="0" defTabSz="514350">
              <a:defRPr/>
            </a:pPr>
            <a:r>
              <a:rPr lang="en-GB" sz="2000" b="1" dirty="0">
                <a:solidFill>
                  <a:schemeClr val="tx1"/>
                </a:solidFill>
                <a:latin typeface="Century Gothic" panose="020B0502020202020204" pitchFamily="34" charset="0"/>
              </a:rPr>
              <a:t>On my way home from school, I saw a swarm of bees making a hive.</a:t>
            </a:r>
          </a:p>
          <a:p>
            <a:pPr lvl="0" defTabSz="514350">
              <a:defRPr/>
            </a:pPr>
            <a:endParaRPr lang="en-GB" sz="2000" b="1" dirty="0">
              <a:solidFill>
                <a:schemeClr val="tx1"/>
              </a:solidFill>
              <a:latin typeface="Century Gothic" panose="020B0502020202020204" pitchFamily="34" charset="0"/>
            </a:endParaRPr>
          </a:p>
          <a:p>
            <a:pPr defTabSz="514350">
              <a:defRPr/>
            </a:pPr>
            <a:r>
              <a:rPr lang="en-GB" sz="2000" b="1" dirty="0">
                <a:solidFill>
                  <a:schemeClr val="tx1"/>
                </a:solidFill>
                <a:latin typeface="Century Gothic" panose="020B0502020202020204" pitchFamily="34" charset="0"/>
              </a:rPr>
              <a:t>He says,</a:t>
            </a:r>
          </a:p>
          <a:p>
            <a:pPr defTabSz="514350">
              <a:defRPr/>
            </a:pPr>
            <a:endParaRPr lang="en-GB" sz="2000" b="1" dirty="0">
              <a:solidFill>
                <a:schemeClr val="tx1"/>
              </a:solidFill>
              <a:latin typeface="Century Gothic" panose="020B0502020202020204" pitchFamily="34" charset="0"/>
            </a:endParaRPr>
          </a:p>
          <a:p>
            <a:pPr defTabSz="514350">
              <a:defRPr/>
            </a:pPr>
            <a:endParaRPr lang="en-GB" sz="2000" b="1" dirty="0">
              <a:solidFill>
                <a:schemeClr val="tx1"/>
              </a:solidFill>
              <a:latin typeface="Century Gothic" panose="020B0502020202020204" pitchFamily="34" charset="0"/>
            </a:endParaRPr>
          </a:p>
          <a:p>
            <a:pPr defTabSz="514350">
              <a:defRPr/>
            </a:pPr>
            <a:endParaRPr lang="en-GB" sz="2000" b="1" dirty="0">
              <a:solidFill>
                <a:schemeClr val="tx1"/>
              </a:solidFill>
              <a:latin typeface="Century Gothic" panose="020B0502020202020204" pitchFamily="34" charset="0"/>
            </a:endParaRPr>
          </a:p>
          <a:p>
            <a:pPr defTabSz="514350">
              <a:defRPr/>
            </a:pPr>
            <a:endParaRPr lang="en-GB" sz="2000" b="1" dirty="0">
              <a:solidFill>
                <a:schemeClr val="tx1"/>
              </a:solidFill>
              <a:latin typeface="Century Gothic" panose="020B0502020202020204" pitchFamily="34" charset="0"/>
            </a:endParaRPr>
          </a:p>
          <a:p>
            <a:pPr defTabSz="514350">
              <a:defRPr/>
            </a:pPr>
            <a:endParaRPr lang="en-GB" sz="2000" b="1" dirty="0">
              <a:solidFill>
                <a:schemeClr val="tx1"/>
              </a:solidFill>
              <a:latin typeface="Century Gothic" panose="020B0502020202020204" pitchFamily="34" charset="0"/>
            </a:endParaRPr>
          </a:p>
          <a:p>
            <a:pPr defTabSz="514350">
              <a:defRPr/>
            </a:pPr>
            <a:endParaRPr lang="en-GB" sz="2000" b="1" dirty="0">
              <a:solidFill>
                <a:schemeClr val="tx1"/>
              </a:solidFill>
              <a:latin typeface="Century Gothic" panose="020B0502020202020204" pitchFamily="34" charset="0"/>
            </a:endParaRPr>
          </a:p>
          <a:p>
            <a:pPr defTabSz="514350">
              <a:defRPr/>
            </a:pPr>
            <a:endParaRPr lang="en-GB" sz="2000" b="1" dirty="0">
              <a:solidFill>
                <a:schemeClr val="tx1"/>
              </a:solidFill>
              <a:latin typeface="Century Gothic" panose="020B0502020202020204" pitchFamily="34" charset="0"/>
            </a:endParaRPr>
          </a:p>
          <a:p>
            <a:pPr defTabSz="514350">
              <a:defRPr/>
            </a:pPr>
            <a:endParaRPr lang="en-GB" sz="2000" b="1" dirty="0">
              <a:solidFill>
                <a:schemeClr val="tx1"/>
              </a:solidFill>
              <a:latin typeface="Century Gothic" panose="020B0502020202020204" pitchFamily="34" charset="0"/>
            </a:endParaRPr>
          </a:p>
          <a:p>
            <a:pPr defTabSz="514350">
              <a:defRPr/>
            </a:pPr>
            <a:r>
              <a:rPr lang="en-GB" sz="2000" b="1" dirty="0">
                <a:solidFill>
                  <a:schemeClr val="tx1"/>
                </a:solidFill>
                <a:latin typeface="Century Gothic" panose="020B0502020202020204" pitchFamily="34" charset="0"/>
                <a:sym typeface="Wingdings" panose="05000000000000000000" pitchFamily="2" charset="2"/>
              </a:rPr>
              <a:t>Is Ernest correct? Explain how you know.</a:t>
            </a:r>
          </a:p>
          <a:p>
            <a:pPr defTabSz="514350">
              <a:defRPr/>
            </a:pPr>
            <a:r>
              <a:rPr lang="en-GB" sz="2000" b="1" dirty="0">
                <a:solidFill>
                  <a:srgbClr val="FF0000"/>
                </a:solidFill>
                <a:latin typeface="Century Gothic" panose="020B0502020202020204" pitchFamily="34" charset="0"/>
              </a:rPr>
              <a:t>Ernest is incorrect because ‘bees’ is a plural common noun in his sentence. ‘Swarm’ is the collective noun.</a:t>
            </a:r>
          </a:p>
          <a:p>
            <a:pPr defTabSz="514350">
              <a:defRPr/>
            </a:pPr>
            <a:endParaRPr lang="en-GB" sz="2000" b="1" dirty="0">
              <a:solidFill>
                <a:schemeClr val="tx1"/>
              </a:solidFill>
              <a:latin typeface="Century Gothic" panose="020B0502020202020204" pitchFamily="34" charset="0"/>
              <a:sym typeface="Wingdings" panose="05000000000000000000" pitchFamily="2" charset="2"/>
            </a:endParaRPr>
          </a:p>
          <a:p>
            <a:pPr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p:txBody>
      </p:sp>
      <p:sp>
        <p:nvSpPr>
          <p:cNvPr id="15" name="Rounded Rectangular Callout 4">
            <a:extLst>
              <a:ext uri="{FF2B5EF4-FFF2-40B4-BE49-F238E27FC236}">
                <a16:creationId xmlns:a16="http://schemas.microsoft.com/office/drawing/2014/main" id="{FADCBBE1-0917-48C1-9DA8-343868BB0325}"/>
              </a:ext>
            </a:extLst>
          </p:cNvPr>
          <p:cNvSpPr/>
          <p:nvPr/>
        </p:nvSpPr>
        <p:spPr>
          <a:xfrm>
            <a:off x="3581012" y="2841673"/>
            <a:ext cx="4779960" cy="1832317"/>
          </a:xfrm>
          <a:prstGeom prst="wedgeRoundRectCallout">
            <a:avLst>
              <a:gd name="adj1" fmla="val -68684"/>
              <a:gd name="adj2" fmla="val 27976"/>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200" b="1" dirty="0">
                <a:solidFill>
                  <a:schemeClr val="tx1"/>
                </a:solidFill>
                <a:latin typeface="Century Gothic" panose="020B0502020202020204" pitchFamily="34" charset="0"/>
              </a:rPr>
              <a:t>‘Bees’ is the collective noun in my sentence. </a:t>
            </a:r>
            <a:endParaRPr lang="en-GB" sz="36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34422357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Write a sentence which uses the word ‘hunt’ as a noun.</a:t>
            </a:r>
          </a:p>
          <a:p>
            <a:endParaRPr lang="en-GB" sz="2000" b="1" dirty="0">
              <a:solidFill>
                <a:schemeClr val="tx1"/>
              </a:solidFill>
              <a:latin typeface="Century Gothic" panose="020B0502020202020204" pitchFamily="34" charset="0"/>
            </a:endParaRPr>
          </a:p>
          <a:p>
            <a:r>
              <a:rPr lang="en-GB" sz="2000" b="1" spc="-300" dirty="0">
                <a:solidFill>
                  <a:schemeClr val="tx1"/>
                </a:solidFill>
                <a:latin typeface="Century Gothic" panose="020B0502020202020204" pitchFamily="34" charset="0"/>
              </a:rPr>
              <a:t>________________________________________________________________________</a:t>
            </a:r>
            <a:r>
              <a:rPr lang="en-GB" sz="2000" b="1" dirty="0">
                <a:solidFill>
                  <a:schemeClr val="tx1"/>
                </a:solidFill>
                <a:latin typeface="Century Gothic" panose="020B0502020202020204" pitchFamily="34" charset="0"/>
              </a:rPr>
              <a:t> </a:t>
            </a:r>
          </a:p>
          <a:p>
            <a:endParaRPr lang="en-GB" sz="2000" b="1" dirty="0">
              <a:solidFill>
                <a:schemeClr val="tx1"/>
              </a:solidFill>
              <a:latin typeface="Century Gothic" panose="020B0502020202020204" pitchFamily="34" charset="0"/>
            </a:endParaRPr>
          </a:p>
          <a:p>
            <a:r>
              <a:rPr lang="en-GB" sz="2000" b="1" spc="-300" dirty="0">
                <a:solidFill>
                  <a:schemeClr val="tx1"/>
                </a:solidFill>
                <a:latin typeface="Century Gothic" panose="020B0502020202020204" pitchFamily="34" charset="0"/>
              </a:rPr>
              <a:t>________________________________________________________________________</a:t>
            </a:r>
            <a:r>
              <a:rPr lang="en-GB" sz="2000" b="1" dirty="0">
                <a:solidFill>
                  <a:schemeClr val="tx1"/>
                </a:solidFill>
                <a:latin typeface="Century Gothic" panose="020B0502020202020204" pitchFamily="34" charset="0"/>
              </a:rPr>
              <a:t>  .</a:t>
            </a:r>
            <a:endParaRPr lang="en-GB" sz="2000" b="1" spc="-300"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Write a sentence which uses the word ‘hunt’ as a verb.</a:t>
            </a:r>
          </a:p>
          <a:p>
            <a:endParaRPr lang="en-GB" sz="2000" b="1" dirty="0">
              <a:solidFill>
                <a:schemeClr val="tx1"/>
              </a:solidFill>
              <a:latin typeface="Century Gothic" panose="020B0502020202020204" pitchFamily="34" charset="0"/>
            </a:endParaRPr>
          </a:p>
          <a:p>
            <a:r>
              <a:rPr lang="en-GB" sz="2000" b="1" spc="-300" dirty="0">
                <a:solidFill>
                  <a:schemeClr val="tx1"/>
                </a:solidFill>
                <a:latin typeface="Century Gothic" panose="020B0502020202020204" pitchFamily="34" charset="0"/>
              </a:rPr>
              <a:t>________________________________________________________________________</a:t>
            </a:r>
            <a:r>
              <a:rPr lang="en-GB" sz="2000" b="1" dirty="0">
                <a:solidFill>
                  <a:schemeClr val="tx1"/>
                </a:solidFill>
                <a:latin typeface="Century Gothic" panose="020B0502020202020204" pitchFamily="34" charset="0"/>
              </a:rPr>
              <a:t> </a:t>
            </a:r>
          </a:p>
          <a:p>
            <a:endParaRPr lang="en-GB" sz="2000" b="1" dirty="0">
              <a:solidFill>
                <a:schemeClr val="tx1"/>
              </a:solidFill>
              <a:latin typeface="Century Gothic" panose="020B0502020202020204" pitchFamily="34" charset="0"/>
            </a:endParaRPr>
          </a:p>
          <a:p>
            <a:pPr lvl="0" defTabSz="685800">
              <a:defRPr/>
            </a:pPr>
            <a:r>
              <a:rPr lang="en-GB" sz="2000" b="1" spc="-300" dirty="0">
                <a:solidFill>
                  <a:schemeClr val="tx1"/>
                </a:solidFill>
                <a:latin typeface="Century Gothic" panose="020B0502020202020204" pitchFamily="34" charset="0"/>
              </a:rPr>
              <a:t>________________________________________________________________________</a:t>
            </a:r>
            <a:r>
              <a:rPr lang="en-GB" sz="2000" b="1" dirty="0">
                <a:solidFill>
                  <a:schemeClr val="tx1"/>
                </a:solidFill>
                <a:latin typeface="Century Gothic" panose="020B0502020202020204" pitchFamily="34" charset="0"/>
              </a:rPr>
              <a:t>  .</a:t>
            </a:r>
            <a:endParaRPr lang="en-GB" sz="2000" b="1" spc="-300" dirty="0">
              <a:solidFill>
                <a:schemeClr val="tx1"/>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p:txBody>
      </p:sp>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63601457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Write a sentence which uses the word ‘hunt’ as a noun.</a:t>
            </a:r>
          </a:p>
          <a:p>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Various answers, for example:</a:t>
            </a:r>
          </a:p>
          <a:p>
            <a:endParaRPr lang="en-GB" sz="2000" b="1" dirty="0">
              <a:solidFill>
                <a:srgbClr val="FF0000"/>
              </a:solidFill>
              <a:latin typeface="Century Gothic" panose="020B0502020202020204" pitchFamily="34" charset="0"/>
            </a:endParaRPr>
          </a:p>
          <a:p>
            <a:r>
              <a:rPr lang="en-GB" sz="2000" b="1" dirty="0">
                <a:solidFill>
                  <a:srgbClr val="FF0000"/>
                </a:solidFill>
                <a:latin typeface="Century Gothic" panose="020B0502020202020204" pitchFamily="34" charset="0"/>
              </a:rPr>
              <a:t>We’re going on a bear hunt is my little sister’s favourite book. </a:t>
            </a: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Write a sentence which uses the word ‘hunt’ as a verb.</a:t>
            </a:r>
          </a:p>
          <a:p>
            <a:endParaRPr lang="en-GB" sz="2000" b="1" u="sng" dirty="0">
              <a:solidFill>
                <a:schemeClr val="bg2">
                  <a:lumMod val="50000"/>
                </a:schemeClr>
              </a:solidFill>
              <a:latin typeface="Century Gothic" panose="020B0502020202020204" pitchFamily="34" charset="0"/>
            </a:endParaRPr>
          </a:p>
          <a:p>
            <a:r>
              <a:rPr lang="en-GB" sz="2000" b="1" dirty="0">
                <a:solidFill>
                  <a:srgbClr val="FF0000"/>
                </a:solidFill>
                <a:latin typeface="Century Gothic" panose="020B0502020202020204" pitchFamily="34" charset="0"/>
              </a:rPr>
              <a:t>Various answers, for example:</a:t>
            </a:r>
          </a:p>
          <a:p>
            <a:endParaRPr lang="en-GB" sz="2000" b="1" dirty="0">
              <a:solidFill>
                <a:srgbClr val="FF0000"/>
              </a:solidFill>
              <a:latin typeface="Century Gothic" panose="020B0502020202020204" pitchFamily="34" charset="0"/>
            </a:endParaRPr>
          </a:p>
          <a:p>
            <a:r>
              <a:rPr lang="en-GB" sz="2000" b="1" dirty="0">
                <a:solidFill>
                  <a:srgbClr val="FF0000"/>
                </a:solidFill>
                <a:latin typeface="Century Gothic" panose="020B0502020202020204" pitchFamily="34" charset="0"/>
              </a:rPr>
              <a:t>Lions hunt for their prey in groups. </a:t>
            </a:r>
          </a:p>
          <a:p>
            <a:endParaRPr lang="en-GB" sz="2000" b="1"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92255295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E2B28500E97074E9232E002F87A0DA8" ma:contentTypeVersion="9" ma:contentTypeDescription="Create a new document." ma:contentTypeScope="" ma:versionID="066ddb0580c6cb957c158bf950613a88">
  <xsd:schema xmlns:xsd="http://www.w3.org/2001/XMLSchema" xmlns:xs="http://www.w3.org/2001/XMLSchema" xmlns:p="http://schemas.microsoft.com/office/2006/metadata/properties" xmlns:ns2="86144f90-c7b6-48d0-aae5-f5e9e48cc3df" xmlns:ns3="5c7a0828-c5e4-45f8-a074-18a8fdc88ec6" targetNamespace="http://schemas.microsoft.com/office/2006/metadata/properties" ma:root="true" ma:fieldsID="b6edf0ecd0c2312d28fd762618f18263" ns2:_="" ns3:_="">
    <xsd:import namespace="86144f90-c7b6-48d0-aae5-f5e9e48cc3df"/>
    <xsd:import namespace="5c7a0828-c5e4-45f8-a074-18a8fdc88ec6"/>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OCR" minOccurs="0"/>
                <xsd:element ref="ns3:MediaServiceEventHashCode" minOccurs="0"/>
                <xsd:element ref="ns3:MediaServiceGenerationTime" minOccurs="0"/>
                <xsd:element ref="ns3: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c7a0828-c5e4-45f8-a074-18a8fdc88ec6"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AutoTags" ma:index="12" nillable="true" ma:displayName="MediaServiceAutoTags" ma:description="" ma:internalName="MediaServiceAutoTags"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87863BEF-F60F-48FB-94D6-3164411315D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6144f90-c7b6-48d0-aae5-f5e9e48cc3df"/>
    <ds:schemaRef ds:uri="5c7a0828-c5e4-45f8-a074-18a8fdc88ec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3.xml><?xml version="1.0" encoding="utf-8"?>
<ds:datastoreItem xmlns:ds="http://schemas.openxmlformats.org/officeDocument/2006/customXml" ds:itemID="{0EF8F11D-A449-4684-B8E0-461263A2E192}">
  <ds:schemaRefs>
    <ds:schemaRef ds:uri="http://schemas.microsoft.com/office/2006/metadata/properties"/>
    <ds:schemaRef ds:uri="http://purl.org/dc/terms/"/>
    <ds:schemaRef ds:uri="http://schemas.microsoft.com/sharepoint/v3"/>
    <ds:schemaRef ds:uri="http://schemas.microsoft.com/office/2006/documentManagement/types"/>
    <ds:schemaRef ds:uri="http://schemas.openxmlformats.org/package/2006/metadata/core-properties"/>
    <ds:schemaRef ds:uri="http://purl.org/dc/elements/1.1/"/>
    <ds:schemaRef ds:uri="http://schemas.microsoft.com/office/infopath/2007/PartnerControls"/>
    <ds:schemaRef ds:uri="86144f90-c7b6-48d0-aae5-f5e9e48cc3df"/>
    <ds:schemaRef ds:uri="0f0ae0ff-29c4-4766-b250-c1a9bee8d430"/>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Office Theme</Template>
  <TotalTime>509</TotalTime>
  <Words>1263</Words>
  <Application>Microsoft Office PowerPoint</Application>
  <PresentationFormat>On-screen Show (4:3)</PresentationFormat>
  <Paragraphs>339</Paragraphs>
  <Slides>22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22</vt:i4>
      </vt:variant>
    </vt:vector>
  </HeadingPairs>
  <TitlesOfParts>
    <vt:vector size="29" baseType="lpstr">
      <vt:lpstr>Arial</vt:lpstr>
      <vt:lpstr>Calibri</vt:lpstr>
      <vt:lpstr>Calibri Light</vt:lpstr>
      <vt:lpstr>Century Gothic</vt:lpstr>
      <vt:lpstr>SassoonCRInfantMedium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Davina S</cp:lastModifiedBy>
  <cp:revision>3</cp:revision>
  <dcterms:created xsi:type="dcterms:W3CDTF">2018-03-17T10:08:43Z</dcterms:created>
  <dcterms:modified xsi:type="dcterms:W3CDTF">2019-09-24T10:56:07Z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0x0101002E2B28500E97074E9232E002F87A0DA8</vt:lpwstr>
  </property>
  <property fmtid="{D5CDD505-2E9C-101B-9397-08002B2CF9AE}" pid="3" name="TaxKeyword">
    <vt:lpwstr/>
  </property>
  <property fmtid="{D5CDD505-2E9C-101B-9397-08002B2CF9AE}" pid="4" name="AuthorIds_UIVersion_1024">
    <vt:lpwstr>176</vt:lpwstr>
  </property>
  <property fmtid="{D5CDD505-2E9C-101B-9397-08002B2CF9AE}" pid="5" name="AuthorIds_UIVersion_1536">
    <vt:lpwstr>43</vt:lpwstr>
  </property>
</Properties>
</file>