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 SemiBold" pitchFamily="2" charset="0"/>
      <p:bold r:id="rId16"/>
    </p:embeddedFont>
    <p:embeddedFont>
      <p:font typeface="Twinkl" pitchFamily="2" charset="0"/>
      <p:regular r:id="rId17"/>
      <p:bold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97" userDrawn="1">
          <p15:clr>
            <a:srgbClr val="A4A3A4"/>
          </p15:clr>
        </p15:guide>
        <p15:guide id="5" pos="5420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EF8217"/>
    <a:srgbClr val="F0DD85"/>
    <a:srgbClr val="FFE86F"/>
    <a:srgbClr val="C9E1B1"/>
    <a:srgbClr val="6A9324"/>
    <a:srgbClr val="00A7E6"/>
    <a:srgbClr val="EC6D76"/>
    <a:srgbClr val="F8CACA"/>
    <a:srgbClr val="4DB1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0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996" y="-366"/>
      </p:cViewPr>
      <p:guideLst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299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30/07/2019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30/07/2019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10.png"/><Relationship Id="rId5" Type="http://schemas.openxmlformats.org/officeDocument/2006/relationships/slide" Target="slide6.xml"/><Relationship Id="rId10" Type="http://schemas.openxmlformats.org/officeDocument/2006/relationships/image" Target="../media/image9.png"/><Relationship Id="rId4" Type="http://schemas.openxmlformats.org/officeDocument/2006/relationships/slide" Target="slide5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2.xml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" Target="slide2.xml"/><Relationship Id="rId7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2.xml"/><Relationship Id="rId7" Type="http://schemas.openxmlformats.org/officeDocument/2006/relationships/image" Target="../media/image3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19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40.png"/><Relationship Id="rId18" Type="http://schemas.openxmlformats.org/officeDocument/2006/relationships/image" Target="../media/image44.png"/><Relationship Id="rId3" Type="http://schemas.openxmlformats.org/officeDocument/2006/relationships/slide" Target="slide2.xml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17" Type="http://schemas.openxmlformats.org/officeDocument/2006/relationships/image" Target="../media/image19.png"/><Relationship Id="rId2" Type="http://schemas.openxmlformats.org/officeDocument/2006/relationships/image" Target="../media/image11.png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19" Type="http://schemas.openxmlformats.org/officeDocument/2006/relationships/image" Target="../media/image45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" Target="slide2.xml"/><Relationship Id="rId7" Type="http://schemas.openxmlformats.org/officeDocument/2006/relationships/image" Target="../media/image4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38151" y="765175"/>
            <a:ext cx="8248650" cy="5327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133724" y="1346201"/>
            <a:ext cx="2876552" cy="42844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E2730505-8581-4423-A042-677C948B3393}"/>
              </a:ext>
            </a:extLst>
          </p:cNvPr>
          <p:cNvSpPr/>
          <p:nvPr/>
        </p:nvSpPr>
        <p:spPr>
          <a:xfrm>
            <a:off x="3703271" y="1817230"/>
            <a:ext cx="1737458" cy="419100"/>
          </a:xfrm>
          <a:prstGeom prst="rect">
            <a:avLst/>
          </a:prstGeom>
          <a:solidFill>
            <a:srgbClr val="F0811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Monday</a:t>
            </a:r>
          </a:p>
        </p:txBody>
      </p:sp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:a16="http://schemas.microsoft.com/office/drawing/2014/main" id="{C2C69EC6-03F8-4C0A-93DE-229DFB6E4C6C}"/>
              </a:ext>
            </a:extLst>
          </p:cNvPr>
          <p:cNvSpPr/>
          <p:nvPr/>
        </p:nvSpPr>
        <p:spPr>
          <a:xfrm>
            <a:off x="3703271" y="2538665"/>
            <a:ext cx="1737458" cy="419100"/>
          </a:xfrm>
          <a:prstGeom prst="rect">
            <a:avLst/>
          </a:prstGeom>
          <a:solidFill>
            <a:srgbClr val="EA6E7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Tuesday</a:t>
            </a:r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:a16="http://schemas.microsoft.com/office/drawing/2014/main" id="{D01D2A22-74DA-4FB8-A07E-1C0F5ECD4672}"/>
              </a:ext>
            </a:extLst>
          </p:cNvPr>
          <p:cNvSpPr/>
          <p:nvPr/>
        </p:nvSpPr>
        <p:spPr>
          <a:xfrm>
            <a:off x="3703271" y="3260100"/>
            <a:ext cx="1737458" cy="419100"/>
          </a:xfrm>
          <a:prstGeom prst="rect">
            <a:avLst/>
          </a:prstGeom>
          <a:solidFill>
            <a:srgbClr val="FAB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Wednesday</a:t>
            </a:r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id="{30090FCF-2630-4076-B1D1-0222F8E2424C}"/>
              </a:ext>
            </a:extLst>
          </p:cNvPr>
          <p:cNvSpPr/>
          <p:nvPr/>
        </p:nvSpPr>
        <p:spPr>
          <a:xfrm>
            <a:off x="3703271" y="3981535"/>
            <a:ext cx="1737458" cy="419100"/>
          </a:xfrm>
          <a:prstGeom prst="rect">
            <a:avLst/>
          </a:prstGeom>
          <a:solidFill>
            <a:srgbClr val="6B9C6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Thursday</a:t>
            </a:r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:a16="http://schemas.microsoft.com/office/drawing/2014/main" id="{BB091D01-49F8-4733-ADAA-0BE8739314E2}"/>
              </a:ext>
            </a:extLst>
          </p:cNvPr>
          <p:cNvSpPr/>
          <p:nvPr/>
        </p:nvSpPr>
        <p:spPr>
          <a:xfrm>
            <a:off x="3703271" y="4702971"/>
            <a:ext cx="1737458" cy="420687"/>
          </a:xfrm>
          <a:prstGeom prst="rect">
            <a:avLst/>
          </a:prstGeom>
          <a:solidFill>
            <a:srgbClr val="A772B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Friday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250" y="740491"/>
            <a:ext cx="2070100" cy="2070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9238">
            <a:off x="1251461" y="4392270"/>
            <a:ext cx="824482" cy="14046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1902697" y="4356573"/>
            <a:ext cx="900526" cy="1534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27" y="1099026"/>
            <a:ext cx="2382715" cy="1688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890">
            <a:off x="5636225" y="4181506"/>
            <a:ext cx="1685447" cy="1062696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05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972523" y="3815114"/>
            <a:ext cx="2539475" cy="967341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129"/>
              <a:gd name="connsiteY0" fmla="*/ 8983 h 10114"/>
              <a:gd name="connsiteX1" fmla="*/ 10000 w 10129"/>
              <a:gd name="connsiteY1" fmla="*/ 4812 h 10114"/>
              <a:gd name="connsiteX2" fmla="*/ 5000 w 10129"/>
              <a:gd name="connsiteY2" fmla="*/ 0 h 10114"/>
              <a:gd name="connsiteX3" fmla="*/ 0 w 10129"/>
              <a:gd name="connsiteY3" fmla="*/ 4812 h 10114"/>
              <a:gd name="connsiteX4" fmla="*/ 5000 w 10129"/>
              <a:gd name="connsiteY4" fmla="*/ 9623 h 10114"/>
              <a:gd name="connsiteX5" fmla="*/ 6305 w 10129"/>
              <a:gd name="connsiteY5" fmla="*/ 9457 h 10114"/>
              <a:gd name="connsiteX6" fmla="*/ 10129 w 10129"/>
              <a:gd name="connsiteY6" fmla="*/ 9050 h 10114"/>
              <a:gd name="connsiteX7" fmla="*/ 7487 w 10129"/>
              <a:gd name="connsiteY7" fmla="*/ 8983 h 10114"/>
              <a:gd name="connsiteX0" fmla="*/ 7487 w 10129"/>
              <a:gd name="connsiteY0" fmla="*/ 8983 h 10230"/>
              <a:gd name="connsiteX1" fmla="*/ 10000 w 10129"/>
              <a:gd name="connsiteY1" fmla="*/ 4812 h 10230"/>
              <a:gd name="connsiteX2" fmla="*/ 5000 w 10129"/>
              <a:gd name="connsiteY2" fmla="*/ 0 h 10230"/>
              <a:gd name="connsiteX3" fmla="*/ 0 w 10129"/>
              <a:gd name="connsiteY3" fmla="*/ 4812 h 10230"/>
              <a:gd name="connsiteX4" fmla="*/ 5000 w 10129"/>
              <a:gd name="connsiteY4" fmla="*/ 9623 h 10230"/>
              <a:gd name="connsiteX5" fmla="*/ 6305 w 10129"/>
              <a:gd name="connsiteY5" fmla="*/ 9457 h 10230"/>
              <a:gd name="connsiteX6" fmla="*/ 10129 w 10129"/>
              <a:gd name="connsiteY6" fmla="*/ 9050 h 10230"/>
              <a:gd name="connsiteX7" fmla="*/ 7487 w 10129"/>
              <a:gd name="connsiteY7" fmla="*/ 8983 h 10230"/>
              <a:gd name="connsiteX0" fmla="*/ 7487 w 10913"/>
              <a:gd name="connsiteY0" fmla="*/ 8983 h 9810"/>
              <a:gd name="connsiteX1" fmla="*/ 10000 w 10913"/>
              <a:gd name="connsiteY1" fmla="*/ 4812 h 9810"/>
              <a:gd name="connsiteX2" fmla="*/ 5000 w 10913"/>
              <a:gd name="connsiteY2" fmla="*/ 0 h 9810"/>
              <a:gd name="connsiteX3" fmla="*/ 0 w 10913"/>
              <a:gd name="connsiteY3" fmla="*/ 4812 h 9810"/>
              <a:gd name="connsiteX4" fmla="*/ 5000 w 10913"/>
              <a:gd name="connsiteY4" fmla="*/ 9623 h 9810"/>
              <a:gd name="connsiteX5" fmla="*/ 6305 w 10913"/>
              <a:gd name="connsiteY5" fmla="*/ 9457 h 9810"/>
              <a:gd name="connsiteX6" fmla="*/ 10913 w 10913"/>
              <a:gd name="connsiteY6" fmla="*/ 8025 h 9810"/>
              <a:gd name="connsiteX7" fmla="*/ 7487 w 10913"/>
              <a:gd name="connsiteY7" fmla="*/ 8983 h 9810"/>
              <a:gd name="connsiteX0" fmla="*/ 6861 w 10000"/>
              <a:gd name="connsiteY0" fmla="*/ 9157 h 10378"/>
              <a:gd name="connsiteX1" fmla="*/ 9163 w 10000"/>
              <a:gd name="connsiteY1" fmla="*/ 4905 h 10378"/>
              <a:gd name="connsiteX2" fmla="*/ 4582 w 10000"/>
              <a:gd name="connsiteY2" fmla="*/ 0 h 10378"/>
              <a:gd name="connsiteX3" fmla="*/ 0 w 10000"/>
              <a:gd name="connsiteY3" fmla="*/ 4905 h 10378"/>
              <a:gd name="connsiteX4" fmla="*/ 4582 w 10000"/>
              <a:gd name="connsiteY4" fmla="*/ 9809 h 10378"/>
              <a:gd name="connsiteX5" fmla="*/ 5778 w 10000"/>
              <a:gd name="connsiteY5" fmla="*/ 9640 h 10378"/>
              <a:gd name="connsiteX6" fmla="*/ 10000 w 10000"/>
              <a:gd name="connsiteY6" fmla="*/ 8180 h 10378"/>
              <a:gd name="connsiteX7" fmla="*/ 6861 w 10000"/>
              <a:gd name="connsiteY7" fmla="*/ 9157 h 10378"/>
              <a:gd name="connsiteX0" fmla="*/ 6861 w 9569"/>
              <a:gd name="connsiteY0" fmla="*/ 9157 h 10378"/>
              <a:gd name="connsiteX1" fmla="*/ 9163 w 9569"/>
              <a:gd name="connsiteY1" fmla="*/ 4905 h 10378"/>
              <a:gd name="connsiteX2" fmla="*/ 4582 w 9569"/>
              <a:gd name="connsiteY2" fmla="*/ 0 h 10378"/>
              <a:gd name="connsiteX3" fmla="*/ 0 w 9569"/>
              <a:gd name="connsiteY3" fmla="*/ 4905 h 10378"/>
              <a:gd name="connsiteX4" fmla="*/ 4582 w 9569"/>
              <a:gd name="connsiteY4" fmla="*/ 9809 h 10378"/>
              <a:gd name="connsiteX5" fmla="*/ 5778 w 9569"/>
              <a:gd name="connsiteY5" fmla="*/ 9640 h 10378"/>
              <a:gd name="connsiteX6" fmla="*/ 9569 w 9569"/>
              <a:gd name="connsiteY6" fmla="*/ 8180 h 10378"/>
              <a:gd name="connsiteX7" fmla="*/ 6861 w 9569"/>
              <a:gd name="connsiteY7" fmla="*/ 9157 h 10378"/>
              <a:gd name="connsiteX0" fmla="*/ 7170 w 10000"/>
              <a:gd name="connsiteY0" fmla="*/ 8823 h 10000"/>
              <a:gd name="connsiteX1" fmla="*/ 9576 w 10000"/>
              <a:gd name="connsiteY1" fmla="*/ 4726 h 10000"/>
              <a:gd name="connsiteX2" fmla="*/ 4788 w 10000"/>
              <a:gd name="connsiteY2" fmla="*/ 0 h 10000"/>
              <a:gd name="connsiteX3" fmla="*/ 0 w 10000"/>
              <a:gd name="connsiteY3" fmla="*/ 4726 h 10000"/>
              <a:gd name="connsiteX4" fmla="*/ 4788 w 10000"/>
              <a:gd name="connsiteY4" fmla="*/ 9452 h 10000"/>
              <a:gd name="connsiteX5" fmla="*/ 6038 w 10000"/>
              <a:gd name="connsiteY5" fmla="*/ 9289 h 10000"/>
              <a:gd name="connsiteX6" fmla="*/ 10000 w 10000"/>
              <a:gd name="connsiteY6" fmla="*/ 7882 h 10000"/>
              <a:gd name="connsiteX7" fmla="*/ 7170 w 10000"/>
              <a:gd name="connsiteY7" fmla="*/ 8823 h 10000"/>
              <a:gd name="connsiteX0" fmla="*/ 7170 w 10000"/>
              <a:gd name="connsiteY0" fmla="*/ 8823 h 9854"/>
              <a:gd name="connsiteX1" fmla="*/ 9576 w 10000"/>
              <a:gd name="connsiteY1" fmla="*/ 4726 h 9854"/>
              <a:gd name="connsiteX2" fmla="*/ 4788 w 10000"/>
              <a:gd name="connsiteY2" fmla="*/ 0 h 9854"/>
              <a:gd name="connsiteX3" fmla="*/ 0 w 10000"/>
              <a:gd name="connsiteY3" fmla="*/ 4726 h 9854"/>
              <a:gd name="connsiteX4" fmla="*/ 4788 w 10000"/>
              <a:gd name="connsiteY4" fmla="*/ 9452 h 9854"/>
              <a:gd name="connsiteX5" fmla="*/ 6038 w 10000"/>
              <a:gd name="connsiteY5" fmla="*/ 9289 h 9854"/>
              <a:gd name="connsiteX6" fmla="*/ 10000 w 10000"/>
              <a:gd name="connsiteY6" fmla="*/ 7882 h 9854"/>
              <a:gd name="connsiteX7" fmla="*/ 7170 w 10000"/>
              <a:gd name="connsiteY7" fmla="*/ 8823 h 9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9854">
                <a:moveTo>
                  <a:pt x="7170" y="8823"/>
                </a:moveTo>
                <a:cubicBezTo>
                  <a:pt x="8606" y="8015"/>
                  <a:pt x="9576" y="6483"/>
                  <a:pt x="9576" y="4726"/>
                </a:cubicBezTo>
                <a:cubicBezTo>
                  <a:pt x="9576" y="2115"/>
                  <a:pt x="7434" y="0"/>
                  <a:pt x="4788" y="0"/>
                </a:cubicBezTo>
                <a:cubicBezTo>
                  <a:pt x="2141" y="0"/>
                  <a:pt x="0" y="2115"/>
                  <a:pt x="0" y="4726"/>
                </a:cubicBezTo>
                <a:cubicBezTo>
                  <a:pt x="0" y="7339"/>
                  <a:pt x="2141" y="9452"/>
                  <a:pt x="4788" y="9452"/>
                </a:cubicBezTo>
                <a:cubicBezTo>
                  <a:pt x="5219" y="9452"/>
                  <a:pt x="5636" y="9398"/>
                  <a:pt x="6038" y="9289"/>
                </a:cubicBezTo>
                <a:cubicBezTo>
                  <a:pt x="6802" y="9950"/>
                  <a:pt x="8238" y="10555"/>
                  <a:pt x="10000" y="7882"/>
                </a:cubicBezTo>
                <a:cubicBezTo>
                  <a:pt x="10000" y="7882"/>
                  <a:pt x="7950" y="9819"/>
                  <a:pt x="7170" y="88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9136" y="4031018"/>
            <a:ext cx="2408333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dirty="0"/>
              <a:t>The yellow lines on this flag are perpendicular.</a:t>
            </a:r>
            <a:endParaRPr lang="en-GB" sz="1600" b="1" dirty="0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6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7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7">
            <a:extLst>
              <a:ext uri="{FF2B5EF4-FFF2-40B4-BE49-F238E27FC236}">
                <a16:creationId xmlns:a16="http://schemas.microsoft.com/office/drawing/2014/main" id="{7F1179DC-E347-455E-87E0-215AE9C23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019" y="506880"/>
            <a:ext cx="153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11 Monday</a:t>
            </a:r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49A8405-78B5-4C32-8D8D-6664E72C4D62}"/>
              </a:ext>
            </a:extLst>
          </p:cNvPr>
          <p:cNvSpPr/>
          <p:nvPr/>
        </p:nvSpPr>
        <p:spPr>
          <a:xfrm>
            <a:off x="771525" y="526958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2132806" y="308303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6005672" y="308224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61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76075"/>
            <a:ext cx="37230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Henry uses 8 buckets to fill the moat of his sandcastle. He uses 32 litres of water in total. </a:t>
            </a:r>
            <a:br>
              <a:rPr lang="en-GB" sz="1600" dirty="0"/>
            </a:br>
            <a:r>
              <a:rPr lang="en-GB" sz="1600" dirty="0"/>
              <a:t>What is the capacity</a:t>
            </a:r>
            <a:br>
              <a:rPr lang="en-GB" sz="1600" dirty="0"/>
            </a:br>
            <a:r>
              <a:rPr lang="en-GB" sz="1600" dirty="0"/>
              <a:t>of the bucket?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54362"/>
            <a:ext cx="3604358" cy="18247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56" name="Rectangle 58">
            <a:extLst>
              <a:ext uri="{FF2B5EF4-FFF2-40B4-BE49-F238E27FC236}">
                <a16:creationId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856" y="1171602"/>
            <a:ext cx="24106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Write 416 in words.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62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165" y="1794677"/>
            <a:ext cx="2095010" cy="789411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four hundred and sixteen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1980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651  +  70  =   721</a:t>
            </a:r>
          </a:p>
        </p:txBody>
      </p:sp>
      <p:sp>
        <p:nvSpPr>
          <p:cNvPr id="171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581" y="2422692"/>
            <a:ext cx="1445774" cy="394705"/>
          </a:xfrm>
          <a:prstGeom prst="rect">
            <a:avLst/>
          </a:prstGeom>
          <a:noFill/>
          <a:ln w="25400">
            <a:solidFill>
              <a:srgbClr val="6A932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4 litres</a:t>
            </a:r>
          </a:p>
        </p:txBody>
      </p:sp>
      <p:sp>
        <p:nvSpPr>
          <p:cNvPr id="17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300" y="5778893"/>
            <a:ext cx="3611350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 </a:t>
            </a:r>
            <a:r>
              <a:rPr lang="en-GB" sz="1600" b="1" dirty="0"/>
              <a:t>Explain why.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Second +/-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2397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621  -  300  =  321</a:t>
            </a:r>
          </a:p>
        </p:txBody>
      </p:sp>
      <p:sp>
        <p:nvSpPr>
          <p:cNvPr id="8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29" y="5204090"/>
            <a:ext cx="22076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15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10   =  150</a:t>
            </a:r>
          </a:p>
        </p:txBody>
      </p:sp>
      <p:sp>
        <p:nvSpPr>
          <p:cNvPr id="89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657" y="5646911"/>
            <a:ext cx="21531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600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5  =   120</a:t>
            </a:r>
          </a:p>
        </p:txBody>
      </p:sp>
      <p:sp>
        <p:nvSpPr>
          <p:cNvPr id="166" name="First x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2617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0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13" y="1566009"/>
            <a:ext cx="1996385" cy="129631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205" y="5573035"/>
            <a:ext cx="447109" cy="5255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997" y="3764865"/>
            <a:ext cx="786856" cy="45859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1657">
            <a:off x="2558310" y="5016916"/>
            <a:ext cx="430726" cy="733802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286" y="4150786"/>
            <a:ext cx="689601" cy="699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8383" y="1645449"/>
            <a:ext cx="1127858" cy="12985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730" y="4955573"/>
            <a:ext cx="1131466" cy="714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1"/>
          <a:srcRect r="33129"/>
          <a:stretch/>
        </p:blipFill>
        <p:spPr>
          <a:xfrm>
            <a:off x="7466368" y="3650241"/>
            <a:ext cx="925369" cy="2442584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-0.4033 -0.00138 " pathEditMode="relative" rAng="0" ptsTypes="AA">
                                      <p:cBhvr>
                                        <p:cTn id="10" dur="1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74" y="-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xit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95" grpId="0" animBg="1"/>
      <p:bldP spid="84" grpId="0" animBg="1"/>
      <p:bldP spid="166" grpId="0" animBg="1"/>
      <p:bldP spid="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5" y="5200570"/>
            <a:ext cx="1783922" cy="826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74410" y="5200570"/>
            <a:ext cx="1795932" cy="8261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56899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271" name="Rectangle 17">
            <a:extLst>
              <a:ext uri="{FF2B5EF4-FFF2-40B4-BE49-F238E27FC236}">
                <a16:creationId xmlns:a16="http://schemas.microsoft.com/office/drawing/2014/main" id="{38DAC323-5513-47D0-A68A-357E33C33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5338" y="506880"/>
            <a:ext cx="156004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11 Tuesday</a:t>
            </a:r>
          </a:p>
        </p:txBody>
      </p:sp>
      <p:sp>
        <p:nvSpPr>
          <p:cNvPr id="1127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27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7E0517F1-CD54-41DE-82FC-6DF4436EB565}"/>
              </a:ext>
            </a:extLst>
          </p:cNvPr>
          <p:cNvSpPr/>
          <p:nvPr/>
        </p:nvSpPr>
        <p:spPr>
          <a:xfrm>
            <a:off x="771525" y="527131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2132806" y="30859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6008687" y="308432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27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476" y="1140104"/>
            <a:ext cx="21851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What is the value of the underlined digit?</a:t>
            </a:r>
          </a:p>
        </p:txBody>
      </p:sp>
      <p:sp>
        <p:nvSpPr>
          <p:cNvPr id="159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985" y="4777339"/>
            <a:ext cx="2683503" cy="1328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Henry says it cannot be a pyramid as it does not have 5 faces.</a:t>
            </a:r>
          </a:p>
          <a:p>
            <a:pPr>
              <a:buNone/>
            </a:pPr>
            <a:r>
              <a:rPr lang="en-GB" sz="1600" b="1" dirty="0"/>
              <a:t>Who is correct? Explain the other child’s mistake.</a:t>
            </a:r>
          </a:p>
        </p:txBody>
      </p:sp>
      <p:sp>
        <p:nvSpPr>
          <p:cNvPr id="126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875" y="2005992"/>
            <a:ext cx="1337565" cy="825762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80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80 or eight tens</a:t>
            </a:r>
          </a:p>
        </p:txBody>
      </p:sp>
      <p:sp>
        <p:nvSpPr>
          <p:cNvPr id="16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5825" y="1159064"/>
            <a:ext cx="224951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Alison collects 4 identical shells. The shells have a total mass of 36g. What is the mass of one shell?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3519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267  +  300  =  567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17399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443  -  60  =  383</a:t>
            </a:r>
          </a:p>
        </p:txBody>
      </p:sp>
      <p:sp>
        <p:nvSpPr>
          <p:cNvPr id="45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9240" y="5292352"/>
            <a:ext cx="17075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460  </a:t>
            </a:r>
            <a:r>
              <a:rPr lang="en-GB" sz="16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1600" b="1" dirty="0">
                <a:solidFill>
                  <a:schemeClr val="tx1"/>
                </a:solidFill>
              </a:rPr>
              <a:t> 10  =  46</a:t>
            </a:r>
          </a:p>
        </p:txBody>
      </p:sp>
      <p:sp>
        <p:nvSpPr>
          <p:cNvPr id="4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857684" y="575672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109050" y="5741523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8" y="1225716"/>
            <a:ext cx="1976982" cy="1763798"/>
          </a:xfrm>
          <a:prstGeom prst="rect">
            <a:avLst/>
          </a:prstGeom>
        </p:spPr>
      </p:pic>
      <p:sp>
        <p:nvSpPr>
          <p:cNvPr id="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099" y="1757016"/>
            <a:ext cx="174331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 dirty="0">
                <a:solidFill>
                  <a:schemeClr val="tx1"/>
                </a:solidFill>
              </a:rPr>
              <a:t>3</a:t>
            </a:r>
            <a:r>
              <a:rPr lang="en-GB" altLang="en-US" sz="5400" b="1" u="sng" dirty="0">
                <a:solidFill>
                  <a:schemeClr val="tx1"/>
                </a:solidFill>
              </a:rPr>
              <a:t>8</a:t>
            </a:r>
            <a:r>
              <a:rPr lang="en-GB" altLang="en-US" sz="5400" b="1" dirty="0">
                <a:solidFill>
                  <a:schemeClr val="tx1"/>
                </a:solidFill>
              </a:rPr>
              <a:t>5</a:t>
            </a:r>
            <a:endParaRPr lang="en-GB" altLang="en-US" sz="6000" b="1" dirty="0">
              <a:solidFill>
                <a:schemeClr val="tx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300" y="3643933"/>
            <a:ext cx="572802" cy="6732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861" y="4243570"/>
            <a:ext cx="808241" cy="4710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144" y="5278016"/>
            <a:ext cx="407718" cy="371290"/>
          </a:xfrm>
          <a:prstGeom prst="rect">
            <a:avLst/>
          </a:prstGeom>
        </p:spPr>
      </p:pic>
      <p:sp>
        <p:nvSpPr>
          <p:cNvPr id="16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3830" y="2480729"/>
            <a:ext cx="469570" cy="358354"/>
          </a:xfrm>
          <a:prstGeom prst="rect">
            <a:avLst/>
          </a:prstGeom>
          <a:solidFill>
            <a:srgbClr val="C9E1B1"/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36000" tIns="72000" rIns="36000" b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9g</a:t>
            </a:r>
          </a:p>
        </p:txBody>
      </p:sp>
      <p:sp>
        <p:nvSpPr>
          <p:cNvPr id="6" name="Rectangle 5"/>
          <p:cNvSpPr/>
          <p:nvPr/>
        </p:nvSpPr>
        <p:spPr>
          <a:xfrm>
            <a:off x="772483" y="5148568"/>
            <a:ext cx="12436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written multiplication:</a:t>
            </a:r>
          </a:p>
        </p:txBody>
      </p:sp>
      <p:sp>
        <p:nvSpPr>
          <p:cNvPr id="67" name="Freeform 5"/>
          <p:cNvSpPr>
            <a:spLocks/>
          </p:cNvSpPr>
          <p:nvPr/>
        </p:nvSpPr>
        <p:spPr bwMode="auto">
          <a:xfrm>
            <a:off x="5768531" y="3688884"/>
            <a:ext cx="1819935" cy="710118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287"/>
              <a:gd name="connsiteY0" fmla="*/ 8983 h 9904"/>
              <a:gd name="connsiteX1" fmla="*/ 10000 w 10287"/>
              <a:gd name="connsiteY1" fmla="*/ 4812 h 9904"/>
              <a:gd name="connsiteX2" fmla="*/ 5000 w 10287"/>
              <a:gd name="connsiteY2" fmla="*/ 0 h 9904"/>
              <a:gd name="connsiteX3" fmla="*/ 0 w 10287"/>
              <a:gd name="connsiteY3" fmla="*/ 4812 h 9904"/>
              <a:gd name="connsiteX4" fmla="*/ 5000 w 10287"/>
              <a:gd name="connsiteY4" fmla="*/ 9623 h 9904"/>
              <a:gd name="connsiteX5" fmla="*/ 6305 w 10287"/>
              <a:gd name="connsiteY5" fmla="*/ 9457 h 9904"/>
              <a:gd name="connsiteX6" fmla="*/ 10287 w 10287"/>
              <a:gd name="connsiteY6" fmla="*/ 8575 h 9904"/>
              <a:gd name="connsiteX7" fmla="*/ 7487 w 10287"/>
              <a:gd name="connsiteY7" fmla="*/ 8983 h 9904"/>
              <a:gd name="connsiteX0" fmla="*/ 7278 w 10000"/>
              <a:gd name="connsiteY0" fmla="*/ 9070 h 10392"/>
              <a:gd name="connsiteX1" fmla="*/ 9721 w 10000"/>
              <a:gd name="connsiteY1" fmla="*/ 4859 h 10392"/>
              <a:gd name="connsiteX2" fmla="*/ 4861 w 10000"/>
              <a:gd name="connsiteY2" fmla="*/ 0 h 10392"/>
              <a:gd name="connsiteX3" fmla="*/ 0 w 10000"/>
              <a:gd name="connsiteY3" fmla="*/ 4859 h 10392"/>
              <a:gd name="connsiteX4" fmla="*/ 4861 w 10000"/>
              <a:gd name="connsiteY4" fmla="*/ 9716 h 10392"/>
              <a:gd name="connsiteX5" fmla="*/ 6129 w 10000"/>
              <a:gd name="connsiteY5" fmla="*/ 9549 h 10392"/>
              <a:gd name="connsiteX6" fmla="*/ 10000 w 10000"/>
              <a:gd name="connsiteY6" fmla="*/ 8658 h 10392"/>
              <a:gd name="connsiteX7" fmla="*/ 7278 w 10000"/>
              <a:gd name="connsiteY7" fmla="*/ 9070 h 1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392">
                <a:moveTo>
                  <a:pt x="7278" y="9070"/>
                </a:moveTo>
                <a:cubicBezTo>
                  <a:pt x="8736" y="8239"/>
                  <a:pt x="9721" y="6664"/>
                  <a:pt x="9721" y="4859"/>
                </a:cubicBezTo>
                <a:cubicBezTo>
                  <a:pt x="9721" y="2174"/>
                  <a:pt x="7547" y="0"/>
                  <a:pt x="4861" y="0"/>
                </a:cubicBezTo>
                <a:cubicBezTo>
                  <a:pt x="2174" y="0"/>
                  <a:pt x="0" y="2174"/>
                  <a:pt x="0" y="4859"/>
                </a:cubicBezTo>
                <a:cubicBezTo>
                  <a:pt x="0" y="7543"/>
                  <a:pt x="2174" y="9716"/>
                  <a:pt x="4861" y="9716"/>
                </a:cubicBezTo>
                <a:cubicBezTo>
                  <a:pt x="5298" y="9716"/>
                  <a:pt x="5721" y="9661"/>
                  <a:pt x="6129" y="9549"/>
                </a:cubicBezTo>
                <a:cubicBezTo>
                  <a:pt x="6905" y="10228"/>
                  <a:pt x="8456" y="11411"/>
                  <a:pt x="10000" y="8658"/>
                </a:cubicBezTo>
                <a:cubicBezTo>
                  <a:pt x="10000" y="8658"/>
                  <a:pt x="8069" y="10093"/>
                  <a:pt x="7278" y="90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869678" y="3728935"/>
            <a:ext cx="15431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/>
              <a:t>This shape is a pyramid.</a:t>
            </a:r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246070"/>
              </p:ext>
            </p:extLst>
          </p:nvPr>
        </p:nvGraphicFramePr>
        <p:xfrm>
          <a:off x="2037963" y="5685801"/>
          <a:ext cx="450942" cy="214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314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50314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50314">
                  <a:extLst>
                    <a:ext uri="{9D8B030D-6E8A-4147-A177-3AD203B41FA5}">
                      <a16:colId xmlns:a16="http://schemas.microsoft.com/office/drawing/2014/main" val="948161159"/>
                    </a:ext>
                  </a:extLst>
                </a:gridCol>
              </a:tblGrid>
              <a:tr h="214468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</a:tbl>
          </a:graphicData>
        </a:graphic>
      </p:graphicFrame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007808"/>
              </p:ext>
            </p:extLst>
          </p:nvPr>
        </p:nvGraphicFramePr>
        <p:xfrm>
          <a:off x="2065529" y="5249700"/>
          <a:ext cx="419667" cy="659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193838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1852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338" y="1239259"/>
            <a:ext cx="1354757" cy="17312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/>
          <a:srcRect r="5892"/>
          <a:stretch/>
        </p:blipFill>
        <p:spPr>
          <a:xfrm>
            <a:off x="7249182" y="3620714"/>
            <a:ext cx="1135993" cy="248128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472" y="3995747"/>
            <a:ext cx="664996" cy="718882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26" grpId="0" animBg="1"/>
      <p:bldP spid="39" grpId="0" animBg="1"/>
      <p:bldP spid="40" grpId="0" animBg="1"/>
      <p:bldP spid="46" grpId="0" animBg="1"/>
      <p:bldP spid="47" grpId="0" animBg="1"/>
      <p:bldP spid="1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2966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51359" y="1758890"/>
            <a:ext cx="3604358" cy="1190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2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98" name="Freeform 5"/>
          <p:cNvSpPr>
            <a:spLocks/>
          </p:cNvSpPr>
          <p:nvPr/>
        </p:nvSpPr>
        <p:spPr bwMode="auto">
          <a:xfrm>
            <a:off x="5537965" y="3705609"/>
            <a:ext cx="1964624" cy="1165500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000"/>
              <a:gd name="connsiteY0" fmla="*/ 8983 h 12021"/>
              <a:gd name="connsiteX1" fmla="*/ 10000 w 10000"/>
              <a:gd name="connsiteY1" fmla="*/ 4812 h 12021"/>
              <a:gd name="connsiteX2" fmla="*/ 5000 w 10000"/>
              <a:gd name="connsiteY2" fmla="*/ 0 h 12021"/>
              <a:gd name="connsiteX3" fmla="*/ 0 w 10000"/>
              <a:gd name="connsiteY3" fmla="*/ 4812 h 12021"/>
              <a:gd name="connsiteX4" fmla="*/ 5000 w 10000"/>
              <a:gd name="connsiteY4" fmla="*/ 9623 h 12021"/>
              <a:gd name="connsiteX5" fmla="*/ 6305 w 10000"/>
              <a:gd name="connsiteY5" fmla="*/ 9457 h 12021"/>
              <a:gd name="connsiteX6" fmla="*/ 9578 w 10000"/>
              <a:gd name="connsiteY6" fmla="*/ 11551 h 12021"/>
              <a:gd name="connsiteX7" fmla="*/ 7487 w 10000"/>
              <a:gd name="connsiteY7" fmla="*/ 8983 h 12021"/>
              <a:gd name="connsiteX0" fmla="*/ 7487 w 10000"/>
              <a:gd name="connsiteY0" fmla="*/ 8983 h 11554"/>
              <a:gd name="connsiteX1" fmla="*/ 10000 w 10000"/>
              <a:gd name="connsiteY1" fmla="*/ 4812 h 11554"/>
              <a:gd name="connsiteX2" fmla="*/ 5000 w 10000"/>
              <a:gd name="connsiteY2" fmla="*/ 0 h 11554"/>
              <a:gd name="connsiteX3" fmla="*/ 0 w 10000"/>
              <a:gd name="connsiteY3" fmla="*/ 4812 h 11554"/>
              <a:gd name="connsiteX4" fmla="*/ 5000 w 10000"/>
              <a:gd name="connsiteY4" fmla="*/ 9623 h 11554"/>
              <a:gd name="connsiteX5" fmla="*/ 6305 w 10000"/>
              <a:gd name="connsiteY5" fmla="*/ 9457 h 11554"/>
              <a:gd name="connsiteX6" fmla="*/ 9578 w 10000"/>
              <a:gd name="connsiteY6" fmla="*/ 11551 h 11554"/>
              <a:gd name="connsiteX7" fmla="*/ 7487 w 10000"/>
              <a:gd name="connsiteY7" fmla="*/ 8983 h 11554"/>
              <a:gd name="connsiteX0" fmla="*/ 7487 w 10000"/>
              <a:gd name="connsiteY0" fmla="*/ 8983 h 11554"/>
              <a:gd name="connsiteX1" fmla="*/ 10000 w 10000"/>
              <a:gd name="connsiteY1" fmla="*/ 4812 h 11554"/>
              <a:gd name="connsiteX2" fmla="*/ 5000 w 10000"/>
              <a:gd name="connsiteY2" fmla="*/ 0 h 11554"/>
              <a:gd name="connsiteX3" fmla="*/ 0 w 10000"/>
              <a:gd name="connsiteY3" fmla="*/ 4812 h 11554"/>
              <a:gd name="connsiteX4" fmla="*/ 5000 w 10000"/>
              <a:gd name="connsiteY4" fmla="*/ 9623 h 11554"/>
              <a:gd name="connsiteX5" fmla="*/ 6305 w 10000"/>
              <a:gd name="connsiteY5" fmla="*/ 9457 h 11554"/>
              <a:gd name="connsiteX6" fmla="*/ 9578 w 10000"/>
              <a:gd name="connsiteY6" fmla="*/ 11551 h 11554"/>
              <a:gd name="connsiteX7" fmla="*/ 7487 w 10000"/>
              <a:gd name="connsiteY7" fmla="*/ 8983 h 11554"/>
              <a:gd name="connsiteX0" fmla="*/ 7487 w 10000"/>
              <a:gd name="connsiteY0" fmla="*/ 8983 h 11144"/>
              <a:gd name="connsiteX1" fmla="*/ 10000 w 10000"/>
              <a:gd name="connsiteY1" fmla="*/ 4812 h 11144"/>
              <a:gd name="connsiteX2" fmla="*/ 5000 w 10000"/>
              <a:gd name="connsiteY2" fmla="*/ 0 h 11144"/>
              <a:gd name="connsiteX3" fmla="*/ 0 w 10000"/>
              <a:gd name="connsiteY3" fmla="*/ 4812 h 11144"/>
              <a:gd name="connsiteX4" fmla="*/ 5000 w 10000"/>
              <a:gd name="connsiteY4" fmla="*/ 9623 h 11144"/>
              <a:gd name="connsiteX5" fmla="*/ 6305 w 10000"/>
              <a:gd name="connsiteY5" fmla="*/ 9457 h 11144"/>
              <a:gd name="connsiteX6" fmla="*/ 9743 w 10000"/>
              <a:gd name="connsiteY6" fmla="*/ 11139 h 11144"/>
              <a:gd name="connsiteX7" fmla="*/ 7487 w 10000"/>
              <a:gd name="connsiteY7" fmla="*/ 8983 h 11144"/>
              <a:gd name="connsiteX0" fmla="*/ 7487 w 10000"/>
              <a:gd name="connsiteY0" fmla="*/ 8983 h 11338"/>
              <a:gd name="connsiteX1" fmla="*/ 10000 w 10000"/>
              <a:gd name="connsiteY1" fmla="*/ 4812 h 11338"/>
              <a:gd name="connsiteX2" fmla="*/ 5000 w 10000"/>
              <a:gd name="connsiteY2" fmla="*/ 0 h 11338"/>
              <a:gd name="connsiteX3" fmla="*/ 0 w 10000"/>
              <a:gd name="connsiteY3" fmla="*/ 4812 h 11338"/>
              <a:gd name="connsiteX4" fmla="*/ 5000 w 10000"/>
              <a:gd name="connsiteY4" fmla="*/ 9623 h 11338"/>
              <a:gd name="connsiteX5" fmla="*/ 6305 w 10000"/>
              <a:gd name="connsiteY5" fmla="*/ 9457 h 11338"/>
              <a:gd name="connsiteX6" fmla="*/ 9743 w 10000"/>
              <a:gd name="connsiteY6" fmla="*/ 11139 h 11338"/>
              <a:gd name="connsiteX7" fmla="*/ 7487 w 10000"/>
              <a:gd name="connsiteY7" fmla="*/ 8983 h 11338"/>
              <a:gd name="connsiteX0" fmla="*/ 7487 w 10000"/>
              <a:gd name="connsiteY0" fmla="*/ 8983 h 11338"/>
              <a:gd name="connsiteX1" fmla="*/ 10000 w 10000"/>
              <a:gd name="connsiteY1" fmla="*/ 4812 h 11338"/>
              <a:gd name="connsiteX2" fmla="*/ 5000 w 10000"/>
              <a:gd name="connsiteY2" fmla="*/ 0 h 11338"/>
              <a:gd name="connsiteX3" fmla="*/ 0 w 10000"/>
              <a:gd name="connsiteY3" fmla="*/ 4812 h 11338"/>
              <a:gd name="connsiteX4" fmla="*/ 5000 w 10000"/>
              <a:gd name="connsiteY4" fmla="*/ 9623 h 11338"/>
              <a:gd name="connsiteX5" fmla="*/ 6305 w 10000"/>
              <a:gd name="connsiteY5" fmla="*/ 9457 h 11338"/>
              <a:gd name="connsiteX6" fmla="*/ 9743 w 10000"/>
              <a:gd name="connsiteY6" fmla="*/ 11139 h 11338"/>
              <a:gd name="connsiteX7" fmla="*/ 7487 w 10000"/>
              <a:gd name="connsiteY7" fmla="*/ 8983 h 11338"/>
              <a:gd name="connsiteX0" fmla="*/ 7487 w 10000"/>
              <a:gd name="connsiteY0" fmla="*/ 8983 h 11400"/>
              <a:gd name="connsiteX1" fmla="*/ 10000 w 10000"/>
              <a:gd name="connsiteY1" fmla="*/ 4812 h 11400"/>
              <a:gd name="connsiteX2" fmla="*/ 5000 w 10000"/>
              <a:gd name="connsiteY2" fmla="*/ 0 h 11400"/>
              <a:gd name="connsiteX3" fmla="*/ 0 w 10000"/>
              <a:gd name="connsiteY3" fmla="*/ 4812 h 11400"/>
              <a:gd name="connsiteX4" fmla="*/ 5000 w 10000"/>
              <a:gd name="connsiteY4" fmla="*/ 9623 h 11400"/>
              <a:gd name="connsiteX5" fmla="*/ 6305 w 10000"/>
              <a:gd name="connsiteY5" fmla="*/ 9457 h 11400"/>
              <a:gd name="connsiteX6" fmla="*/ 9743 w 10000"/>
              <a:gd name="connsiteY6" fmla="*/ 11139 h 11400"/>
              <a:gd name="connsiteX7" fmla="*/ 7487 w 10000"/>
              <a:gd name="connsiteY7" fmla="*/ 8983 h 11400"/>
              <a:gd name="connsiteX0" fmla="*/ 7487 w 10000"/>
              <a:gd name="connsiteY0" fmla="*/ 8983 h 11400"/>
              <a:gd name="connsiteX1" fmla="*/ 10000 w 10000"/>
              <a:gd name="connsiteY1" fmla="*/ 4812 h 11400"/>
              <a:gd name="connsiteX2" fmla="*/ 5000 w 10000"/>
              <a:gd name="connsiteY2" fmla="*/ 0 h 11400"/>
              <a:gd name="connsiteX3" fmla="*/ 0 w 10000"/>
              <a:gd name="connsiteY3" fmla="*/ 4812 h 11400"/>
              <a:gd name="connsiteX4" fmla="*/ 5000 w 10000"/>
              <a:gd name="connsiteY4" fmla="*/ 9623 h 11400"/>
              <a:gd name="connsiteX5" fmla="*/ 6305 w 10000"/>
              <a:gd name="connsiteY5" fmla="*/ 9457 h 11400"/>
              <a:gd name="connsiteX6" fmla="*/ 9743 w 10000"/>
              <a:gd name="connsiteY6" fmla="*/ 11139 h 11400"/>
              <a:gd name="connsiteX7" fmla="*/ 7487 w 10000"/>
              <a:gd name="connsiteY7" fmla="*/ 8983 h 11400"/>
              <a:gd name="connsiteX0" fmla="*/ 7487 w 10441"/>
              <a:gd name="connsiteY0" fmla="*/ 8983 h 10033"/>
              <a:gd name="connsiteX1" fmla="*/ 10000 w 10441"/>
              <a:gd name="connsiteY1" fmla="*/ 4812 h 10033"/>
              <a:gd name="connsiteX2" fmla="*/ 5000 w 10441"/>
              <a:gd name="connsiteY2" fmla="*/ 0 h 10033"/>
              <a:gd name="connsiteX3" fmla="*/ 0 w 10441"/>
              <a:gd name="connsiteY3" fmla="*/ 4812 h 10033"/>
              <a:gd name="connsiteX4" fmla="*/ 5000 w 10441"/>
              <a:gd name="connsiteY4" fmla="*/ 9623 h 10033"/>
              <a:gd name="connsiteX5" fmla="*/ 6305 w 10441"/>
              <a:gd name="connsiteY5" fmla="*/ 9457 h 10033"/>
              <a:gd name="connsiteX6" fmla="*/ 10441 w 10441"/>
              <a:gd name="connsiteY6" fmla="*/ 8727 h 10033"/>
              <a:gd name="connsiteX7" fmla="*/ 7487 w 10441"/>
              <a:gd name="connsiteY7" fmla="*/ 8983 h 10033"/>
              <a:gd name="connsiteX0" fmla="*/ 7487 w 10441"/>
              <a:gd name="connsiteY0" fmla="*/ 8983 h 10420"/>
              <a:gd name="connsiteX1" fmla="*/ 10000 w 10441"/>
              <a:gd name="connsiteY1" fmla="*/ 4812 h 10420"/>
              <a:gd name="connsiteX2" fmla="*/ 5000 w 10441"/>
              <a:gd name="connsiteY2" fmla="*/ 0 h 10420"/>
              <a:gd name="connsiteX3" fmla="*/ 0 w 10441"/>
              <a:gd name="connsiteY3" fmla="*/ 4812 h 10420"/>
              <a:gd name="connsiteX4" fmla="*/ 5000 w 10441"/>
              <a:gd name="connsiteY4" fmla="*/ 9623 h 10420"/>
              <a:gd name="connsiteX5" fmla="*/ 6305 w 10441"/>
              <a:gd name="connsiteY5" fmla="*/ 9457 h 10420"/>
              <a:gd name="connsiteX6" fmla="*/ 10441 w 10441"/>
              <a:gd name="connsiteY6" fmla="*/ 8727 h 10420"/>
              <a:gd name="connsiteX7" fmla="*/ 7487 w 10441"/>
              <a:gd name="connsiteY7" fmla="*/ 8983 h 10420"/>
              <a:gd name="connsiteX0" fmla="*/ 7487 w 10223"/>
              <a:gd name="connsiteY0" fmla="*/ 8983 h 10189"/>
              <a:gd name="connsiteX1" fmla="*/ 10000 w 10223"/>
              <a:gd name="connsiteY1" fmla="*/ 4812 h 10189"/>
              <a:gd name="connsiteX2" fmla="*/ 5000 w 10223"/>
              <a:gd name="connsiteY2" fmla="*/ 0 h 10189"/>
              <a:gd name="connsiteX3" fmla="*/ 0 w 10223"/>
              <a:gd name="connsiteY3" fmla="*/ 4812 h 10189"/>
              <a:gd name="connsiteX4" fmla="*/ 5000 w 10223"/>
              <a:gd name="connsiteY4" fmla="*/ 9623 h 10189"/>
              <a:gd name="connsiteX5" fmla="*/ 6305 w 10223"/>
              <a:gd name="connsiteY5" fmla="*/ 9457 h 10189"/>
              <a:gd name="connsiteX6" fmla="*/ 10223 w 10223"/>
              <a:gd name="connsiteY6" fmla="*/ 8105 h 10189"/>
              <a:gd name="connsiteX7" fmla="*/ 7487 w 10223"/>
              <a:gd name="connsiteY7" fmla="*/ 8983 h 10189"/>
              <a:gd name="connsiteX0" fmla="*/ 7487 w 10223"/>
              <a:gd name="connsiteY0" fmla="*/ 8983 h 10520"/>
              <a:gd name="connsiteX1" fmla="*/ 10000 w 10223"/>
              <a:gd name="connsiteY1" fmla="*/ 4812 h 10520"/>
              <a:gd name="connsiteX2" fmla="*/ 5000 w 10223"/>
              <a:gd name="connsiteY2" fmla="*/ 0 h 10520"/>
              <a:gd name="connsiteX3" fmla="*/ 0 w 10223"/>
              <a:gd name="connsiteY3" fmla="*/ 4812 h 10520"/>
              <a:gd name="connsiteX4" fmla="*/ 5000 w 10223"/>
              <a:gd name="connsiteY4" fmla="*/ 9623 h 10520"/>
              <a:gd name="connsiteX5" fmla="*/ 6305 w 10223"/>
              <a:gd name="connsiteY5" fmla="*/ 9457 h 10520"/>
              <a:gd name="connsiteX6" fmla="*/ 10223 w 10223"/>
              <a:gd name="connsiteY6" fmla="*/ 8105 h 10520"/>
              <a:gd name="connsiteX7" fmla="*/ 7487 w 10223"/>
              <a:gd name="connsiteY7" fmla="*/ 8983 h 10520"/>
              <a:gd name="connsiteX0" fmla="*/ 7487 w 10223"/>
              <a:gd name="connsiteY0" fmla="*/ 8983 h 10808"/>
              <a:gd name="connsiteX1" fmla="*/ 10000 w 10223"/>
              <a:gd name="connsiteY1" fmla="*/ 4812 h 10808"/>
              <a:gd name="connsiteX2" fmla="*/ 5000 w 10223"/>
              <a:gd name="connsiteY2" fmla="*/ 0 h 10808"/>
              <a:gd name="connsiteX3" fmla="*/ 0 w 10223"/>
              <a:gd name="connsiteY3" fmla="*/ 4812 h 10808"/>
              <a:gd name="connsiteX4" fmla="*/ 5000 w 10223"/>
              <a:gd name="connsiteY4" fmla="*/ 9623 h 10808"/>
              <a:gd name="connsiteX5" fmla="*/ 6305 w 10223"/>
              <a:gd name="connsiteY5" fmla="*/ 9457 h 10808"/>
              <a:gd name="connsiteX6" fmla="*/ 10223 w 10223"/>
              <a:gd name="connsiteY6" fmla="*/ 8105 h 10808"/>
              <a:gd name="connsiteX7" fmla="*/ 7487 w 10223"/>
              <a:gd name="connsiteY7" fmla="*/ 8983 h 10808"/>
              <a:gd name="connsiteX0" fmla="*/ 7487 w 10223"/>
              <a:gd name="connsiteY0" fmla="*/ 8983 h 10808"/>
              <a:gd name="connsiteX1" fmla="*/ 10000 w 10223"/>
              <a:gd name="connsiteY1" fmla="*/ 4812 h 10808"/>
              <a:gd name="connsiteX2" fmla="*/ 5000 w 10223"/>
              <a:gd name="connsiteY2" fmla="*/ 0 h 10808"/>
              <a:gd name="connsiteX3" fmla="*/ 0 w 10223"/>
              <a:gd name="connsiteY3" fmla="*/ 4812 h 10808"/>
              <a:gd name="connsiteX4" fmla="*/ 5000 w 10223"/>
              <a:gd name="connsiteY4" fmla="*/ 9623 h 10808"/>
              <a:gd name="connsiteX5" fmla="*/ 6305 w 10223"/>
              <a:gd name="connsiteY5" fmla="*/ 9457 h 10808"/>
              <a:gd name="connsiteX6" fmla="*/ 10223 w 10223"/>
              <a:gd name="connsiteY6" fmla="*/ 8105 h 10808"/>
              <a:gd name="connsiteX7" fmla="*/ 7487 w 10223"/>
              <a:gd name="connsiteY7" fmla="*/ 8983 h 10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23" h="10808">
                <a:moveTo>
                  <a:pt x="7487" y="8983"/>
                </a:moveTo>
                <a:cubicBezTo>
                  <a:pt x="8987" y="8160"/>
                  <a:pt x="10000" y="6600"/>
                  <a:pt x="10000" y="4812"/>
                </a:cubicBezTo>
                <a:cubicBezTo>
                  <a:pt x="10000" y="2153"/>
                  <a:pt x="7764" y="0"/>
                  <a:pt x="5000" y="0"/>
                </a:cubicBezTo>
                <a:cubicBezTo>
                  <a:pt x="2236" y="0"/>
                  <a:pt x="0" y="2153"/>
                  <a:pt x="0" y="4812"/>
                </a:cubicBezTo>
                <a:cubicBezTo>
                  <a:pt x="0" y="7471"/>
                  <a:pt x="2236" y="9623"/>
                  <a:pt x="5000" y="9623"/>
                </a:cubicBezTo>
                <a:cubicBezTo>
                  <a:pt x="5450" y="9623"/>
                  <a:pt x="5885" y="9568"/>
                  <a:pt x="6305" y="9457"/>
                </a:cubicBezTo>
                <a:cubicBezTo>
                  <a:pt x="7375" y="11478"/>
                  <a:pt x="8401" y="11392"/>
                  <a:pt x="10223" y="8105"/>
                </a:cubicBezTo>
                <a:cubicBezTo>
                  <a:pt x="10223" y="8105"/>
                  <a:pt x="7453" y="11561"/>
                  <a:pt x="7487" y="89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76978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2294" name="Rectangle 17">
            <a:extLst>
              <a:ext uri="{FF2B5EF4-FFF2-40B4-BE49-F238E27FC236}">
                <a16:creationId xmlns:a16="http://schemas.microsoft.com/office/drawing/2014/main" id="{6C3071DF-B09E-4B65-B744-091BE783A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7147" y="506880"/>
            <a:ext cx="17828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11 Wednesday</a:t>
            </a:r>
          </a:p>
        </p:txBody>
      </p:sp>
      <p:sp>
        <p:nvSpPr>
          <p:cNvPr id="8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8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A7201880-6017-4710-896A-72855B797507}"/>
              </a:ext>
            </a:extLst>
          </p:cNvPr>
          <p:cNvSpPr/>
          <p:nvPr/>
        </p:nvSpPr>
        <p:spPr>
          <a:xfrm>
            <a:off x="771525" y="53592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FA4F987-16D5-4452-B14A-534A2C919ECC}"/>
              </a:ext>
            </a:extLst>
          </p:cNvPr>
          <p:cNvSpPr/>
          <p:nvPr/>
        </p:nvSpPr>
        <p:spPr>
          <a:xfrm>
            <a:off x="2133600" y="308927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39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1443" y="5403479"/>
            <a:ext cx="1832857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100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240" y="1108775"/>
            <a:ext cx="356280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How many lines of symmetry does each flag have?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50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566" y="3955319"/>
            <a:ext cx="16658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413  +  9  =  422</a:t>
            </a:r>
          </a:p>
        </p:txBody>
      </p:sp>
      <p:sp>
        <p:nvSpPr>
          <p:cNvPr id="52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1155214" y="442141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3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2736354" y="4436056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119" y="5204090"/>
            <a:ext cx="21499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8   =  160</a:t>
            </a:r>
          </a:p>
        </p:txBody>
      </p:sp>
      <p:sp>
        <p:nvSpPr>
          <p:cNvPr id="6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904" y="5646911"/>
            <a:ext cx="21916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300 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 5   =  60</a:t>
            </a:r>
          </a:p>
        </p:txBody>
      </p:sp>
      <p:sp>
        <p:nvSpPr>
          <p:cNvPr id="131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94" y="1143904"/>
            <a:ext cx="3624119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Use the correct symbol to compare these numbers: 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1447">
            <a:off x="2539795" y="5048962"/>
            <a:ext cx="415018" cy="70704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708" y="3851901"/>
            <a:ext cx="494415" cy="50134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49" y="5580284"/>
            <a:ext cx="1013950" cy="724093"/>
          </a:xfrm>
          <a:prstGeom prst="rect">
            <a:avLst/>
          </a:prstGeom>
        </p:spPr>
      </p:pic>
      <p:sp>
        <p:nvSpPr>
          <p:cNvPr id="103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4411" y="3855142"/>
            <a:ext cx="2071807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I have sorted these fractions into order from greatest to smallest. </a:t>
            </a:r>
          </a:p>
        </p:txBody>
      </p:sp>
      <p:sp>
        <p:nvSpPr>
          <p:cNvPr id="85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7006324" y="898463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451918"/>
              </p:ext>
            </p:extLst>
          </p:nvPr>
        </p:nvGraphicFramePr>
        <p:xfrm>
          <a:off x="3818050" y="3899323"/>
          <a:ext cx="55955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2979830348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048017"/>
              </p:ext>
            </p:extLst>
          </p:nvPr>
        </p:nvGraphicFramePr>
        <p:xfrm>
          <a:off x="3953614" y="4385059"/>
          <a:ext cx="422653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75">
                  <a:extLst>
                    <a:ext uri="{9D8B030D-6E8A-4147-A177-3AD203B41FA5}">
                      <a16:colId xmlns:a16="http://schemas.microsoft.com/office/drawing/2014/main" val="719167169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3255359803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2985653396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43191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62945" y="3821868"/>
            <a:ext cx="1151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subtraction: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33190" y="2081685"/>
            <a:ext cx="35605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442 - 20          392 + 20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384219" y="1961593"/>
            <a:ext cx="5020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200" b="1" dirty="0"/>
              <a:t>&gt;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33" y="2030974"/>
            <a:ext cx="645323" cy="587666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67" y="1804826"/>
            <a:ext cx="1537212" cy="9711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426" y="1793222"/>
            <a:ext cx="1522618" cy="988445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5574434" y="1688756"/>
            <a:ext cx="0" cy="1305579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4728753" y="2290385"/>
            <a:ext cx="1651910" cy="7904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>
            <a:off x="6465673" y="2298289"/>
            <a:ext cx="1859663" cy="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58828" y="2964064"/>
            <a:ext cx="9108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Finland 1</a:t>
            </a:r>
          </a:p>
        </p:txBody>
      </p:sp>
      <p:sp>
        <p:nvSpPr>
          <p:cNvPr id="77" name="Rectangle 76"/>
          <p:cNvSpPr/>
          <p:nvPr/>
        </p:nvSpPr>
        <p:spPr>
          <a:xfrm>
            <a:off x="5118548" y="2964064"/>
            <a:ext cx="9989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Jamaica 2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4859127" y="4734587"/>
            <a:ext cx="319318" cy="592874"/>
            <a:chOff x="2603317" y="4837492"/>
            <a:chExt cx="319318" cy="592874"/>
          </a:xfrm>
        </p:grpSpPr>
        <p:sp>
          <p:nvSpPr>
            <p:cNvPr id="87" name="Rectangle 86"/>
            <p:cNvSpPr/>
            <p:nvPr/>
          </p:nvSpPr>
          <p:spPr>
            <a:xfrm>
              <a:off x="2610531" y="4837492"/>
              <a:ext cx="3048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3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2603317" y="5061034"/>
              <a:ext cx="3193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4</a:t>
              </a:r>
            </a:p>
          </p:txBody>
        </p:sp>
        <p:cxnSp>
          <p:nvCxnSpPr>
            <p:cNvPr id="89" name="Straight Connector 88"/>
            <p:cNvCxnSpPr/>
            <p:nvPr/>
          </p:nvCxnSpPr>
          <p:spPr>
            <a:xfrm>
              <a:off x="2640979" y="5134233"/>
              <a:ext cx="2696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5350581" y="4734587"/>
            <a:ext cx="319318" cy="592874"/>
            <a:chOff x="2603317" y="4837492"/>
            <a:chExt cx="319318" cy="592874"/>
          </a:xfrm>
        </p:grpSpPr>
        <p:sp>
          <p:nvSpPr>
            <p:cNvPr id="91" name="Rectangle 90"/>
            <p:cNvSpPr/>
            <p:nvPr/>
          </p:nvSpPr>
          <p:spPr>
            <a:xfrm>
              <a:off x="2610531" y="4837492"/>
              <a:ext cx="3048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3</a:t>
              </a: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2603317" y="5061034"/>
              <a:ext cx="3193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6</a:t>
              </a:r>
            </a:p>
          </p:txBody>
        </p:sp>
        <p:cxnSp>
          <p:nvCxnSpPr>
            <p:cNvPr id="93" name="Straight Connector 92"/>
            <p:cNvCxnSpPr/>
            <p:nvPr/>
          </p:nvCxnSpPr>
          <p:spPr>
            <a:xfrm>
              <a:off x="2640979" y="5134233"/>
              <a:ext cx="2696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oup 100"/>
          <p:cNvGrpSpPr/>
          <p:nvPr/>
        </p:nvGrpSpPr>
        <p:grpSpPr>
          <a:xfrm>
            <a:off x="5842035" y="4734587"/>
            <a:ext cx="319318" cy="592874"/>
            <a:chOff x="2603317" y="4837492"/>
            <a:chExt cx="319318" cy="592874"/>
          </a:xfrm>
        </p:grpSpPr>
        <p:sp>
          <p:nvSpPr>
            <p:cNvPr id="102" name="Rectangle 101"/>
            <p:cNvSpPr/>
            <p:nvPr/>
          </p:nvSpPr>
          <p:spPr>
            <a:xfrm>
              <a:off x="2610531" y="4837492"/>
              <a:ext cx="3048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3</a:t>
              </a: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2603317" y="5061034"/>
              <a:ext cx="3193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8</a:t>
              </a:r>
            </a:p>
          </p:txBody>
        </p:sp>
        <p:cxnSp>
          <p:nvCxnSpPr>
            <p:cNvPr id="105" name="Straight Connector 104"/>
            <p:cNvCxnSpPr/>
            <p:nvPr/>
          </p:nvCxnSpPr>
          <p:spPr>
            <a:xfrm>
              <a:off x="2640979" y="5134233"/>
              <a:ext cx="2696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oup 105"/>
          <p:cNvGrpSpPr/>
          <p:nvPr/>
        </p:nvGrpSpPr>
        <p:grpSpPr>
          <a:xfrm>
            <a:off x="6333490" y="4734587"/>
            <a:ext cx="426720" cy="592874"/>
            <a:chOff x="2549616" y="4837492"/>
            <a:chExt cx="426720" cy="592874"/>
          </a:xfrm>
        </p:grpSpPr>
        <p:sp>
          <p:nvSpPr>
            <p:cNvPr id="107" name="Rectangle 106"/>
            <p:cNvSpPr/>
            <p:nvPr/>
          </p:nvSpPr>
          <p:spPr>
            <a:xfrm>
              <a:off x="2610531" y="4837492"/>
              <a:ext cx="3048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3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2549616" y="5061034"/>
              <a:ext cx="4267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10</a:t>
              </a:r>
            </a:p>
          </p:txBody>
        </p:sp>
        <p:cxnSp>
          <p:nvCxnSpPr>
            <p:cNvPr id="109" name="Straight Connector 108"/>
            <p:cNvCxnSpPr/>
            <p:nvPr/>
          </p:nvCxnSpPr>
          <p:spPr>
            <a:xfrm>
              <a:off x="2640979" y="5134233"/>
              <a:ext cx="2696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10" name="Picture 109"/>
          <p:cNvPicPr>
            <a:picLocks noChangeAspect="1"/>
          </p:cNvPicPr>
          <p:nvPr/>
        </p:nvPicPr>
        <p:blipFill rotWithShape="1">
          <a:blip r:embed="rId10"/>
          <a:srcRect r="33129"/>
          <a:stretch/>
        </p:blipFill>
        <p:spPr>
          <a:xfrm>
            <a:off x="7466368" y="3650241"/>
            <a:ext cx="925369" cy="2442584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</p:childTnLst>
        </p:cTn>
      </p:par>
    </p:tnLst>
    <p:bldLst>
      <p:bldP spid="25" grpId="0" animBg="1"/>
      <p:bldP spid="52" grpId="0" animBg="1"/>
      <p:bldP spid="53" grpId="0" animBg="1"/>
      <p:bldP spid="59" grpId="0" animBg="1"/>
      <p:bldP spid="60" grpId="0" animBg="1"/>
      <p:bldP spid="85" grpId="0" animBg="1"/>
      <p:bldP spid="23" grpId="0"/>
      <p:bldP spid="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32" name="Oval 31"/>
          <p:cNvSpPr/>
          <p:nvPr/>
        </p:nvSpPr>
        <p:spPr>
          <a:xfrm>
            <a:off x="5629013" y="1630142"/>
            <a:ext cx="1196997" cy="1196997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89" name="Freeform 5"/>
          <p:cNvSpPr>
            <a:spLocks/>
          </p:cNvSpPr>
          <p:nvPr/>
        </p:nvSpPr>
        <p:spPr bwMode="auto">
          <a:xfrm>
            <a:off x="5879094" y="3576037"/>
            <a:ext cx="1590143" cy="1160172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263"/>
              <a:gd name="connsiteY0" fmla="*/ 8983 h 9946"/>
              <a:gd name="connsiteX1" fmla="*/ 10000 w 10263"/>
              <a:gd name="connsiteY1" fmla="*/ 4812 h 9946"/>
              <a:gd name="connsiteX2" fmla="*/ 5000 w 10263"/>
              <a:gd name="connsiteY2" fmla="*/ 0 h 9946"/>
              <a:gd name="connsiteX3" fmla="*/ 0 w 10263"/>
              <a:gd name="connsiteY3" fmla="*/ 4812 h 9946"/>
              <a:gd name="connsiteX4" fmla="*/ 5000 w 10263"/>
              <a:gd name="connsiteY4" fmla="*/ 9623 h 9946"/>
              <a:gd name="connsiteX5" fmla="*/ 6305 w 10263"/>
              <a:gd name="connsiteY5" fmla="*/ 9457 h 9946"/>
              <a:gd name="connsiteX6" fmla="*/ 10263 w 10263"/>
              <a:gd name="connsiteY6" fmla="*/ 8684 h 9946"/>
              <a:gd name="connsiteX7" fmla="*/ 7487 w 10263"/>
              <a:gd name="connsiteY7" fmla="*/ 8983 h 9946"/>
              <a:gd name="connsiteX0" fmla="*/ 7295 w 10000"/>
              <a:gd name="connsiteY0" fmla="*/ 9032 h 10178"/>
              <a:gd name="connsiteX1" fmla="*/ 9744 w 10000"/>
              <a:gd name="connsiteY1" fmla="*/ 4838 h 10178"/>
              <a:gd name="connsiteX2" fmla="*/ 4872 w 10000"/>
              <a:gd name="connsiteY2" fmla="*/ 0 h 10178"/>
              <a:gd name="connsiteX3" fmla="*/ 0 w 10000"/>
              <a:gd name="connsiteY3" fmla="*/ 4838 h 10178"/>
              <a:gd name="connsiteX4" fmla="*/ 4872 w 10000"/>
              <a:gd name="connsiteY4" fmla="*/ 9675 h 10178"/>
              <a:gd name="connsiteX5" fmla="*/ 6143 w 10000"/>
              <a:gd name="connsiteY5" fmla="*/ 9508 h 10178"/>
              <a:gd name="connsiteX6" fmla="*/ 10000 w 10000"/>
              <a:gd name="connsiteY6" fmla="*/ 8731 h 10178"/>
              <a:gd name="connsiteX7" fmla="*/ 7295 w 10000"/>
              <a:gd name="connsiteY7" fmla="*/ 9032 h 10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178">
                <a:moveTo>
                  <a:pt x="7295" y="9032"/>
                </a:moveTo>
                <a:cubicBezTo>
                  <a:pt x="8757" y="8204"/>
                  <a:pt x="9744" y="6636"/>
                  <a:pt x="9744" y="4838"/>
                </a:cubicBezTo>
                <a:cubicBezTo>
                  <a:pt x="9744" y="2165"/>
                  <a:pt x="7565" y="0"/>
                  <a:pt x="4872" y="0"/>
                </a:cubicBezTo>
                <a:cubicBezTo>
                  <a:pt x="2179" y="0"/>
                  <a:pt x="0" y="2165"/>
                  <a:pt x="0" y="4838"/>
                </a:cubicBezTo>
                <a:cubicBezTo>
                  <a:pt x="0" y="7512"/>
                  <a:pt x="2179" y="9675"/>
                  <a:pt x="4872" y="9675"/>
                </a:cubicBezTo>
                <a:cubicBezTo>
                  <a:pt x="5310" y="9675"/>
                  <a:pt x="5734" y="9620"/>
                  <a:pt x="6143" y="9508"/>
                </a:cubicBezTo>
                <a:cubicBezTo>
                  <a:pt x="6921" y="10185"/>
                  <a:pt x="9108" y="10877"/>
                  <a:pt x="10000" y="8731"/>
                </a:cubicBezTo>
                <a:cubicBezTo>
                  <a:pt x="10000" y="8731"/>
                  <a:pt x="8088" y="10050"/>
                  <a:pt x="7295" y="90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3318" name="Rectangle 17">
            <a:extLst>
              <a:ext uri="{FF2B5EF4-FFF2-40B4-BE49-F238E27FC236}">
                <a16:creationId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6211" y="506880"/>
            <a:ext cx="164339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11 Thursday</a:t>
            </a:r>
          </a:p>
        </p:txBody>
      </p:sp>
      <p:sp>
        <p:nvSpPr>
          <p:cNvPr id="67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526263" y="880172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627" y="1154196"/>
            <a:ext cx="2900286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Which clock shows the same time as Henry’s watch?</a:t>
            </a:r>
          </a:p>
        </p:txBody>
      </p:sp>
      <p:sp>
        <p:nvSpPr>
          <p:cNvPr id="15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5417564"/>
            <a:ext cx="355563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Henry correct?</a:t>
            </a:r>
          </a:p>
          <a:p>
            <a:pPr>
              <a:buNone/>
            </a:pPr>
            <a:r>
              <a:rPr lang="en-GB" sz="1600" b="1" dirty="0"/>
              <a:t>Explain why. 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493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 604 + 168  =  772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1355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911  -  119  =  792</a:t>
            </a:r>
          </a:p>
        </p:txBody>
      </p:sp>
      <p:sp>
        <p:nvSpPr>
          <p:cNvPr id="10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20124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4  =   200</a:t>
            </a:r>
          </a:p>
        </p:txBody>
      </p:sp>
      <p:sp>
        <p:nvSpPr>
          <p:cNvPr id="10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646911"/>
            <a:ext cx="192232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190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10 =  19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8353">
            <a:off x="2488384" y="5061727"/>
            <a:ext cx="398041" cy="678118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14" y="5554666"/>
            <a:ext cx="727872" cy="727872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424" y="3819774"/>
            <a:ext cx="667902" cy="389267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459" y="4140776"/>
            <a:ext cx="571160" cy="671315"/>
          </a:xfrm>
          <a:prstGeom prst="rect">
            <a:avLst/>
          </a:prstGeom>
        </p:spPr>
      </p:pic>
      <p:sp>
        <p:nvSpPr>
          <p:cNvPr id="8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743" y="3644811"/>
            <a:ext cx="1469310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600" dirty="0"/>
              <a:t>The two stones have the same mass.</a:t>
            </a:r>
          </a:p>
        </p:txBody>
      </p:sp>
      <p:sp>
        <p:nvSpPr>
          <p:cNvPr id="44" name="Reveal Answer 1">
            <a:extLst>
              <a:ext uri="{FF2B5EF4-FFF2-40B4-BE49-F238E27FC236}">
                <a16:creationId xmlns:a16="http://schemas.microsoft.com/office/drawing/2014/main" id="{5FA4F987-16D5-4452-B14A-534A2C919ECC}"/>
              </a:ext>
            </a:extLst>
          </p:cNvPr>
          <p:cNvSpPr/>
          <p:nvPr/>
        </p:nvSpPr>
        <p:spPr>
          <a:xfrm>
            <a:off x="2133600" y="308927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5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94" y="1143904"/>
            <a:ext cx="3426007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Which number is a multiple of 4?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562" y="1618862"/>
            <a:ext cx="645323" cy="58766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63" y="1522069"/>
            <a:ext cx="543412" cy="92601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91517" y="1517148"/>
            <a:ext cx="835224" cy="8352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36584" y="1574337"/>
            <a:ext cx="652329" cy="67671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12594" y="1579894"/>
            <a:ext cx="649006" cy="632365"/>
          </a:xfrm>
          <a:prstGeom prst="rect">
            <a:avLst/>
          </a:prstGeom>
        </p:spPr>
      </p:pic>
      <p:sp>
        <p:nvSpPr>
          <p:cNvPr id="5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033" y="1689040"/>
            <a:ext cx="354652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600" b="1" dirty="0">
                <a:solidFill>
                  <a:schemeClr val="tx1"/>
                </a:solidFill>
              </a:rPr>
              <a:t>34    42    36    14    46</a:t>
            </a:r>
          </a:p>
        </p:txBody>
      </p:sp>
      <p:sp>
        <p:nvSpPr>
          <p:cNvPr id="52" name="Oval 51"/>
          <p:cNvSpPr/>
          <p:nvPr/>
        </p:nvSpPr>
        <p:spPr>
          <a:xfrm>
            <a:off x="2320321" y="2319455"/>
            <a:ext cx="650454" cy="650452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36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621" y="831367"/>
            <a:ext cx="811149" cy="1574989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7631828" y="1490201"/>
            <a:ext cx="471488" cy="187325"/>
            <a:chOff x="8507413" y="1480674"/>
            <a:chExt cx="471488" cy="187325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8513763" y="1483849"/>
              <a:ext cx="31750" cy="90488"/>
            </a:xfrm>
            <a:custGeom>
              <a:avLst/>
              <a:gdLst>
                <a:gd name="T0" fmla="*/ 116 w 131"/>
                <a:gd name="T1" fmla="*/ 27 h 374"/>
                <a:gd name="T2" fmla="*/ 94 w 131"/>
                <a:gd name="T3" fmla="*/ 3 h 374"/>
                <a:gd name="T4" fmla="*/ 81 w 131"/>
                <a:gd name="T5" fmla="*/ 5 h 374"/>
                <a:gd name="T6" fmla="*/ 18 w 131"/>
                <a:gd name="T7" fmla="*/ 101 h 374"/>
                <a:gd name="T8" fmla="*/ 12 w 131"/>
                <a:gd name="T9" fmla="*/ 172 h 374"/>
                <a:gd name="T10" fmla="*/ 1 w 131"/>
                <a:gd name="T11" fmla="*/ 309 h 374"/>
                <a:gd name="T12" fmla="*/ 4 w 131"/>
                <a:gd name="T13" fmla="*/ 324 h 374"/>
                <a:gd name="T14" fmla="*/ 55 w 131"/>
                <a:gd name="T15" fmla="*/ 374 h 374"/>
                <a:gd name="T16" fmla="*/ 70 w 131"/>
                <a:gd name="T17" fmla="*/ 371 h 374"/>
                <a:gd name="T18" fmla="*/ 106 w 131"/>
                <a:gd name="T19" fmla="*/ 323 h 374"/>
                <a:gd name="T20" fmla="*/ 120 w 131"/>
                <a:gd name="T21" fmla="*/ 192 h 374"/>
                <a:gd name="T22" fmla="*/ 125 w 131"/>
                <a:gd name="T23" fmla="*/ 134 h 374"/>
                <a:gd name="T24" fmla="*/ 116 w 131"/>
                <a:gd name="T25" fmla="*/ 2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374">
                  <a:moveTo>
                    <a:pt x="116" y="27"/>
                  </a:moveTo>
                  <a:cubicBezTo>
                    <a:pt x="112" y="17"/>
                    <a:pt x="103" y="8"/>
                    <a:pt x="94" y="3"/>
                  </a:cubicBezTo>
                  <a:cubicBezTo>
                    <a:pt x="88" y="0"/>
                    <a:pt x="84" y="1"/>
                    <a:pt x="81" y="5"/>
                  </a:cubicBezTo>
                  <a:cubicBezTo>
                    <a:pt x="18" y="101"/>
                    <a:pt x="18" y="101"/>
                    <a:pt x="18" y="101"/>
                  </a:cubicBezTo>
                  <a:cubicBezTo>
                    <a:pt x="16" y="123"/>
                    <a:pt x="13" y="148"/>
                    <a:pt x="12" y="172"/>
                  </a:cubicBezTo>
                  <a:cubicBezTo>
                    <a:pt x="11" y="218"/>
                    <a:pt x="10" y="264"/>
                    <a:pt x="1" y="309"/>
                  </a:cubicBezTo>
                  <a:cubicBezTo>
                    <a:pt x="0" y="313"/>
                    <a:pt x="3" y="318"/>
                    <a:pt x="4" y="324"/>
                  </a:cubicBezTo>
                  <a:cubicBezTo>
                    <a:pt x="55" y="374"/>
                    <a:pt x="55" y="374"/>
                    <a:pt x="55" y="374"/>
                  </a:cubicBezTo>
                  <a:cubicBezTo>
                    <a:pt x="61" y="374"/>
                    <a:pt x="66" y="374"/>
                    <a:pt x="70" y="371"/>
                  </a:cubicBezTo>
                  <a:cubicBezTo>
                    <a:pt x="88" y="360"/>
                    <a:pt x="103" y="346"/>
                    <a:pt x="106" y="323"/>
                  </a:cubicBezTo>
                  <a:cubicBezTo>
                    <a:pt x="111" y="279"/>
                    <a:pt x="116" y="236"/>
                    <a:pt x="120" y="192"/>
                  </a:cubicBezTo>
                  <a:cubicBezTo>
                    <a:pt x="123" y="173"/>
                    <a:pt x="124" y="153"/>
                    <a:pt x="125" y="134"/>
                  </a:cubicBezTo>
                  <a:cubicBezTo>
                    <a:pt x="127" y="98"/>
                    <a:pt x="131" y="61"/>
                    <a:pt x="116" y="27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8507413" y="1575924"/>
              <a:ext cx="28575" cy="90488"/>
            </a:xfrm>
            <a:custGeom>
              <a:avLst/>
              <a:gdLst>
                <a:gd name="T0" fmla="*/ 92 w 115"/>
                <a:gd name="T1" fmla="*/ 9 h 373"/>
                <a:gd name="T2" fmla="*/ 70 w 115"/>
                <a:gd name="T3" fmla="*/ 10 h 373"/>
                <a:gd name="T4" fmla="*/ 49 w 115"/>
                <a:gd name="T5" fmla="*/ 28 h 373"/>
                <a:gd name="T6" fmla="*/ 47 w 115"/>
                <a:gd name="T7" fmla="*/ 30 h 373"/>
                <a:gd name="T8" fmla="*/ 21 w 115"/>
                <a:gd name="T9" fmla="*/ 53 h 373"/>
                <a:gd name="T10" fmla="*/ 13 w 115"/>
                <a:gd name="T11" fmla="*/ 104 h 373"/>
                <a:gd name="T12" fmla="*/ 1 w 115"/>
                <a:gd name="T13" fmla="*/ 269 h 373"/>
                <a:gd name="T14" fmla="*/ 9 w 115"/>
                <a:gd name="T15" fmla="*/ 286 h 373"/>
                <a:gd name="T16" fmla="*/ 53 w 115"/>
                <a:gd name="T17" fmla="*/ 359 h 373"/>
                <a:gd name="T18" fmla="*/ 74 w 115"/>
                <a:gd name="T19" fmla="*/ 363 h 373"/>
                <a:gd name="T20" fmla="*/ 92 w 115"/>
                <a:gd name="T21" fmla="*/ 332 h 373"/>
                <a:gd name="T22" fmla="*/ 107 w 115"/>
                <a:gd name="T23" fmla="*/ 211 h 373"/>
                <a:gd name="T24" fmla="*/ 110 w 115"/>
                <a:gd name="T25" fmla="*/ 148 h 373"/>
                <a:gd name="T26" fmla="*/ 115 w 115"/>
                <a:gd name="T27" fmla="*/ 61 h 373"/>
                <a:gd name="T28" fmla="*/ 92 w 115"/>
                <a:gd name="T29" fmla="*/ 9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5" h="373">
                  <a:moveTo>
                    <a:pt x="92" y="9"/>
                  </a:moveTo>
                  <a:cubicBezTo>
                    <a:pt x="84" y="2"/>
                    <a:pt x="78" y="0"/>
                    <a:pt x="70" y="10"/>
                  </a:cubicBezTo>
                  <a:cubicBezTo>
                    <a:pt x="64" y="17"/>
                    <a:pt x="56" y="22"/>
                    <a:pt x="49" y="28"/>
                  </a:cubicBezTo>
                  <a:cubicBezTo>
                    <a:pt x="48" y="29"/>
                    <a:pt x="47" y="29"/>
                    <a:pt x="47" y="30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18" y="70"/>
                    <a:pt x="16" y="87"/>
                    <a:pt x="13" y="104"/>
                  </a:cubicBezTo>
                  <a:cubicBezTo>
                    <a:pt x="3" y="156"/>
                    <a:pt x="0" y="216"/>
                    <a:pt x="1" y="269"/>
                  </a:cubicBezTo>
                  <a:cubicBezTo>
                    <a:pt x="1" y="277"/>
                    <a:pt x="5" y="279"/>
                    <a:pt x="9" y="286"/>
                  </a:cubicBezTo>
                  <a:cubicBezTo>
                    <a:pt x="23" y="311"/>
                    <a:pt x="38" y="335"/>
                    <a:pt x="53" y="359"/>
                  </a:cubicBezTo>
                  <a:cubicBezTo>
                    <a:pt x="59" y="371"/>
                    <a:pt x="65" y="373"/>
                    <a:pt x="74" y="363"/>
                  </a:cubicBezTo>
                  <a:cubicBezTo>
                    <a:pt x="81" y="354"/>
                    <a:pt x="88" y="344"/>
                    <a:pt x="92" y="332"/>
                  </a:cubicBezTo>
                  <a:cubicBezTo>
                    <a:pt x="106" y="293"/>
                    <a:pt x="104" y="252"/>
                    <a:pt x="107" y="211"/>
                  </a:cubicBezTo>
                  <a:cubicBezTo>
                    <a:pt x="108" y="190"/>
                    <a:pt x="109" y="169"/>
                    <a:pt x="110" y="148"/>
                  </a:cubicBezTo>
                  <a:cubicBezTo>
                    <a:pt x="112" y="119"/>
                    <a:pt x="115" y="90"/>
                    <a:pt x="115" y="61"/>
                  </a:cubicBezTo>
                  <a:cubicBezTo>
                    <a:pt x="115" y="41"/>
                    <a:pt x="109" y="23"/>
                    <a:pt x="92" y="9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8574088" y="1561637"/>
              <a:ext cx="74613" cy="25400"/>
            </a:xfrm>
            <a:custGeom>
              <a:avLst/>
              <a:gdLst>
                <a:gd name="T0" fmla="*/ 260 w 307"/>
                <a:gd name="T1" fmla="*/ 6 h 106"/>
                <a:gd name="T2" fmla="*/ 208 w 307"/>
                <a:gd name="T3" fmla="*/ 3 h 106"/>
                <a:gd name="T4" fmla="*/ 99 w 307"/>
                <a:gd name="T5" fmla="*/ 0 h 106"/>
                <a:gd name="T6" fmla="*/ 69 w 307"/>
                <a:gd name="T7" fmla="*/ 4 h 106"/>
                <a:gd name="T8" fmla="*/ 0 w 307"/>
                <a:gd name="T9" fmla="*/ 53 h 106"/>
                <a:gd name="T10" fmla="*/ 62 w 307"/>
                <a:gd name="T11" fmla="*/ 102 h 106"/>
                <a:gd name="T12" fmla="*/ 254 w 307"/>
                <a:gd name="T13" fmla="*/ 106 h 106"/>
                <a:gd name="T14" fmla="*/ 260 w 307"/>
                <a:gd name="T15" fmla="*/ 99 h 106"/>
                <a:gd name="T16" fmla="*/ 307 w 307"/>
                <a:gd name="T17" fmla="*/ 57 h 106"/>
                <a:gd name="T18" fmla="*/ 304 w 307"/>
                <a:gd name="T19" fmla="*/ 54 h 106"/>
                <a:gd name="T20" fmla="*/ 260 w 307"/>
                <a:gd name="T21" fmla="*/ 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7" h="106">
                  <a:moveTo>
                    <a:pt x="260" y="6"/>
                  </a:moveTo>
                  <a:cubicBezTo>
                    <a:pt x="242" y="5"/>
                    <a:pt x="225" y="3"/>
                    <a:pt x="208" y="3"/>
                  </a:cubicBezTo>
                  <a:cubicBezTo>
                    <a:pt x="171" y="2"/>
                    <a:pt x="135" y="0"/>
                    <a:pt x="99" y="0"/>
                  </a:cubicBezTo>
                  <a:cubicBezTo>
                    <a:pt x="88" y="0"/>
                    <a:pt x="78" y="3"/>
                    <a:pt x="69" y="4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127" y="103"/>
                    <a:pt x="190" y="105"/>
                    <a:pt x="254" y="106"/>
                  </a:cubicBezTo>
                  <a:cubicBezTo>
                    <a:pt x="260" y="99"/>
                    <a:pt x="260" y="99"/>
                    <a:pt x="260" y="99"/>
                  </a:cubicBezTo>
                  <a:cubicBezTo>
                    <a:pt x="277" y="81"/>
                    <a:pt x="292" y="73"/>
                    <a:pt x="307" y="57"/>
                  </a:cubicBezTo>
                  <a:cubicBezTo>
                    <a:pt x="307" y="57"/>
                    <a:pt x="304" y="54"/>
                    <a:pt x="304" y="54"/>
                  </a:cubicBezTo>
                  <a:lnTo>
                    <a:pt x="260" y="6"/>
                  </a:lnTo>
                  <a:close/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8566151" y="1487024"/>
              <a:ext cx="30163" cy="85725"/>
            </a:xfrm>
            <a:custGeom>
              <a:avLst/>
              <a:gdLst>
                <a:gd name="T0" fmla="*/ 59 w 121"/>
                <a:gd name="T1" fmla="*/ 13 h 353"/>
                <a:gd name="T2" fmla="*/ 31 w 121"/>
                <a:gd name="T3" fmla="*/ 25 h 353"/>
                <a:gd name="T4" fmla="*/ 26 w 121"/>
                <a:gd name="T5" fmla="*/ 62 h 353"/>
                <a:gd name="T6" fmla="*/ 14 w 121"/>
                <a:gd name="T7" fmla="*/ 153 h 353"/>
                <a:gd name="T8" fmla="*/ 5 w 121"/>
                <a:gd name="T9" fmla="*/ 235 h 353"/>
                <a:gd name="T10" fmla="*/ 32 w 121"/>
                <a:gd name="T11" fmla="*/ 353 h 353"/>
                <a:gd name="T12" fmla="*/ 101 w 121"/>
                <a:gd name="T13" fmla="*/ 306 h 353"/>
                <a:gd name="T14" fmla="*/ 108 w 121"/>
                <a:gd name="T15" fmla="*/ 247 h 353"/>
                <a:gd name="T16" fmla="*/ 120 w 121"/>
                <a:gd name="T17" fmla="*/ 127 h 353"/>
                <a:gd name="T18" fmla="*/ 119 w 121"/>
                <a:gd name="T19" fmla="*/ 80 h 353"/>
                <a:gd name="T20" fmla="*/ 59 w 121"/>
                <a:gd name="T21" fmla="*/ 1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353">
                  <a:moveTo>
                    <a:pt x="59" y="13"/>
                  </a:moveTo>
                  <a:cubicBezTo>
                    <a:pt x="44" y="0"/>
                    <a:pt x="37" y="4"/>
                    <a:pt x="31" y="25"/>
                  </a:cubicBezTo>
                  <a:cubicBezTo>
                    <a:pt x="28" y="37"/>
                    <a:pt x="27" y="50"/>
                    <a:pt x="26" y="62"/>
                  </a:cubicBezTo>
                  <a:cubicBezTo>
                    <a:pt x="22" y="93"/>
                    <a:pt x="18" y="123"/>
                    <a:pt x="14" y="153"/>
                  </a:cubicBezTo>
                  <a:cubicBezTo>
                    <a:pt x="11" y="181"/>
                    <a:pt x="8" y="208"/>
                    <a:pt x="5" y="235"/>
                  </a:cubicBezTo>
                  <a:cubicBezTo>
                    <a:pt x="0" y="278"/>
                    <a:pt x="0" y="319"/>
                    <a:pt x="32" y="353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11" y="290"/>
                    <a:pt x="105" y="267"/>
                    <a:pt x="108" y="247"/>
                  </a:cubicBezTo>
                  <a:cubicBezTo>
                    <a:pt x="113" y="207"/>
                    <a:pt x="117" y="167"/>
                    <a:pt x="120" y="127"/>
                  </a:cubicBezTo>
                  <a:cubicBezTo>
                    <a:pt x="121" y="111"/>
                    <a:pt x="119" y="95"/>
                    <a:pt x="119" y="80"/>
                  </a:cubicBezTo>
                  <a:lnTo>
                    <a:pt x="59" y="13"/>
                  </a:lnTo>
                  <a:close/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8578851" y="1480674"/>
              <a:ext cx="76200" cy="26988"/>
            </a:xfrm>
            <a:custGeom>
              <a:avLst/>
              <a:gdLst>
                <a:gd name="T0" fmla="*/ 295 w 309"/>
                <a:gd name="T1" fmla="*/ 6 h 111"/>
                <a:gd name="T2" fmla="*/ 250 w 309"/>
                <a:gd name="T3" fmla="*/ 0 h 111"/>
                <a:gd name="T4" fmla="*/ 141 w 309"/>
                <a:gd name="T5" fmla="*/ 2 h 111"/>
                <a:gd name="T6" fmla="*/ 62 w 309"/>
                <a:gd name="T7" fmla="*/ 3 h 111"/>
                <a:gd name="T8" fmla="*/ 8 w 309"/>
                <a:gd name="T9" fmla="*/ 14 h 111"/>
                <a:gd name="T10" fmla="*/ 2 w 309"/>
                <a:gd name="T11" fmla="*/ 25 h 111"/>
                <a:gd name="T12" fmla="*/ 70 w 309"/>
                <a:gd name="T13" fmla="*/ 105 h 111"/>
                <a:gd name="T14" fmla="*/ 251 w 309"/>
                <a:gd name="T15" fmla="*/ 111 h 111"/>
                <a:gd name="T16" fmla="*/ 305 w 309"/>
                <a:gd name="T17" fmla="*/ 22 h 111"/>
                <a:gd name="T18" fmla="*/ 295 w 309"/>
                <a:gd name="T19" fmla="*/ 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111">
                  <a:moveTo>
                    <a:pt x="295" y="6"/>
                  </a:moveTo>
                  <a:cubicBezTo>
                    <a:pt x="280" y="3"/>
                    <a:pt x="265" y="0"/>
                    <a:pt x="250" y="0"/>
                  </a:cubicBezTo>
                  <a:cubicBezTo>
                    <a:pt x="214" y="0"/>
                    <a:pt x="178" y="2"/>
                    <a:pt x="141" y="2"/>
                  </a:cubicBezTo>
                  <a:cubicBezTo>
                    <a:pt x="115" y="3"/>
                    <a:pt x="88" y="1"/>
                    <a:pt x="62" y="3"/>
                  </a:cubicBezTo>
                  <a:cubicBezTo>
                    <a:pt x="44" y="4"/>
                    <a:pt x="26" y="9"/>
                    <a:pt x="8" y="14"/>
                  </a:cubicBezTo>
                  <a:cubicBezTo>
                    <a:pt x="1" y="16"/>
                    <a:pt x="0" y="20"/>
                    <a:pt x="2" y="2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128" y="107"/>
                    <a:pt x="188" y="109"/>
                    <a:pt x="251" y="111"/>
                  </a:cubicBezTo>
                  <a:cubicBezTo>
                    <a:pt x="305" y="22"/>
                    <a:pt x="305" y="22"/>
                    <a:pt x="305" y="22"/>
                  </a:cubicBezTo>
                  <a:cubicBezTo>
                    <a:pt x="309" y="14"/>
                    <a:pt x="305" y="8"/>
                    <a:pt x="295" y="6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8562976" y="1642599"/>
              <a:ext cx="80963" cy="25400"/>
            </a:xfrm>
            <a:custGeom>
              <a:avLst/>
              <a:gdLst>
                <a:gd name="T0" fmla="*/ 322 w 334"/>
                <a:gd name="T1" fmla="*/ 83 h 104"/>
                <a:gd name="T2" fmla="*/ 281 w 334"/>
                <a:gd name="T3" fmla="*/ 11 h 104"/>
                <a:gd name="T4" fmla="*/ 270 w 334"/>
                <a:gd name="T5" fmla="*/ 3 h 104"/>
                <a:gd name="T6" fmla="*/ 159 w 334"/>
                <a:gd name="T7" fmla="*/ 4 h 104"/>
                <a:gd name="T8" fmla="*/ 94 w 334"/>
                <a:gd name="T9" fmla="*/ 0 h 104"/>
                <a:gd name="T10" fmla="*/ 19 w 334"/>
                <a:gd name="T11" fmla="*/ 71 h 104"/>
                <a:gd name="T12" fmla="*/ 6 w 334"/>
                <a:gd name="T13" fmla="*/ 89 h 104"/>
                <a:gd name="T14" fmla="*/ 59 w 334"/>
                <a:gd name="T15" fmla="*/ 104 h 104"/>
                <a:gd name="T16" fmla="*/ 250 w 334"/>
                <a:gd name="T17" fmla="*/ 101 h 104"/>
                <a:gd name="T18" fmla="*/ 325 w 334"/>
                <a:gd name="T19" fmla="*/ 101 h 104"/>
                <a:gd name="T20" fmla="*/ 322 w 334"/>
                <a:gd name="T21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04">
                  <a:moveTo>
                    <a:pt x="322" y="83"/>
                  </a:moveTo>
                  <a:cubicBezTo>
                    <a:pt x="309" y="59"/>
                    <a:pt x="295" y="35"/>
                    <a:pt x="281" y="11"/>
                  </a:cubicBezTo>
                  <a:cubicBezTo>
                    <a:pt x="279" y="9"/>
                    <a:pt x="278" y="3"/>
                    <a:pt x="270" y="3"/>
                  </a:cubicBezTo>
                  <a:cubicBezTo>
                    <a:pt x="233" y="3"/>
                    <a:pt x="196" y="5"/>
                    <a:pt x="159" y="4"/>
                  </a:cubicBezTo>
                  <a:cubicBezTo>
                    <a:pt x="138" y="3"/>
                    <a:pt x="116" y="1"/>
                    <a:pt x="94" y="0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4" y="76"/>
                    <a:pt x="0" y="85"/>
                    <a:pt x="6" y="89"/>
                  </a:cubicBezTo>
                  <a:cubicBezTo>
                    <a:pt x="23" y="101"/>
                    <a:pt x="40" y="104"/>
                    <a:pt x="59" y="104"/>
                  </a:cubicBezTo>
                  <a:cubicBezTo>
                    <a:pt x="123" y="104"/>
                    <a:pt x="186" y="102"/>
                    <a:pt x="250" y="101"/>
                  </a:cubicBezTo>
                  <a:cubicBezTo>
                    <a:pt x="275" y="101"/>
                    <a:pt x="299" y="101"/>
                    <a:pt x="325" y="101"/>
                  </a:cubicBezTo>
                  <a:cubicBezTo>
                    <a:pt x="334" y="101"/>
                    <a:pt x="324" y="87"/>
                    <a:pt x="322" y="83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8631238" y="1575924"/>
              <a:ext cx="26988" cy="90488"/>
            </a:xfrm>
            <a:custGeom>
              <a:avLst/>
              <a:gdLst>
                <a:gd name="T0" fmla="*/ 92 w 115"/>
                <a:gd name="T1" fmla="*/ 9 h 373"/>
                <a:gd name="T2" fmla="*/ 69 w 115"/>
                <a:gd name="T3" fmla="*/ 10 h 373"/>
                <a:gd name="T4" fmla="*/ 49 w 115"/>
                <a:gd name="T5" fmla="*/ 28 h 373"/>
                <a:gd name="T6" fmla="*/ 46 w 115"/>
                <a:gd name="T7" fmla="*/ 30 h 373"/>
                <a:gd name="T8" fmla="*/ 21 w 115"/>
                <a:gd name="T9" fmla="*/ 53 h 373"/>
                <a:gd name="T10" fmla="*/ 13 w 115"/>
                <a:gd name="T11" fmla="*/ 104 h 373"/>
                <a:gd name="T12" fmla="*/ 1 w 115"/>
                <a:gd name="T13" fmla="*/ 269 h 373"/>
                <a:gd name="T14" fmla="*/ 9 w 115"/>
                <a:gd name="T15" fmla="*/ 286 h 373"/>
                <a:gd name="T16" fmla="*/ 52 w 115"/>
                <a:gd name="T17" fmla="*/ 359 h 373"/>
                <a:gd name="T18" fmla="*/ 74 w 115"/>
                <a:gd name="T19" fmla="*/ 363 h 373"/>
                <a:gd name="T20" fmla="*/ 92 w 115"/>
                <a:gd name="T21" fmla="*/ 332 h 373"/>
                <a:gd name="T22" fmla="*/ 107 w 115"/>
                <a:gd name="T23" fmla="*/ 211 h 373"/>
                <a:gd name="T24" fmla="*/ 110 w 115"/>
                <a:gd name="T25" fmla="*/ 148 h 373"/>
                <a:gd name="T26" fmla="*/ 115 w 115"/>
                <a:gd name="T27" fmla="*/ 61 h 373"/>
                <a:gd name="T28" fmla="*/ 92 w 115"/>
                <a:gd name="T29" fmla="*/ 9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5" h="373">
                  <a:moveTo>
                    <a:pt x="92" y="9"/>
                  </a:moveTo>
                  <a:cubicBezTo>
                    <a:pt x="84" y="2"/>
                    <a:pt x="77" y="0"/>
                    <a:pt x="69" y="10"/>
                  </a:cubicBezTo>
                  <a:cubicBezTo>
                    <a:pt x="64" y="17"/>
                    <a:pt x="56" y="22"/>
                    <a:pt x="49" y="28"/>
                  </a:cubicBezTo>
                  <a:cubicBezTo>
                    <a:pt x="48" y="29"/>
                    <a:pt x="47" y="29"/>
                    <a:pt x="46" y="30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18" y="70"/>
                    <a:pt x="16" y="87"/>
                    <a:pt x="13" y="104"/>
                  </a:cubicBezTo>
                  <a:cubicBezTo>
                    <a:pt x="3" y="156"/>
                    <a:pt x="0" y="216"/>
                    <a:pt x="1" y="269"/>
                  </a:cubicBezTo>
                  <a:cubicBezTo>
                    <a:pt x="1" y="277"/>
                    <a:pt x="5" y="279"/>
                    <a:pt x="9" y="286"/>
                  </a:cubicBezTo>
                  <a:cubicBezTo>
                    <a:pt x="23" y="311"/>
                    <a:pt x="38" y="335"/>
                    <a:pt x="52" y="359"/>
                  </a:cubicBezTo>
                  <a:cubicBezTo>
                    <a:pt x="59" y="371"/>
                    <a:pt x="65" y="373"/>
                    <a:pt x="74" y="363"/>
                  </a:cubicBezTo>
                  <a:cubicBezTo>
                    <a:pt x="81" y="354"/>
                    <a:pt x="88" y="344"/>
                    <a:pt x="92" y="332"/>
                  </a:cubicBezTo>
                  <a:cubicBezTo>
                    <a:pt x="106" y="293"/>
                    <a:pt x="104" y="252"/>
                    <a:pt x="107" y="211"/>
                  </a:cubicBezTo>
                  <a:cubicBezTo>
                    <a:pt x="108" y="190"/>
                    <a:pt x="109" y="169"/>
                    <a:pt x="110" y="148"/>
                  </a:cubicBezTo>
                  <a:cubicBezTo>
                    <a:pt x="112" y="119"/>
                    <a:pt x="115" y="90"/>
                    <a:pt x="115" y="61"/>
                  </a:cubicBezTo>
                  <a:cubicBezTo>
                    <a:pt x="115" y="41"/>
                    <a:pt x="108" y="23"/>
                    <a:pt x="92" y="9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8766176" y="1561637"/>
              <a:ext cx="74613" cy="25400"/>
            </a:xfrm>
            <a:custGeom>
              <a:avLst/>
              <a:gdLst>
                <a:gd name="T0" fmla="*/ 260 w 307"/>
                <a:gd name="T1" fmla="*/ 6 h 106"/>
                <a:gd name="T2" fmla="*/ 208 w 307"/>
                <a:gd name="T3" fmla="*/ 3 h 106"/>
                <a:gd name="T4" fmla="*/ 99 w 307"/>
                <a:gd name="T5" fmla="*/ 0 h 106"/>
                <a:gd name="T6" fmla="*/ 69 w 307"/>
                <a:gd name="T7" fmla="*/ 4 h 106"/>
                <a:gd name="T8" fmla="*/ 0 w 307"/>
                <a:gd name="T9" fmla="*/ 53 h 106"/>
                <a:gd name="T10" fmla="*/ 62 w 307"/>
                <a:gd name="T11" fmla="*/ 102 h 106"/>
                <a:gd name="T12" fmla="*/ 254 w 307"/>
                <a:gd name="T13" fmla="*/ 106 h 106"/>
                <a:gd name="T14" fmla="*/ 260 w 307"/>
                <a:gd name="T15" fmla="*/ 99 h 106"/>
                <a:gd name="T16" fmla="*/ 307 w 307"/>
                <a:gd name="T17" fmla="*/ 57 h 106"/>
                <a:gd name="T18" fmla="*/ 304 w 307"/>
                <a:gd name="T19" fmla="*/ 54 h 106"/>
                <a:gd name="T20" fmla="*/ 260 w 307"/>
                <a:gd name="T21" fmla="*/ 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7" h="106">
                  <a:moveTo>
                    <a:pt x="260" y="6"/>
                  </a:moveTo>
                  <a:cubicBezTo>
                    <a:pt x="242" y="5"/>
                    <a:pt x="225" y="3"/>
                    <a:pt x="208" y="3"/>
                  </a:cubicBezTo>
                  <a:cubicBezTo>
                    <a:pt x="171" y="2"/>
                    <a:pt x="135" y="0"/>
                    <a:pt x="99" y="0"/>
                  </a:cubicBezTo>
                  <a:cubicBezTo>
                    <a:pt x="88" y="0"/>
                    <a:pt x="78" y="3"/>
                    <a:pt x="69" y="4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127" y="103"/>
                    <a:pt x="190" y="105"/>
                    <a:pt x="254" y="106"/>
                  </a:cubicBezTo>
                  <a:cubicBezTo>
                    <a:pt x="260" y="99"/>
                    <a:pt x="260" y="99"/>
                    <a:pt x="260" y="99"/>
                  </a:cubicBezTo>
                  <a:cubicBezTo>
                    <a:pt x="277" y="81"/>
                    <a:pt x="292" y="73"/>
                    <a:pt x="307" y="57"/>
                  </a:cubicBezTo>
                  <a:cubicBezTo>
                    <a:pt x="307" y="57"/>
                    <a:pt x="304" y="54"/>
                    <a:pt x="304" y="54"/>
                  </a:cubicBezTo>
                  <a:lnTo>
                    <a:pt x="260" y="6"/>
                  </a:lnTo>
                  <a:close/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8829676" y="1483849"/>
              <a:ext cx="31750" cy="90488"/>
            </a:xfrm>
            <a:custGeom>
              <a:avLst/>
              <a:gdLst>
                <a:gd name="T0" fmla="*/ 116 w 131"/>
                <a:gd name="T1" fmla="*/ 27 h 374"/>
                <a:gd name="T2" fmla="*/ 94 w 131"/>
                <a:gd name="T3" fmla="*/ 3 h 374"/>
                <a:gd name="T4" fmla="*/ 81 w 131"/>
                <a:gd name="T5" fmla="*/ 5 h 374"/>
                <a:gd name="T6" fmla="*/ 18 w 131"/>
                <a:gd name="T7" fmla="*/ 101 h 374"/>
                <a:gd name="T8" fmla="*/ 12 w 131"/>
                <a:gd name="T9" fmla="*/ 172 h 374"/>
                <a:gd name="T10" fmla="*/ 1 w 131"/>
                <a:gd name="T11" fmla="*/ 309 h 374"/>
                <a:gd name="T12" fmla="*/ 4 w 131"/>
                <a:gd name="T13" fmla="*/ 324 h 374"/>
                <a:gd name="T14" fmla="*/ 55 w 131"/>
                <a:gd name="T15" fmla="*/ 374 h 374"/>
                <a:gd name="T16" fmla="*/ 70 w 131"/>
                <a:gd name="T17" fmla="*/ 371 h 374"/>
                <a:gd name="T18" fmla="*/ 106 w 131"/>
                <a:gd name="T19" fmla="*/ 323 h 374"/>
                <a:gd name="T20" fmla="*/ 120 w 131"/>
                <a:gd name="T21" fmla="*/ 192 h 374"/>
                <a:gd name="T22" fmla="*/ 125 w 131"/>
                <a:gd name="T23" fmla="*/ 134 h 374"/>
                <a:gd name="T24" fmla="*/ 116 w 131"/>
                <a:gd name="T25" fmla="*/ 2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374">
                  <a:moveTo>
                    <a:pt x="116" y="27"/>
                  </a:moveTo>
                  <a:cubicBezTo>
                    <a:pt x="112" y="17"/>
                    <a:pt x="103" y="8"/>
                    <a:pt x="94" y="3"/>
                  </a:cubicBezTo>
                  <a:cubicBezTo>
                    <a:pt x="88" y="0"/>
                    <a:pt x="84" y="1"/>
                    <a:pt x="81" y="5"/>
                  </a:cubicBezTo>
                  <a:cubicBezTo>
                    <a:pt x="18" y="101"/>
                    <a:pt x="18" y="101"/>
                    <a:pt x="18" y="101"/>
                  </a:cubicBezTo>
                  <a:cubicBezTo>
                    <a:pt x="16" y="123"/>
                    <a:pt x="13" y="148"/>
                    <a:pt x="12" y="172"/>
                  </a:cubicBezTo>
                  <a:cubicBezTo>
                    <a:pt x="11" y="218"/>
                    <a:pt x="10" y="264"/>
                    <a:pt x="1" y="309"/>
                  </a:cubicBezTo>
                  <a:cubicBezTo>
                    <a:pt x="0" y="313"/>
                    <a:pt x="3" y="318"/>
                    <a:pt x="4" y="324"/>
                  </a:cubicBezTo>
                  <a:cubicBezTo>
                    <a:pt x="55" y="374"/>
                    <a:pt x="55" y="374"/>
                    <a:pt x="55" y="374"/>
                  </a:cubicBezTo>
                  <a:cubicBezTo>
                    <a:pt x="61" y="374"/>
                    <a:pt x="66" y="374"/>
                    <a:pt x="70" y="371"/>
                  </a:cubicBezTo>
                  <a:cubicBezTo>
                    <a:pt x="88" y="360"/>
                    <a:pt x="103" y="346"/>
                    <a:pt x="106" y="323"/>
                  </a:cubicBezTo>
                  <a:cubicBezTo>
                    <a:pt x="111" y="279"/>
                    <a:pt x="116" y="236"/>
                    <a:pt x="120" y="192"/>
                  </a:cubicBezTo>
                  <a:cubicBezTo>
                    <a:pt x="122" y="173"/>
                    <a:pt x="124" y="153"/>
                    <a:pt x="125" y="134"/>
                  </a:cubicBezTo>
                  <a:cubicBezTo>
                    <a:pt x="127" y="98"/>
                    <a:pt x="131" y="61"/>
                    <a:pt x="116" y="27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8772526" y="1480674"/>
              <a:ext cx="74613" cy="26988"/>
            </a:xfrm>
            <a:custGeom>
              <a:avLst/>
              <a:gdLst>
                <a:gd name="T0" fmla="*/ 295 w 309"/>
                <a:gd name="T1" fmla="*/ 6 h 111"/>
                <a:gd name="T2" fmla="*/ 250 w 309"/>
                <a:gd name="T3" fmla="*/ 0 h 111"/>
                <a:gd name="T4" fmla="*/ 141 w 309"/>
                <a:gd name="T5" fmla="*/ 2 h 111"/>
                <a:gd name="T6" fmla="*/ 62 w 309"/>
                <a:gd name="T7" fmla="*/ 3 h 111"/>
                <a:gd name="T8" fmla="*/ 8 w 309"/>
                <a:gd name="T9" fmla="*/ 14 h 111"/>
                <a:gd name="T10" fmla="*/ 2 w 309"/>
                <a:gd name="T11" fmla="*/ 25 h 111"/>
                <a:gd name="T12" fmla="*/ 70 w 309"/>
                <a:gd name="T13" fmla="*/ 105 h 111"/>
                <a:gd name="T14" fmla="*/ 251 w 309"/>
                <a:gd name="T15" fmla="*/ 111 h 111"/>
                <a:gd name="T16" fmla="*/ 305 w 309"/>
                <a:gd name="T17" fmla="*/ 22 h 111"/>
                <a:gd name="T18" fmla="*/ 295 w 309"/>
                <a:gd name="T19" fmla="*/ 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111">
                  <a:moveTo>
                    <a:pt x="295" y="6"/>
                  </a:moveTo>
                  <a:cubicBezTo>
                    <a:pt x="280" y="3"/>
                    <a:pt x="265" y="0"/>
                    <a:pt x="250" y="0"/>
                  </a:cubicBezTo>
                  <a:cubicBezTo>
                    <a:pt x="214" y="0"/>
                    <a:pt x="178" y="2"/>
                    <a:pt x="141" y="2"/>
                  </a:cubicBezTo>
                  <a:cubicBezTo>
                    <a:pt x="115" y="3"/>
                    <a:pt x="88" y="1"/>
                    <a:pt x="62" y="3"/>
                  </a:cubicBezTo>
                  <a:cubicBezTo>
                    <a:pt x="44" y="4"/>
                    <a:pt x="26" y="9"/>
                    <a:pt x="8" y="14"/>
                  </a:cubicBezTo>
                  <a:cubicBezTo>
                    <a:pt x="1" y="16"/>
                    <a:pt x="0" y="20"/>
                    <a:pt x="2" y="2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128" y="107"/>
                    <a:pt x="188" y="109"/>
                    <a:pt x="251" y="111"/>
                  </a:cubicBezTo>
                  <a:cubicBezTo>
                    <a:pt x="305" y="22"/>
                    <a:pt x="305" y="22"/>
                    <a:pt x="305" y="22"/>
                  </a:cubicBezTo>
                  <a:cubicBezTo>
                    <a:pt x="309" y="14"/>
                    <a:pt x="305" y="8"/>
                    <a:pt x="295" y="6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8753476" y="1575924"/>
              <a:ext cx="30163" cy="87313"/>
            </a:xfrm>
            <a:custGeom>
              <a:avLst/>
              <a:gdLst>
                <a:gd name="T0" fmla="*/ 19 w 127"/>
                <a:gd name="T1" fmla="*/ 349 h 359"/>
                <a:gd name="T2" fmla="*/ 103 w 127"/>
                <a:gd name="T3" fmla="*/ 274 h 359"/>
                <a:gd name="T4" fmla="*/ 103 w 127"/>
                <a:gd name="T5" fmla="*/ 267 h 359"/>
                <a:gd name="T6" fmla="*/ 112 w 127"/>
                <a:gd name="T7" fmla="*/ 162 h 359"/>
                <a:gd name="T8" fmla="*/ 117 w 127"/>
                <a:gd name="T9" fmla="*/ 115 h 359"/>
                <a:gd name="T10" fmla="*/ 121 w 127"/>
                <a:gd name="T11" fmla="*/ 52 h 359"/>
                <a:gd name="T12" fmla="*/ 54 w 127"/>
                <a:gd name="T13" fmla="*/ 0 h 359"/>
                <a:gd name="T14" fmla="*/ 49 w 127"/>
                <a:gd name="T15" fmla="*/ 6 h 359"/>
                <a:gd name="T16" fmla="*/ 15 w 127"/>
                <a:gd name="T17" fmla="*/ 73 h 359"/>
                <a:gd name="T18" fmla="*/ 3 w 127"/>
                <a:gd name="T19" fmla="*/ 203 h 359"/>
                <a:gd name="T20" fmla="*/ 0 w 127"/>
                <a:gd name="T21" fmla="*/ 272 h 359"/>
                <a:gd name="T22" fmla="*/ 5 w 127"/>
                <a:gd name="T23" fmla="*/ 333 h 359"/>
                <a:gd name="T24" fmla="*/ 19 w 127"/>
                <a:gd name="T25" fmla="*/ 34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359">
                  <a:moveTo>
                    <a:pt x="19" y="349"/>
                  </a:moveTo>
                  <a:cubicBezTo>
                    <a:pt x="103" y="274"/>
                    <a:pt x="103" y="274"/>
                    <a:pt x="103" y="274"/>
                  </a:cubicBezTo>
                  <a:cubicBezTo>
                    <a:pt x="103" y="272"/>
                    <a:pt x="103" y="269"/>
                    <a:pt x="103" y="267"/>
                  </a:cubicBezTo>
                  <a:cubicBezTo>
                    <a:pt x="106" y="232"/>
                    <a:pt x="109" y="197"/>
                    <a:pt x="112" y="162"/>
                  </a:cubicBezTo>
                  <a:cubicBezTo>
                    <a:pt x="113" y="146"/>
                    <a:pt x="116" y="131"/>
                    <a:pt x="117" y="115"/>
                  </a:cubicBezTo>
                  <a:cubicBezTo>
                    <a:pt x="118" y="94"/>
                    <a:pt x="127" y="73"/>
                    <a:pt x="121" y="5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2" y="2"/>
                    <a:pt x="51" y="4"/>
                    <a:pt x="49" y="6"/>
                  </a:cubicBezTo>
                  <a:cubicBezTo>
                    <a:pt x="29" y="23"/>
                    <a:pt x="18" y="47"/>
                    <a:pt x="15" y="73"/>
                  </a:cubicBezTo>
                  <a:cubicBezTo>
                    <a:pt x="9" y="116"/>
                    <a:pt x="6" y="159"/>
                    <a:pt x="3" y="203"/>
                  </a:cubicBezTo>
                  <a:cubicBezTo>
                    <a:pt x="1" y="226"/>
                    <a:pt x="0" y="249"/>
                    <a:pt x="0" y="272"/>
                  </a:cubicBezTo>
                  <a:cubicBezTo>
                    <a:pt x="0" y="292"/>
                    <a:pt x="0" y="313"/>
                    <a:pt x="5" y="333"/>
                  </a:cubicBezTo>
                  <a:cubicBezTo>
                    <a:pt x="8" y="347"/>
                    <a:pt x="9" y="359"/>
                    <a:pt x="19" y="349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8755063" y="1642599"/>
              <a:ext cx="82550" cy="25400"/>
            </a:xfrm>
            <a:custGeom>
              <a:avLst/>
              <a:gdLst>
                <a:gd name="T0" fmla="*/ 322 w 334"/>
                <a:gd name="T1" fmla="*/ 83 h 104"/>
                <a:gd name="T2" fmla="*/ 281 w 334"/>
                <a:gd name="T3" fmla="*/ 11 h 104"/>
                <a:gd name="T4" fmla="*/ 270 w 334"/>
                <a:gd name="T5" fmla="*/ 3 h 104"/>
                <a:gd name="T6" fmla="*/ 159 w 334"/>
                <a:gd name="T7" fmla="*/ 4 h 104"/>
                <a:gd name="T8" fmla="*/ 94 w 334"/>
                <a:gd name="T9" fmla="*/ 0 h 104"/>
                <a:gd name="T10" fmla="*/ 19 w 334"/>
                <a:gd name="T11" fmla="*/ 71 h 104"/>
                <a:gd name="T12" fmla="*/ 6 w 334"/>
                <a:gd name="T13" fmla="*/ 89 h 104"/>
                <a:gd name="T14" fmla="*/ 59 w 334"/>
                <a:gd name="T15" fmla="*/ 104 h 104"/>
                <a:gd name="T16" fmla="*/ 250 w 334"/>
                <a:gd name="T17" fmla="*/ 101 h 104"/>
                <a:gd name="T18" fmla="*/ 325 w 334"/>
                <a:gd name="T19" fmla="*/ 101 h 104"/>
                <a:gd name="T20" fmla="*/ 322 w 334"/>
                <a:gd name="T21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04">
                  <a:moveTo>
                    <a:pt x="322" y="83"/>
                  </a:moveTo>
                  <a:cubicBezTo>
                    <a:pt x="309" y="59"/>
                    <a:pt x="295" y="35"/>
                    <a:pt x="281" y="11"/>
                  </a:cubicBezTo>
                  <a:cubicBezTo>
                    <a:pt x="279" y="9"/>
                    <a:pt x="278" y="3"/>
                    <a:pt x="270" y="3"/>
                  </a:cubicBezTo>
                  <a:cubicBezTo>
                    <a:pt x="233" y="3"/>
                    <a:pt x="196" y="5"/>
                    <a:pt x="159" y="4"/>
                  </a:cubicBezTo>
                  <a:cubicBezTo>
                    <a:pt x="138" y="3"/>
                    <a:pt x="116" y="1"/>
                    <a:pt x="94" y="0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4" y="76"/>
                    <a:pt x="0" y="85"/>
                    <a:pt x="6" y="89"/>
                  </a:cubicBezTo>
                  <a:cubicBezTo>
                    <a:pt x="23" y="101"/>
                    <a:pt x="40" y="104"/>
                    <a:pt x="59" y="104"/>
                  </a:cubicBezTo>
                  <a:cubicBezTo>
                    <a:pt x="123" y="104"/>
                    <a:pt x="186" y="102"/>
                    <a:pt x="250" y="101"/>
                  </a:cubicBezTo>
                  <a:cubicBezTo>
                    <a:pt x="275" y="101"/>
                    <a:pt x="299" y="101"/>
                    <a:pt x="325" y="101"/>
                  </a:cubicBezTo>
                  <a:cubicBezTo>
                    <a:pt x="334" y="101"/>
                    <a:pt x="324" y="87"/>
                    <a:pt x="322" y="83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8893176" y="1561637"/>
              <a:ext cx="76200" cy="25400"/>
            </a:xfrm>
            <a:custGeom>
              <a:avLst/>
              <a:gdLst>
                <a:gd name="T0" fmla="*/ 260 w 307"/>
                <a:gd name="T1" fmla="*/ 6 h 106"/>
                <a:gd name="T2" fmla="*/ 208 w 307"/>
                <a:gd name="T3" fmla="*/ 3 h 106"/>
                <a:gd name="T4" fmla="*/ 99 w 307"/>
                <a:gd name="T5" fmla="*/ 0 h 106"/>
                <a:gd name="T6" fmla="*/ 69 w 307"/>
                <a:gd name="T7" fmla="*/ 4 h 106"/>
                <a:gd name="T8" fmla="*/ 0 w 307"/>
                <a:gd name="T9" fmla="*/ 53 h 106"/>
                <a:gd name="T10" fmla="*/ 62 w 307"/>
                <a:gd name="T11" fmla="*/ 102 h 106"/>
                <a:gd name="T12" fmla="*/ 254 w 307"/>
                <a:gd name="T13" fmla="*/ 106 h 106"/>
                <a:gd name="T14" fmla="*/ 260 w 307"/>
                <a:gd name="T15" fmla="*/ 99 h 106"/>
                <a:gd name="T16" fmla="*/ 307 w 307"/>
                <a:gd name="T17" fmla="*/ 57 h 106"/>
                <a:gd name="T18" fmla="*/ 304 w 307"/>
                <a:gd name="T19" fmla="*/ 54 h 106"/>
                <a:gd name="T20" fmla="*/ 260 w 307"/>
                <a:gd name="T21" fmla="*/ 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7" h="106">
                  <a:moveTo>
                    <a:pt x="260" y="6"/>
                  </a:moveTo>
                  <a:cubicBezTo>
                    <a:pt x="242" y="5"/>
                    <a:pt x="225" y="3"/>
                    <a:pt x="208" y="3"/>
                  </a:cubicBezTo>
                  <a:cubicBezTo>
                    <a:pt x="171" y="2"/>
                    <a:pt x="135" y="0"/>
                    <a:pt x="99" y="0"/>
                  </a:cubicBezTo>
                  <a:cubicBezTo>
                    <a:pt x="88" y="0"/>
                    <a:pt x="78" y="3"/>
                    <a:pt x="69" y="4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127" y="103"/>
                    <a:pt x="190" y="105"/>
                    <a:pt x="254" y="106"/>
                  </a:cubicBezTo>
                  <a:cubicBezTo>
                    <a:pt x="260" y="99"/>
                    <a:pt x="260" y="99"/>
                    <a:pt x="260" y="99"/>
                  </a:cubicBezTo>
                  <a:cubicBezTo>
                    <a:pt x="277" y="81"/>
                    <a:pt x="292" y="73"/>
                    <a:pt x="307" y="57"/>
                  </a:cubicBezTo>
                  <a:cubicBezTo>
                    <a:pt x="307" y="57"/>
                    <a:pt x="304" y="54"/>
                    <a:pt x="304" y="54"/>
                  </a:cubicBezTo>
                  <a:lnTo>
                    <a:pt x="260" y="6"/>
                  </a:lnTo>
                  <a:close/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8886826" y="1487024"/>
              <a:ext cx="28575" cy="85725"/>
            </a:xfrm>
            <a:custGeom>
              <a:avLst/>
              <a:gdLst>
                <a:gd name="T0" fmla="*/ 59 w 121"/>
                <a:gd name="T1" fmla="*/ 13 h 353"/>
                <a:gd name="T2" fmla="*/ 31 w 121"/>
                <a:gd name="T3" fmla="*/ 25 h 353"/>
                <a:gd name="T4" fmla="*/ 26 w 121"/>
                <a:gd name="T5" fmla="*/ 62 h 353"/>
                <a:gd name="T6" fmla="*/ 14 w 121"/>
                <a:gd name="T7" fmla="*/ 153 h 353"/>
                <a:gd name="T8" fmla="*/ 5 w 121"/>
                <a:gd name="T9" fmla="*/ 235 h 353"/>
                <a:gd name="T10" fmla="*/ 32 w 121"/>
                <a:gd name="T11" fmla="*/ 353 h 353"/>
                <a:gd name="T12" fmla="*/ 101 w 121"/>
                <a:gd name="T13" fmla="*/ 306 h 353"/>
                <a:gd name="T14" fmla="*/ 108 w 121"/>
                <a:gd name="T15" fmla="*/ 247 h 353"/>
                <a:gd name="T16" fmla="*/ 120 w 121"/>
                <a:gd name="T17" fmla="*/ 127 h 353"/>
                <a:gd name="T18" fmla="*/ 119 w 121"/>
                <a:gd name="T19" fmla="*/ 80 h 353"/>
                <a:gd name="T20" fmla="*/ 59 w 121"/>
                <a:gd name="T21" fmla="*/ 1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1" h="353">
                  <a:moveTo>
                    <a:pt x="59" y="13"/>
                  </a:moveTo>
                  <a:cubicBezTo>
                    <a:pt x="44" y="0"/>
                    <a:pt x="37" y="4"/>
                    <a:pt x="31" y="25"/>
                  </a:cubicBezTo>
                  <a:cubicBezTo>
                    <a:pt x="28" y="37"/>
                    <a:pt x="27" y="50"/>
                    <a:pt x="26" y="62"/>
                  </a:cubicBezTo>
                  <a:cubicBezTo>
                    <a:pt x="22" y="93"/>
                    <a:pt x="18" y="123"/>
                    <a:pt x="14" y="153"/>
                  </a:cubicBezTo>
                  <a:cubicBezTo>
                    <a:pt x="11" y="181"/>
                    <a:pt x="8" y="208"/>
                    <a:pt x="5" y="235"/>
                  </a:cubicBezTo>
                  <a:cubicBezTo>
                    <a:pt x="0" y="278"/>
                    <a:pt x="0" y="319"/>
                    <a:pt x="32" y="353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11" y="290"/>
                    <a:pt x="106" y="267"/>
                    <a:pt x="108" y="247"/>
                  </a:cubicBezTo>
                  <a:cubicBezTo>
                    <a:pt x="113" y="207"/>
                    <a:pt x="117" y="167"/>
                    <a:pt x="120" y="127"/>
                  </a:cubicBezTo>
                  <a:cubicBezTo>
                    <a:pt x="121" y="111"/>
                    <a:pt x="119" y="95"/>
                    <a:pt x="119" y="80"/>
                  </a:cubicBezTo>
                  <a:lnTo>
                    <a:pt x="59" y="13"/>
                  </a:lnTo>
                  <a:close/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8899526" y="1480674"/>
              <a:ext cx="74613" cy="26988"/>
            </a:xfrm>
            <a:custGeom>
              <a:avLst/>
              <a:gdLst>
                <a:gd name="T0" fmla="*/ 295 w 309"/>
                <a:gd name="T1" fmla="*/ 6 h 111"/>
                <a:gd name="T2" fmla="*/ 250 w 309"/>
                <a:gd name="T3" fmla="*/ 0 h 111"/>
                <a:gd name="T4" fmla="*/ 141 w 309"/>
                <a:gd name="T5" fmla="*/ 2 h 111"/>
                <a:gd name="T6" fmla="*/ 62 w 309"/>
                <a:gd name="T7" fmla="*/ 3 h 111"/>
                <a:gd name="T8" fmla="*/ 8 w 309"/>
                <a:gd name="T9" fmla="*/ 14 h 111"/>
                <a:gd name="T10" fmla="*/ 2 w 309"/>
                <a:gd name="T11" fmla="*/ 25 h 111"/>
                <a:gd name="T12" fmla="*/ 70 w 309"/>
                <a:gd name="T13" fmla="*/ 105 h 111"/>
                <a:gd name="T14" fmla="*/ 251 w 309"/>
                <a:gd name="T15" fmla="*/ 111 h 111"/>
                <a:gd name="T16" fmla="*/ 305 w 309"/>
                <a:gd name="T17" fmla="*/ 22 h 111"/>
                <a:gd name="T18" fmla="*/ 295 w 309"/>
                <a:gd name="T19" fmla="*/ 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9" h="111">
                  <a:moveTo>
                    <a:pt x="295" y="6"/>
                  </a:moveTo>
                  <a:cubicBezTo>
                    <a:pt x="280" y="3"/>
                    <a:pt x="265" y="0"/>
                    <a:pt x="250" y="0"/>
                  </a:cubicBezTo>
                  <a:cubicBezTo>
                    <a:pt x="214" y="0"/>
                    <a:pt x="178" y="2"/>
                    <a:pt x="141" y="2"/>
                  </a:cubicBezTo>
                  <a:cubicBezTo>
                    <a:pt x="115" y="3"/>
                    <a:pt x="88" y="1"/>
                    <a:pt x="62" y="3"/>
                  </a:cubicBezTo>
                  <a:cubicBezTo>
                    <a:pt x="44" y="4"/>
                    <a:pt x="26" y="9"/>
                    <a:pt x="8" y="14"/>
                  </a:cubicBezTo>
                  <a:cubicBezTo>
                    <a:pt x="1" y="16"/>
                    <a:pt x="0" y="20"/>
                    <a:pt x="2" y="2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128" y="107"/>
                    <a:pt x="188" y="109"/>
                    <a:pt x="251" y="111"/>
                  </a:cubicBezTo>
                  <a:cubicBezTo>
                    <a:pt x="305" y="22"/>
                    <a:pt x="305" y="22"/>
                    <a:pt x="305" y="22"/>
                  </a:cubicBezTo>
                  <a:cubicBezTo>
                    <a:pt x="309" y="14"/>
                    <a:pt x="305" y="8"/>
                    <a:pt x="295" y="6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8883651" y="1642599"/>
              <a:ext cx="80963" cy="25400"/>
            </a:xfrm>
            <a:custGeom>
              <a:avLst/>
              <a:gdLst>
                <a:gd name="T0" fmla="*/ 322 w 334"/>
                <a:gd name="T1" fmla="*/ 83 h 104"/>
                <a:gd name="T2" fmla="*/ 281 w 334"/>
                <a:gd name="T3" fmla="*/ 11 h 104"/>
                <a:gd name="T4" fmla="*/ 270 w 334"/>
                <a:gd name="T5" fmla="*/ 3 h 104"/>
                <a:gd name="T6" fmla="*/ 159 w 334"/>
                <a:gd name="T7" fmla="*/ 4 h 104"/>
                <a:gd name="T8" fmla="*/ 94 w 334"/>
                <a:gd name="T9" fmla="*/ 0 h 104"/>
                <a:gd name="T10" fmla="*/ 19 w 334"/>
                <a:gd name="T11" fmla="*/ 71 h 104"/>
                <a:gd name="T12" fmla="*/ 6 w 334"/>
                <a:gd name="T13" fmla="*/ 89 h 104"/>
                <a:gd name="T14" fmla="*/ 59 w 334"/>
                <a:gd name="T15" fmla="*/ 104 h 104"/>
                <a:gd name="T16" fmla="*/ 250 w 334"/>
                <a:gd name="T17" fmla="*/ 101 h 104"/>
                <a:gd name="T18" fmla="*/ 325 w 334"/>
                <a:gd name="T19" fmla="*/ 101 h 104"/>
                <a:gd name="T20" fmla="*/ 322 w 334"/>
                <a:gd name="T21" fmla="*/ 8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04">
                  <a:moveTo>
                    <a:pt x="322" y="83"/>
                  </a:moveTo>
                  <a:cubicBezTo>
                    <a:pt x="309" y="59"/>
                    <a:pt x="295" y="35"/>
                    <a:pt x="281" y="11"/>
                  </a:cubicBezTo>
                  <a:cubicBezTo>
                    <a:pt x="279" y="9"/>
                    <a:pt x="278" y="3"/>
                    <a:pt x="270" y="3"/>
                  </a:cubicBezTo>
                  <a:cubicBezTo>
                    <a:pt x="233" y="3"/>
                    <a:pt x="196" y="5"/>
                    <a:pt x="159" y="4"/>
                  </a:cubicBezTo>
                  <a:cubicBezTo>
                    <a:pt x="138" y="3"/>
                    <a:pt x="116" y="1"/>
                    <a:pt x="94" y="0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4" y="76"/>
                    <a:pt x="0" y="85"/>
                    <a:pt x="6" y="89"/>
                  </a:cubicBezTo>
                  <a:cubicBezTo>
                    <a:pt x="23" y="101"/>
                    <a:pt x="40" y="104"/>
                    <a:pt x="59" y="104"/>
                  </a:cubicBezTo>
                  <a:cubicBezTo>
                    <a:pt x="123" y="104"/>
                    <a:pt x="186" y="102"/>
                    <a:pt x="250" y="101"/>
                  </a:cubicBezTo>
                  <a:cubicBezTo>
                    <a:pt x="275" y="101"/>
                    <a:pt x="299" y="101"/>
                    <a:pt x="325" y="101"/>
                  </a:cubicBezTo>
                  <a:cubicBezTo>
                    <a:pt x="334" y="101"/>
                    <a:pt x="324" y="87"/>
                    <a:pt x="322" y="83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8950326" y="1575924"/>
              <a:ext cx="28575" cy="90488"/>
            </a:xfrm>
            <a:custGeom>
              <a:avLst/>
              <a:gdLst>
                <a:gd name="T0" fmla="*/ 92 w 115"/>
                <a:gd name="T1" fmla="*/ 9 h 373"/>
                <a:gd name="T2" fmla="*/ 70 w 115"/>
                <a:gd name="T3" fmla="*/ 10 h 373"/>
                <a:gd name="T4" fmla="*/ 49 w 115"/>
                <a:gd name="T5" fmla="*/ 28 h 373"/>
                <a:gd name="T6" fmla="*/ 46 w 115"/>
                <a:gd name="T7" fmla="*/ 30 h 373"/>
                <a:gd name="T8" fmla="*/ 21 w 115"/>
                <a:gd name="T9" fmla="*/ 53 h 373"/>
                <a:gd name="T10" fmla="*/ 13 w 115"/>
                <a:gd name="T11" fmla="*/ 104 h 373"/>
                <a:gd name="T12" fmla="*/ 1 w 115"/>
                <a:gd name="T13" fmla="*/ 269 h 373"/>
                <a:gd name="T14" fmla="*/ 9 w 115"/>
                <a:gd name="T15" fmla="*/ 286 h 373"/>
                <a:gd name="T16" fmla="*/ 52 w 115"/>
                <a:gd name="T17" fmla="*/ 359 h 373"/>
                <a:gd name="T18" fmla="*/ 74 w 115"/>
                <a:gd name="T19" fmla="*/ 363 h 373"/>
                <a:gd name="T20" fmla="*/ 92 w 115"/>
                <a:gd name="T21" fmla="*/ 332 h 373"/>
                <a:gd name="T22" fmla="*/ 107 w 115"/>
                <a:gd name="T23" fmla="*/ 211 h 373"/>
                <a:gd name="T24" fmla="*/ 110 w 115"/>
                <a:gd name="T25" fmla="*/ 148 h 373"/>
                <a:gd name="T26" fmla="*/ 115 w 115"/>
                <a:gd name="T27" fmla="*/ 61 h 373"/>
                <a:gd name="T28" fmla="*/ 92 w 115"/>
                <a:gd name="T29" fmla="*/ 9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5" h="373">
                  <a:moveTo>
                    <a:pt x="92" y="9"/>
                  </a:moveTo>
                  <a:cubicBezTo>
                    <a:pt x="84" y="2"/>
                    <a:pt x="77" y="0"/>
                    <a:pt x="70" y="10"/>
                  </a:cubicBezTo>
                  <a:cubicBezTo>
                    <a:pt x="64" y="17"/>
                    <a:pt x="56" y="22"/>
                    <a:pt x="49" y="28"/>
                  </a:cubicBezTo>
                  <a:cubicBezTo>
                    <a:pt x="48" y="29"/>
                    <a:pt x="47" y="29"/>
                    <a:pt x="46" y="30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18" y="70"/>
                    <a:pt x="16" y="87"/>
                    <a:pt x="13" y="104"/>
                  </a:cubicBezTo>
                  <a:cubicBezTo>
                    <a:pt x="3" y="156"/>
                    <a:pt x="0" y="216"/>
                    <a:pt x="1" y="269"/>
                  </a:cubicBezTo>
                  <a:cubicBezTo>
                    <a:pt x="1" y="277"/>
                    <a:pt x="5" y="279"/>
                    <a:pt x="9" y="286"/>
                  </a:cubicBezTo>
                  <a:cubicBezTo>
                    <a:pt x="23" y="311"/>
                    <a:pt x="38" y="335"/>
                    <a:pt x="52" y="359"/>
                  </a:cubicBezTo>
                  <a:cubicBezTo>
                    <a:pt x="59" y="371"/>
                    <a:pt x="65" y="373"/>
                    <a:pt x="74" y="363"/>
                  </a:cubicBezTo>
                  <a:cubicBezTo>
                    <a:pt x="81" y="354"/>
                    <a:pt x="88" y="344"/>
                    <a:pt x="92" y="332"/>
                  </a:cubicBezTo>
                  <a:cubicBezTo>
                    <a:pt x="106" y="293"/>
                    <a:pt x="104" y="252"/>
                    <a:pt x="107" y="211"/>
                  </a:cubicBezTo>
                  <a:cubicBezTo>
                    <a:pt x="108" y="190"/>
                    <a:pt x="109" y="169"/>
                    <a:pt x="110" y="148"/>
                  </a:cubicBezTo>
                  <a:cubicBezTo>
                    <a:pt x="112" y="119"/>
                    <a:pt x="115" y="90"/>
                    <a:pt x="115" y="61"/>
                  </a:cubicBezTo>
                  <a:cubicBezTo>
                    <a:pt x="115" y="41"/>
                    <a:pt x="108" y="23"/>
                    <a:pt x="92" y="9"/>
                  </a:cubicBezTo>
                </a:path>
              </a:pathLst>
            </a:cu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Oval 22"/>
            <p:cNvSpPr>
              <a:spLocks noChangeArrowheads="1"/>
            </p:cNvSpPr>
            <p:nvPr/>
          </p:nvSpPr>
          <p:spPr bwMode="auto">
            <a:xfrm>
              <a:off x="8694738" y="1529887"/>
              <a:ext cx="20638" cy="20638"/>
            </a:xfrm>
            <a:prstGeom prst="ellipse">
              <a:avLst/>
            </a:pr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Oval 23"/>
            <p:cNvSpPr>
              <a:spLocks noChangeArrowheads="1"/>
            </p:cNvSpPr>
            <p:nvPr/>
          </p:nvSpPr>
          <p:spPr bwMode="auto">
            <a:xfrm>
              <a:off x="8686801" y="1609262"/>
              <a:ext cx="20638" cy="19050"/>
            </a:xfrm>
            <a:prstGeom prst="ellipse">
              <a:avLst/>
            </a:prstGeom>
            <a:solidFill>
              <a:srgbClr val="4E4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pic>
        <p:nvPicPr>
          <p:cNvPr id="81" name="Picture 8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04522" y="1698859"/>
            <a:ext cx="1043472" cy="104190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93809" y="2265698"/>
            <a:ext cx="1053584" cy="1051997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765632" y="2259666"/>
            <a:ext cx="1074159" cy="107254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 rotWithShape="1">
          <a:blip r:embed="rId17"/>
          <a:srcRect r="33129"/>
          <a:stretch/>
        </p:blipFill>
        <p:spPr>
          <a:xfrm>
            <a:off x="7466368" y="3650241"/>
            <a:ext cx="925369" cy="24425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801808" y="4754686"/>
            <a:ext cx="814704" cy="67003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770784" y="4339619"/>
            <a:ext cx="911961" cy="679971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4790656" y="4466596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1250g </a:t>
            </a:r>
          </a:p>
        </p:txBody>
      </p:sp>
      <p:sp>
        <p:nvSpPr>
          <p:cNvPr id="93" name="Rectangle 92"/>
          <p:cNvSpPr/>
          <p:nvPr/>
        </p:nvSpPr>
        <p:spPr>
          <a:xfrm>
            <a:off x="5834566" y="4913679"/>
            <a:ext cx="797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1   kg 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5972176" y="4846913"/>
            <a:ext cx="288862" cy="482949"/>
            <a:chOff x="2618545" y="4885862"/>
            <a:chExt cx="288862" cy="482949"/>
          </a:xfrm>
        </p:grpSpPr>
        <p:sp>
          <p:nvSpPr>
            <p:cNvPr id="95" name="Rectangle 94"/>
            <p:cNvSpPr/>
            <p:nvPr/>
          </p:nvSpPr>
          <p:spPr>
            <a:xfrm>
              <a:off x="2624157" y="4885862"/>
              <a:ext cx="27764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400" b="1" dirty="0"/>
                <a:t>3</a:t>
              </a: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2618545" y="5061034"/>
              <a:ext cx="28886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400" b="1" dirty="0"/>
                <a:t>4</a:t>
              </a:r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2687323" y="5134233"/>
              <a:ext cx="16742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2" grpId="0" animBg="1"/>
      <p:bldP spid="131" grpId="0" animBg="1"/>
      <p:bldP spid="77" grpId="0" animBg="1"/>
      <p:bldP spid="84" grpId="0" animBg="1"/>
      <p:bldP spid="100" grpId="0" animBg="1"/>
      <p:bldP spid="101" grpId="0" animBg="1"/>
      <p:bldP spid="44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71" name="Freeform 5"/>
          <p:cNvSpPr>
            <a:spLocks/>
          </p:cNvSpPr>
          <p:nvPr/>
        </p:nvSpPr>
        <p:spPr bwMode="auto">
          <a:xfrm>
            <a:off x="4725056" y="3860962"/>
            <a:ext cx="2575202" cy="1189926"/>
          </a:xfrm>
          <a:custGeom>
            <a:avLst/>
            <a:gdLst>
              <a:gd name="T0" fmla="*/ 1463 w 1954"/>
              <a:gd name="T1" fmla="*/ 1135 h 1381"/>
              <a:gd name="T2" fmla="*/ 1954 w 1954"/>
              <a:gd name="T3" fmla="*/ 608 h 1381"/>
              <a:gd name="T4" fmla="*/ 977 w 1954"/>
              <a:gd name="T5" fmla="*/ 0 h 1381"/>
              <a:gd name="T6" fmla="*/ 0 w 1954"/>
              <a:gd name="T7" fmla="*/ 608 h 1381"/>
              <a:gd name="T8" fmla="*/ 977 w 1954"/>
              <a:gd name="T9" fmla="*/ 1216 h 1381"/>
              <a:gd name="T10" fmla="*/ 1232 w 1954"/>
              <a:gd name="T11" fmla="*/ 1195 h 1381"/>
              <a:gd name="T12" fmla="*/ 1864 w 1954"/>
              <a:gd name="T13" fmla="*/ 1239 h 1381"/>
              <a:gd name="T14" fmla="*/ 1463 w 1954"/>
              <a:gd name="T15" fmla="*/ 1135 h 1381"/>
              <a:gd name="connsiteX0" fmla="*/ 7487 w 10000"/>
              <a:gd name="connsiteY0" fmla="*/ 8219 h 9150"/>
              <a:gd name="connsiteX1" fmla="*/ 10000 w 10000"/>
              <a:gd name="connsiteY1" fmla="*/ 4403 h 9150"/>
              <a:gd name="connsiteX2" fmla="*/ 5000 w 10000"/>
              <a:gd name="connsiteY2" fmla="*/ 0 h 9150"/>
              <a:gd name="connsiteX3" fmla="*/ 0 w 10000"/>
              <a:gd name="connsiteY3" fmla="*/ 4403 h 9150"/>
              <a:gd name="connsiteX4" fmla="*/ 5000 w 10000"/>
              <a:gd name="connsiteY4" fmla="*/ 8805 h 9150"/>
              <a:gd name="connsiteX5" fmla="*/ 6305 w 10000"/>
              <a:gd name="connsiteY5" fmla="*/ 8653 h 9150"/>
              <a:gd name="connsiteX6" fmla="*/ 9776 w 10000"/>
              <a:gd name="connsiteY6" fmla="*/ 8414 h 9150"/>
              <a:gd name="connsiteX7" fmla="*/ 7487 w 10000"/>
              <a:gd name="connsiteY7" fmla="*/ 8219 h 9150"/>
              <a:gd name="connsiteX0" fmla="*/ 7487 w 10000"/>
              <a:gd name="connsiteY0" fmla="*/ 8983 h 10194"/>
              <a:gd name="connsiteX1" fmla="*/ 10000 w 10000"/>
              <a:gd name="connsiteY1" fmla="*/ 4812 h 10194"/>
              <a:gd name="connsiteX2" fmla="*/ 5000 w 10000"/>
              <a:gd name="connsiteY2" fmla="*/ 0 h 10194"/>
              <a:gd name="connsiteX3" fmla="*/ 0 w 10000"/>
              <a:gd name="connsiteY3" fmla="*/ 4812 h 10194"/>
              <a:gd name="connsiteX4" fmla="*/ 5000 w 10000"/>
              <a:gd name="connsiteY4" fmla="*/ 9623 h 10194"/>
              <a:gd name="connsiteX5" fmla="*/ 6305 w 10000"/>
              <a:gd name="connsiteY5" fmla="*/ 9457 h 10194"/>
              <a:gd name="connsiteX6" fmla="*/ 9776 w 10000"/>
              <a:gd name="connsiteY6" fmla="*/ 9196 h 10194"/>
              <a:gd name="connsiteX7" fmla="*/ 7487 w 10000"/>
              <a:gd name="connsiteY7" fmla="*/ 8983 h 10194"/>
              <a:gd name="connsiteX0" fmla="*/ 7487 w 10000"/>
              <a:gd name="connsiteY0" fmla="*/ 8983 h 10910"/>
              <a:gd name="connsiteX1" fmla="*/ 10000 w 10000"/>
              <a:gd name="connsiteY1" fmla="*/ 4812 h 10910"/>
              <a:gd name="connsiteX2" fmla="*/ 5000 w 10000"/>
              <a:gd name="connsiteY2" fmla="*/ 0 h 10910"/>
              <a:gd name="connsiteX3" fmla="*/ 0 w 10000"/>
              <a:gd name="connsiteY3" fmla="*/ 4812 h 10910"/>
              <a:gd name="connsiteX4" fmla="*/ 5000 w 10000"/>
              <a:gd name="connsiteY4" fmla="*/ 9623 h 10910"/>
              <a:gd name="connsiteX5" fmla="*/ 6305 w 10000"/>
              <a:gd name="connsiteY5" fmla="*/ 9457 h 10910"/>
              <a:gd name="connsiteX6" fmla="*/ 9579 w 10000"/>
              <a:gd name="connsiteY6" fmla="*/ 10236 h 10910"/>
              <a:gd name="connsiteX7" fmla="*/ 7487 w 10000"/>
              <a:gd name="connsiteY7" fmla="*/ 8983 h 10910"/>
              <a:gd name="connsiteX0" fmla="*/ 7487 w 10000"/>
              <a:gd name="connsiteY0" fmla="*/ 8983 h 10489"/>
              <a:gd name="connsiteX1" fmla="*/ 10000 w 10000"/>
              <a:gd name="connsiteY1" fmla="*/ 4812 h 10489"/>
              <a:gd name="connsiteX2" fmla="*/ 5000 w 10000"/>
              <a:gd name="connsiteY2" fmla="*/ 0 h 10489"/>
              <a:gd name="connsiteX3" fmla="*/ 0 w 10000"/>
              <a:gd name="connsiteY3" fmla="*/ 4812 h 10489"/>
              <a:gd name="connsiteX4" fmla="*/ 5000 w 10000"/>
              <a:gd name="connsiteY4" fmla="*/ 9623 h 10489"/>
              <a:gd name="connsiteX5" fmla="*/ 6305 w 10000"/>
              <a:gd name="connsiteY5" fmla="*/ 9457 h 10489"/>
              <a:gd name="connsiteX6" fmla="*/ 9579 w 10000"/>
              <a:gd name="connsiteY6" fmla="*/ 10236 h 10489"/>
              <a:gd name="connsiteX7" fmla="*/ 7487 w 10000"/>
              <a:gd name="connsiteY7" fmla="*/ 8983 h 10489"/>
              <a:gd name="connsiteX0" fmla="*/ 7487 w 11219"/>
              <a:gd name="connsiteY0" fmla="*/ 8983 h 9652"/>
              <a:gd name="connsiteX1" fmla="*/ 10000 w 11219"/>
              <a:gd name="connsiteY1" fmla="*/ 4812 h 9652"/>
              <a:gd name="connsiteX2" fmla="*/ 5000 w 11219"/>
              <a:gd name="connsiteY2" fmla="*/ 0 h 9652"/>
              <a:gd name="connsiteX3" fmla="*/ 0 w 11219"/>
              <a:gd name="connsiteY3" fmla="*/ 4812 h 9652"/>
              <a:gd name="connsiteX4" fmla="*/ 5000 w 11219"/>
              <a:gd name="connsiteY4" fmla="*/ 9623 h 9652"/>
              <a:gd name="connsiteX5" fmla="*/ 6305 w 11219"/>
              <a:gd name="connsiteY5" fmla="*/ 9457 h 9652"/>
              <a:gd name="connsiteX6" fmla="*/ 11219 w 11219"/>
              <a:gd name="connsiteY6" fmla="*/ 8237 h 9652"/>
              <a:gd name="connsiteX7" fmla="*/ 7487 w 11219"/>
              <a:gd name="connsiteY7" fmla="*/ 8983 h 9652"/>
              <a:gd name="connsiteX0" fmla="*/ 6674 w 10000"/>
              <a:gd name="connsiteY0" fmla="*/ 9307 h 10515"/>
              <a:gd name="connsiteX1" fmla="*/ 8913 w 10000"/>
              <a:gd name="connsiteY1" fmla="*/ 4985 h 10515"/>
              <a:gd name="connsiteX2" fmla="*/ 4457 w 10000"/>
              <a:gd name="connsiteY2" fmla="*/ 0 h 10515"/>
              <a:gd name="connsiteX3" fmla="*/ 0 w 10000"/>
              <a:gd name="connsiteY3" fmla="*/ 4985 h 10515"/>
              <a:gd name="connsiteX4" fmla="*/ 4457 w 10000"/>
              <a:gd name="connsiteY4" fmla="*/ 9970 h 10515"/>
              <a:gd name="connsiteX5" fmla="*/ 5620 w 10000"/>
              <a:gd name="connsiteY5" fmla="*/ 9798 h 10515"/>
              <a:gd name="connsiteX6" fmla="*/ 10000 w 10000"/>
              <a:gd name="connsiteY6" fmla="*/ 8534 h 10515"/>
              <a:gd name="connsiteX7" fmla="*/ 6674 w 10000"/>
              <a:gd name="connsiteY7" fmla="*/ 9307 h 10515"/>
              <a:gd name="connsiteX0" fmla="*/ 6674 w 9736"/>
              <a:gd name="connsiteY0" fmla="*/ 9307 h 10188"/>
              <a:gd name="connsiteX1" fmla="*/ 8913 w 9736"/>
              <a:gd name="connsiteY1" fmla="*/ 4985 h 10188"/>
              <a:gd name="connsiteX2" fmla="*/ 4457 w 9736"/>
              <a:gd name="connsiteY2" fmla="*/ 0 h 10188"/>
              <a:gd name="connsiteX3" fmla="*/ 0 w 9736"/>
              <a:gd name="connsiteY3" fmla="*/ 4985 h 10188"/>
              <a:gd name="connsiteX4" fmla="*/ 4457 w 9736"/>
              <a:gd name="connsiteY4" fmla="*/ 9970 h 10188"/>
              <a:gd name="connsiteX5" fmla="*/ 5620 w 9736"/>
              <a:gd name="connsiteY5" fmla="*/ 9798 h 10188"/>
              <a:gd name="connsiteX6" fmla="*/ 9736 w 9736"/>
              <a:gd name="connsiteY6" fmla="*/ 7627 h 10188"/>
              <a:gd name="connsiteX7" fmla="*/ 6674 w 9736"/>
              <a:gd name="connsiteY7" fmla="*/ 9307 h 10188"/>
              <a:gd name="connsiteX0" fmla="*/ 6855 w 10000"/>
              <a:gd name="connsiteY0" fmla="*/ 9135 h 10110"/>
              <a:gd name="connsiteX1" fmla="*/ 9155 w 10000"/>
              <a:gd name="connsiteY1" fmla="*/ 4893 h 10110"/>
              <a:gd name="connsiteX2" fmla="*/ 4578 w 10000"/>
              <a:gd name="connsiteY2" fmla="*/ 0 h 10110"/>
              <a:gd name="connsiteX3" fmla="*/ 0 w 10000"/>
              <a:gd name="connsiteY3" fmla="*/ 4893 h 10110"/>
              <a:gd name="connsiteX4" fmla="*/ 4578 w 10000"/>
              <a:gd name="connsiteY4" fmla="*/ 9786 h 10110"/>
              <a:gd name="connsiteX5" fmla="*/ 5772 w 10000"/>
              <a:gd name="connsiteY5" fmla="*/ 9617 h 10110"/>
              <a:gd name="connsiteX6" fmla="*/ 10000 w 10000"/>
              <a:gd name="connsiteY6" fmla="*/ 7486 h 10110"/>
              <a:gd name="connsiteX7" fmla="*/ 6855 w 10000"/>
              <a:gd name="connsiteY7" fmla="*/ 9135 h 10110"/>
              <a:gd name="connsiteX0" fmla="*/ 6855 w 10000"/>
              <a:gd name="connsiteY0" fmla="*/ 9135 h 10428"/>
              <a:gd name="connsiteX1" fmla="*/ 9155 w 10000"/>
              <a:gd name="connsiteY1" fmla="*/ 4893 h 10428"/>
              <a:gd name="connsiteX2" fmla="*/ 4578 w 10000"/>
              <a:gd name="connsiteY2" fmla="*/ 0 h 10428"/>
              <a:gd name="connsiteX3" fmla="*/ 0 w 10000"/>
              <a:gd name="connsiteY3" fmla="*/ 4893 h 10428"/>
              <a:gd name="connsiteX4" fmla="*/ 4578 w 10000"/>
              <a:gd name="connsiteY4" fmla="*/ 9786 h 10428"/>
              <a:gd name="connsiteX5" fmla="*/ 5772 w 10000"/>
              <a:gd name="connsiteY5" fmla="*/ 9617 h 10428"/>
              <a:gd name="connsiteX6" fmla="*/ 10000 w 10000"/>
              <a:gd name="connsiteY6" fmla="*/ 7486 h 10428"/>
              <a:gd name="connsiteX7" fmla="*/ 6855 w 10000"/>
              <a:gd name="connsiteY7" fmla="*/ 9135 h 10428"/>
              <a:gd name="connsiteX0" fmla="*/ 6855 w 10000"/>
              <a:gd name="connsiteY0" fmla="*/ 9135 h 10428"/>
              <a:gd name="connsiteX1" fmla="*/ 9155 w 10000"/>
              <a:gd name="connsiteY1" fmla="*/ 4893 h 10428"/>
              <a:gd name="connsiteX2" fmla="*/ 4578 w 10000"/>
              <a:gd name="connsiteY2" fmla="*/ 0 h 10428"/>
              <a:gd name="connsiteX3" fmla="*/ 0 w 10000"/>
              <a:gd name="connsiteY3" fmla="*/ 4893 h 10428"/>
              <a:gd name="connsiteX4" fmla="*/ 4578 w 10000"/>
              <a:gd name="connsiteY4" fmla="*/ 9786 h 10428"/>
              <a:gd name="connsiteX5" fmla="*/ 5772 w 10000"/>
              <a:gd name="connsiteY5" fmla="*/ 9617 h 10428"/>
              <a:gd name="connsiteX6" fmla="*/ 10000 w 10000"/>
              <a:gd name="connsiteY6" fmla="*/ 7486 h 10428"/>
              <a:gd name="connsiteX7" fmla="*/ 6855 w 10000"/>
              <a:gd name="connsiteY7" fmla="*/ 9135 h 1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00" h="10428">
                <a:moveTo>
                  <a:pt x="6855" y="9135"/>
                </a:moveTo>
                <a:cubicBezTo>
                  <a:pt x="8228" y="8298"/>
                  <a:pt x="9155" y="6712"/>
                  <a:pt x="9155" y="4893"/>
                </a:cubicBezTo>
                <a:cubicBezTo>
                  <a:pt x="9155" y="2190"/>
                  <a:pt x="7108" y="0"/>
                  <a:pt x="4578" y="0"/>
                </a:cubicBezTo>
                <a:cubicBezTo>
                  <a:pt x="2047" y="0"/>
                  <a:pt x="0" y="2190"/>
                  <a:pt x="0" y="4893"/>
                </a:cubicBezTo>
                <a:cubicBezTo>
                  <a:pt x="0" y="7597"/>
                  <a:pt x="2047" y="9786"/>
                  <a:pt x="4578" y="9786"/>
                </a:cubicBezTo>
                <a:cubicBezTo>
                  <a:pt x="4990" y="9786"/>
                  <a:pt x="5388" y="9730"/>
                  <a:pt x="5772" y="9617"/>
                </a:cubicBezTo>
                <a:cubicBezTo>
                  <a:pt x="6651" y="11024"/>
                  <a:pt x="8071" y="10773"/>
                  <a:pt x="10000" y="7486"/>
                </a:cubicBezTo>
                <a:cubicBezTo>
                  <a:pt x="10000" y="7486"/>
                  <a:pt x="7699" y="10610"/>
                  <a:pt x="6855" y="91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86443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1772912" cy="831488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795195" y="3837108"/>
            <a:ext cx="1341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addition: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4342" name="Rectangle 17">
            <a:extLst>
              <a:ext uri="{FF2B5EF4-FFF2-40B4-BE49-F238E27FC236}">
                <a16:creationId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8435" y="506880"/>
            <a:ext cx="1436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11 Friday</a:t>
            </a:r>
          </a:p>
        </p:txBody>
      </p:sp>
      <p:sp>
        <p:nvSpPr>
          <p:cNvPr id="14343" name="Rectangle 22">
            <a:extLst>
              <a:ext uri="{FF2B5EF4-FFF2-40B4-BE49-F238E27FC236}">
                <a16:creationId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0077" y="88286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857" y="1084481"/>
            <a:ext cx="352886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are the next three numbers in this sequence? </a:t>
            </a:r>
          </a:p>
        </p:txBody>
      </p:sp>
      <p:sp>
        <p:nvSpPr>
          <p:cNvPr id="103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4752" y="1244337"/>
            <a:ext cx="25396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600" dirty="0"/>
              <a:t>How many grams are there in 2½kg?</a:t>
            </a:r>
            <a:endParaRPr lang="en-GB" altLang="en-US" sz="1600" dirty="0">
              <a:solidFill>
                <a:schemeClr val="tx1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5409196"/>
            <a:ext cx="3524312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Alison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88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932413" y="443514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070820" y="443514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5827" y="3977414"/>
            <a:ext cx="156485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357 - 180 = 177</a:t>
            </a:r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23490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50  </a:t>
            </a:r>
            <a:r>
              <a:rPr lang="en-GB" sz="2000" b="1" dirty="0">
                <a:solidFill>
                  <a:sysClr val="windowText" lastClr="000000"/>
                </a:solidFill>
              </a:rPr>
              <a:t>× </a:t>
            </a:r>
            <a:r>
              <a:rPr lang="en-GB" altLang="en-US" sz="2000" b="1" dirty="0">
                <a:solidFill>
                  <a:schemeClr val="tx1"/>
                </a:solidFill>
              </a:rPr>
              <a:t> 30  =  1500</a:t>
            </a:r>
          </a:p>
        </p:txBody>
      </p:sp>
      <p:sp>
        <p:nvSpPr>
          <p:cNvPr id="9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423" y="5646911"/>
            <a:ext cx="20537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470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10  =  47</a:t>
            </a:r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0308">
            <a:off x="2492462" y="5600581"/>
            <a:ext cx="387962" cy="66094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160" y="3916045"/>
            <a:ext cx="468340" cy="47490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972" y="5145278"/>
            <a:ext cx="758570" cy="442110"/>
          </a:xfrm>
          <a:prstGeom prst="rect">
            <a:avLst/>
          </a:prstGeom>
        </p:spPr>
      </p:pic>
      <p:sp>
        <p:nvSpPr>
          <p:cNvPr id="104" name="Oval 103"/>
          <p:cNvSpPr/>
          <p:nvPr/>
        </p:nvSpPr>
        <p:spPr>
          <a:xfrm>
            <a:off x="1352023" y="2591732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5" name="Oval 104"/>
          <p:cNvSpPr/>
          <p:nvPr/>
        </p:nvSpPr>
        <p:spPr>
          <a:xfrm>
            <a:off x="135485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24</a:t>
            </a:r>
          </a:p>
        </p:txBody>
      </p:sp>
      <p:sp>
        <p:nvSpPr>
          <p:cNvPr id="106" name="Oval 105"/>
          <p:cNvSpPr/>
          <p:nvPr/>
        </p:nvSpPr>
        <p:spPr>
          <a:xfrm>
            <a:off x="230876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32</a:t>
            </a:r>
          </a:p>
        </p:txBody>
      </p:sp>
      <p:sp>
        <p:nvSpPr>
          <p:cNvPr id="107" name="Oval 106"/>
          <p:cNvSpPr/>
          <p:nvPr/>
        </p:nvSpPr>
        <p:spPr>
          <a:xfrm>
            <a:off x="3253399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40</a:t>
            </a:r>
          </a:p>
        </p:txBody>
      </p:sp>
      <p:sp>
        <p:nvSpPr>
          <p:cNvPr id="108" name="Oval 107"/>
          <p:cNvSpPr/>
          <p:nvPr/>
        </p:nvSpPr>
        <p:spPr>
          <a:xfrm>
            <a:off x="2312079" y="260272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9" name="Oval 108"/>
          <p:cNvSpPr/>
          <p:nvPr/>
        </p:nvSpPr>
        <p:spPr>
          <a:xfrm>
            <a:off x="3253041" y="261897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0" name="Oval 109"/>
          <p:cNvSpPr/>
          <p:nvPr/>
        </p:nvSpPr>
        <p:spPr>
          <a:xfrm>
            <a:off x="3249069" y="261376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64</a:t>
            </a:r>
          </a:p>
        </p:txBody>
      </p:sp>
      <p:sp>
        <p:nvSpPr>
          <p:cNvPr id="111" name="Oval 110"/>
          <p:cNvSpPr/>
          <p:nvPr/>
        </p:nvSpPr>
        <p:spPr>
          <a:xfrm>
            <a:off x="1348768" y="2586517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48</a:t>
            </a:r>
          </a:p>
        </p:txBody>
      </p:sp>
      <p:sp>
        <p:nvSpPr>
          <p:cNvPr id="112" name="Oval 111"/>
          <p:cNvSpPr/>
          <p:nvPr/>
        </p:nvSpPr>
        <p:spPr>
          <a:xfrm>
            <a:off x="2304167" y="259751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56</a:t>
            </a:r>
          </a:p>
        </p:txBody>
      </p:sp>
      <p:grpSp>
        <p:nvGrpSpPr>
          <p:cNvPr id="113" name="Group 112"/>
          <p:cNvGrpSpPr/>
          <p:nvPr/>
        </p:nvGrpSpPr>
        <p:grpSpPr>
          <a:xfrm>
            <a:off x="1698712" y="2282959"/>
            <a:ext cx="1901698" cy="302627"/>
            <a:chOff x="5192557" y="1759903"/>
            <a:chExt cx="2218503" cy="302627"/>
          </a:xfrm>
        </p:grpSpPr>
        <p:cxnSp>
          <p:nvCxnSpPr>
            <p:cNvPr id="114" name="Straight Arrow Connector 113"/>
            <p:cNvCxnSpPr/>
            <p:nvPr/>
          </p:nvCxnSpPr>
          <p:spPr>
            <a:xfrm flipH="1">
              <a:off x="5192557" y="1909973"/>
              <a:ext cx="3332" cy="152557"/>
            </a:xfrm>
            <a:prstGeom prst="straightConnector1">
              <a:avLst/>
            </a:prstGeom>
            <a:ln w="28575">
              <a:solidFill>
                <a:srgbClr val="EF821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206844" y="1922673"/>
              <a:ext cx="2204216" cy="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411060" y="1759903"/>
              <a:ext cx="0" cy="16277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1140" y="2281366"/>
            <a:ext cx="1187640" cy="441453"/>
          </a:xfrm>
          <a:prstGeom prst="rect">
            <a:avLst/>
          </a:prstGeom>
          <a:solidFill>
            <a:srgbClr val="C9E1B1"/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36000" tIns="72000" rIns="36000" b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/>
              <a:t>2500g</a:t>
            </a:r>
          </a:p>
        </p:txBody>
      </p:sp>
      <p:sp>
        <p:nvSpPr>
          <p:cNvPr id="78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1714" y="4009201"/>
            <a:ext cx="17607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ts val="1500"/>
              </a:lnSpc>
              <a:buNone/>
            </a:pPr>
            <a:r>
              <a:rPr lang="en-GB" sz="1200" b="1" dirty="0"/>
              <a:t>I have eaten    of my sweets and Henry has eaten    of his. I have eaten more.</a:t>
            </a:r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954010"/>
              </p:ext>
            </p:extLst>
          </p:nvPr>
        </p:nvGraphicFramePr>
        <p:xfrm>
          <a:off x="2031641" y="3899323"/>
          <a:ext cx="55955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2979830348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4261358247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1156596826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840813049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731604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263500"/>
                  </a:ext>
                </a:extLst>
              </a:tr>
              <a:tr h="233278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932362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311421"/>
              </p:ext>
            </p:extLst>
          </p:nvPr>
        </p:nvGraphicFramePr>
        <p:xfrm>
          <a:off x="2171530" y="4385059"/>
          <a:ext cx="419667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889">
                  <a:extLst>
                    <a:ext uri="{9D8B030D-6E8A-4147-A177-3AD203B41FA5}">
                      <a16:colId xmlns:a16="http://schemas.microsoft.com/office/drawing/2014/main" val="719167169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3255359803"/>
                    </a:ext>
                  </a:extLst>
                </a:gridCol>
                <a:gridCol w="139889">
                  <a:extLst>
                    <a:ext uri="{9D8B030D-6E8A-4147-A177-3AD203B41FA5}">
                      <a16:colId xmlns:a16="http://schemas.microsoft.com/office/drawing/2014/main" val="2985653396"/>
                    </a:ext>
                  </a:extLst>
                </a:gridCol>
              </a:tblGrid>
              <a:tr h="23327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43191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2445" y="941756"/>
            <a:ext cx="1475360" cy="207282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8"/>
          <a:srcRect r="5892"/>
          <a:stretch/>
        </p:blipFill>
        <p:spPr>
          <a:xfrm>
            <a:off x="7249182" y="3620714"/>
            <a:ext cx="1135993" cy="2481287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5955532" y="3932924"/>
            <a:ext cx="260007" cy="381237"/>
            <a:chOff x="2628966" y="4944895"/>
            <a:chExt cx="260007" cy="381237"/>
          </a:xfrm>
        </p:grpSpPr>
        <p:sp>
          <p:nvSpPr>
            <p:cNvPr id="57" name="Rectangle 56"/>
            <p:cNvSpPr/>
            <p:nvPr/>
          </p:nvSpPr>
          <p:spPr>
            <a:xfrm>
              <a:off x="2636981" y="4944895"/>
              <a:ext cx="251992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000" b="1" dirty="0"/>
                <a:t>5</a:t>
              </a: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2628966" y="5079911"/>
              <a:ext cx="26000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000" b="1" dirty="0"/>
                <a:t>9</a:t>
              </a:r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2716638" y="5134233"/>
              <a:ext cx="9450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oup 63"/>
          <p:cNvGrpSpPr/>
          <p:nvPr/>
        </p:nvGrpSpPr>
        <p:grpSpPr>
          <a:xfrm>
            <a:off x="5460232" y="4338119"/>
            <a:ext cx="260007" cy="381237"/>
            <a:chOff x="2628966" y="4944895"/>
            <a:chExt cx="260007" cy="381237"/>
          </a:xfrm>
        </p:grpSpPr>
        <p:sp>
          <p:nvSpPr>
            <p:cNvPr id="72" name="Rectangle 71"/>
            <p:cNvSpPr/>
            <p:nvPr/>
          </p:nvSpPr>
          <p:spPr>
            <a:xfrm>
              <a:off x="2644194" y="4944895"/>
              <a:ext cx="23756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000" b="1" dirty="0"/>
                <a:t>1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2628966" y="5079911"/>
              <a:ext cx="260007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000" b="1" dirty="0"/>
                <a:t>2</a:t>
              </a:r>
            </a:p>
          </p:txBody>
        </p:sp>
        <p:cxnSp>
          <p:nvCxnSpPr>
            <p:cNvPr id="74" name="Straight Connector 73"/>
            <p:cNvCxnSpPr/>
            <p:nvPr/>
          </p:nvCxnSpPr>
          <p:spPr>
            <a:xfrm>
              <a:off x="2716638" y="5134233"/>
              <a:ext cx="9450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97718" y="5340750"/>
            <a:ext cx="804742" cy="634039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62" grpId="0" animBg="1"/>
      <p:bldP spid="103" grpId="0" animBg="1"/>
      <p:bldP spid="88" grpId="0" animBg="1"/>
      <p:bldP spid="89" grpId="0" animBg="1"/>
      <p:bldP spid="95" grpId="0" animBg="1"/>
      <p:bldP spid="96" grpId="0" animBg="1"/>
      <p:bldP spid="104" grpId="0" animBg="1"/>
      <p:bldP spid="110" grpId="0" animBg="1"/>
      <p:bldP spid="111" grpId="0" animBg="1"/>
      <p:bldP spid="112" grpId="0" animBg="1"/>
      <p:bldP spid="8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2006</TotalTime>
  <Words>540</Words>
  <Application>Microsoft Office PowerPoint</Application>
  <PresentationFormat>On-screen Show (4:3)</PresentationFormat>
  <Paragraphs>175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Tony Anderson</cp:lastModifiedBy>
  <cp:revision>455</cp:revision>
  <dcterms:created xsi:type="dcterms:W3CDTF">2018-07-16T12:29:28Z</dcterms:created>
  <dcterms:modified xsi:type="dcterms:W3CDTF">2019-07-30T10:36:13Z</dcterms:modified>
</cp:coreProperties>
</file>