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Default Extension="gif" ContentType="image/gif"/>
  <Default Extension="JPG" ContentType="image/jpeg"/>
  <Override PartName="/ppt/presentation.xml" ContentType="application/vnd.ms-powerpoint.presentation.macroEnabled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66" r:id="rId3"/>
    <p:sldId id="291" r:id="rId4"/>
    <p:sldId id="278" r:id="rId5"/>
    <p:sldId id="279" r:id="rId6"/>
    <p:sldId id="280" r:id="rId7"/>
    <p:sldId id="281" r:id="rId8"/>
    <p:sldId id="282" r:id="rId9"/>
    <p:sldId id="283" r:id="rId10"/>
    <p:sldId id="284" r:id="rId11"/>
    <p:sldId id="285" r:id="rId12"/>
    <p:sldId id="286" r:id="rId13"/>
    <p:sldId id="287" r:id="rId14"/>
    <p:sldId id="288" r:id="rId15"/>
    <p:sldId id="289" r:id="rId16"/>
    <p:sldId id="302" r:id="rId17"/>
    <p:sldId id="303" r:id="rId18"/>
    <p:sldId id="304" r:id="rId19"/>
    <p:sldId id="305" r:id="rId20"/>
    <p:sldId id="306" r:id="rId21"/>
    <p:sldId id="307" r:id="rId22"/>
    <p:sldId id="308" r:id="rId23"/>
    <p:sldId id="296" r:id="rId24"/>
    <p:sldId id="297" r:id="rId25"/>
    <p:sldId id="309" r:id="rId26"/>
    <p:sldId id="299" r:id="rId27"/>
    <p:sldId id="257" r:id="rId28"/>
    <p:sldId id="258" r:id="rId29"/>
    <p:sldId id="260" r:id="rId30"/>
    <p:sldId id="300" r:id="rId31"/>
    <p:sldId id="301" r:id="rId32"/>
    <p:sldId id="263" r:id="rId33"/>
    <p:sldId id="267" r:id="rId34"/>
    <p:sldId id="268" r:id="rId35"/>
    <p:sldId id="292" r:id="rId36"/>
    <p:sldId id="293" r:id="rId37"/>
    <p:sldId id="295" r:id="rId38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7040" autoAdjust="0"/>
    <p:restoredTop sz="94660"/>
  </p:normalViewPr>
  <p:slideViewPr>
    <p:cSldViewPr snapToGrid="0">
      <p:cViewPr varScale="1">
        <p:scale>
          <a:sx n="73" d="100"/>
          <a:sy n="73" d="100"/>
        </p:scale>
        <p:origin x="534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B47299-9175-4D99-B52F-5EA054F73D07}" type="datetimeFigureOut">
              <a:rPr lang="en-GB" smtClean="0"/>
              <a:t>05/07/2020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4AB785-21C9-4DA4-8C6D-2596A290BF0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6791624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B47299-9175-4D99-B52F-5EA054F73D07}" type="datetimeFigureOut">
              <a:rPr lang="en-GB" smtClean="0"/>
              <a:t>05/07/2020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4AB785-21C9-4DA4-8C6D-2596A290BF0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5246004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B47299-9175-4D99-B52F-5EA054F73D07}" type="datetimeFigureOut">
              <a:rPr lang="en-GB" smtClean="0"/>
              <a:t>05/07/2020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4AB785-21C9-4DA4-8C6D-2596A290BF0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6363622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B47299-9175-4D99-B52F-5EA054F73D07}" type="datetimeFigureOut">
              <a:rPr lang="en-GB" smtClean="0"/>
              <a:t>05/07/2020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4AB785-21C9-4DA4-8C6D-2596A290BF0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3847257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B47299-9175-4D99-B52F-5EA054F73D07}" type="datetimeFigureOut">
              <a:rPr lang="en-GB" smtClean="0"/>
              <a:t>05/07/2020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4AB785-21C9-4DA4-8C6D-2596A290BF0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4318140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B47299-9175-4D99-B52F-5EA054F73D07}" type="datetimeFigureOut">
              <a:rPr lang="en-GB" smtClean="0"/>
              <a:t>05/07/2020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4AB785-21C9-4DA4-8C6D-2596A290BF0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2721404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B47299-9175-4D99-B52F-5EA054F73D07}" type="datetimeFigureOut">
              <a:rPr lang="en-GB" smtClean="0"/>
              <a:t>05/07/2020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4AB785-21C9-4DA4-8C6D-2596A290BF0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8126233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B47299-9175-4D99-B52F-5EA054F73D07}" type="datetimeFigureOut">
              <a:rPr lang="en-GB" smtClean="0"/>
              <a:t>05/07/2020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4AB785-21C9-4DA4-8C6D-2596A290BF0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0429894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B47299-9175-4D99-B52F-5EA054F73D07}" type="datetimeFigureOut">
              <a:rPr lang="en-GB" smtClean="0"/>
              <a:t>05/07/2020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4AB785-21C9-4DA4-8C6D-2596A290BF0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1440933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B47299-9175-4D99-B52F-5EA054F73D07}" type="datetimeFigureOut">
              <a:rPr lang="en-GB" smtClean="0"/>
              <a:t>05/07/2020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4AB785-21C9-4DA4-8C6D-2596A290BF0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4361526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B47299-9175-4D99-B52F-5EA054F73D07}" type="datetimeFigureOut">
              <a:rPr lang="en-GB" smtClean="0"/>
              <a:t>05/07/2020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4AB785-21C9-4DA4-8C6D-2596A290BF0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2660262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0B47299-9175-4D99-B52F-5EA054F73D07}" type="datetimeFigureOut">
              <a:rPr lang="en-GB" smtClean="0"/>
              <a:t>05/07/2020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E4AB785-21C9-4DA4-8C6D-2596A290BF0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5583732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G"/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G"/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G"/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G"/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G"/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G"/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G"/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G"/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G"/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eg"/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jpeg"/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png"/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gif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8" Type="http://schemas.openxmlformats.org/officeDocument/2006/relationships/image" Target="../media/image50.emf"/><Relationship Id="rId13" Type="http://schemas.openxmlformats.org/officeDocument/2006/relationships/image" Target="../media/image55.emf"/><Relationship Id="rId18" Type="http://schemas.openxmlformats.org/officeDocument/2006/relationships/image" Target="../media/image60.emf"/><Relationship Id="rId26" Type="http://schemas.openxmlformats.org/officeDocument/2006/relationships/image" Target="../media/image68.emf"/><Relationship Id="rId3" Type="http://schemas.openxmlformats.org/officeDocument/2006/relationships/image" Target="../media/image45.emf"/><Relationship Id="rId21" Type="http://schemas.openxmlformats.org/officeDocument/2006/relationships/image" Target="../media/image63.emf"/><Relationship Id="rId7" Type="http://schemas.openxmlformats.org/officeDocument/2006/relationships/image" Target="../media/image49.emf"/><Relationship Id="rId12" Type="http://schemas.openxmlformats.org/officeDocument/2006/relationships/image" Target="../media/image54.emf"/><Relationship Id="rId17" Type="http://schemas.openxmlformats.org/officeDocument/2006/relationships/image" Target="../media/image59.emf"/><Relationship Id="rId25" Type="http://schemas.openxmlformats.org/officeDocument/2006/relationships/image" Target="../media/image67.emf"/><Relationship Id="rId2" Type="http://schemas.openxmlformats.org/officeDocument/2006/relationships/image" Target="../media/image44.emf"/><Relationship Id="rId16" Type="http://schemas.openxmlformats.org/officeDocument/2006/relationships/image" Target="../media/image58.emf"/><Relationship Id="rId20" Type="http://schemas.openxmlformats.org/officeDocument/2006/relationships/image" Target="../media/image62.emf"/><Relationship Id="rId29" Type="http://schemas.openxmlformats.org/officeDocument/2006/relationships/image" Target="../media/image71.emf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8.emf"/><Relationship Id="rId11" Type="http://schemas.openxmlformats.org/officeDocument/2006/relationships/image" Target="../media/image53.emf"/><Relationship Id="rId24" Type="http://schemas.openxmlformats.org/officeDocument/2006/relationships/image" Target="../media/image66.emf"/><Relationship Id="rId5" Type="http://schemas.openxmlformats.org/officeDocument/2006/relationships/image" Target="../media/image47.emf"/><Relationship Id="rId15" Type="http://schemas.openxmlformats.org/officeDocument/2006/relationships/image" Target="../media/image57.emf"/><Relationship Id="rId23" Type="http://schemas.openxmlformats.org/officeDocument/2006/relationships/image" Target="../media/image65.emf"/><Relationship Id="rId28" Type="http://schemas.openxmlformats.org/officeDocument/2006/relationships/image" Target="../media/image70.emf"/><Relationship Id="rId10" Type="http://schemas.openxmlformats.org/officeDocument/2006/relationships/image" Target="../media/image52.emf"/><Relationship Id="rId19" Type="http://schemas.openxmlformats.org/officeDocument/2006/relationships/image" Target="../media/image61.emf"/><Relationship Id="rId4" Type="http://schemas.openxmlformats.org/officeDocument/2006/relationships/image" Target="../media/image46.emf"/><Relationship Id="rId9" Type="http://schemas.openxmlformats.org/officeDocument/2006/relationships/image" Target="../media/image51.emf"/><Relationship Id="rId14" Type="http://schemas.openxmlformats.org/officeDocument/2006/relationships/image" Target="../media/image56.emf"/><Relationship Id="rId22" Type="http://schemas.openxmlformats.org/officeDocument/2006/relationships/image" Target="../media/image64.emf"/><Relationship Id="rId27" Type="http://schemas.openxmlformats.org/officeDocument/2006/relationships/image" Target="../media/image69.emf"/><Relationship Id="rId30" Type="http://schemas.openxmlformats.org/officeDocument/2006/relationships/image" Target="../media/image72.emf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3.emf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4.emf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5.emf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6.emf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7.emf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8.emf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9.pn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0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en-GB" dirty="0" smtClean="0"/>
              <a:t>Year R – Phonics</a:t>
            </a:r>
            <a:br>
              <a:rPr lang="en-GB" dirty="0" smtClean="0"/>
            </a:br>
            <a:r>
              <a:rPr lang="en-GB" sz="3600" dirty="0" smtClean="0"/>
              <a:t>Wednesday 15</a:t>
            </a:r>
            <a:r>
              <a:rPr lang="en-GB" sz="3600" baseline="30000" dirty="0" smtClean="0"/>
              <a:t>th</a:t>
            </a:r>
            <a:r>
              <a:rPr lang="en-GB" sz="3600" dirty="0" smtClean="0"/>
              <a:t> July</a:t>
            </a:r>
            <a:r>
              <a:rPr lang="en-GB" dirty="0" smtClean="0"/>
              <a:t/>
            </a:r>
            <a:br>
              <a:rPr lang="en-GB" dirty="0" smtClean="0"/>
            </a:br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541520" y="9937525"/>
            <a:ext cx="4419396" cy="551691"/>
          </a:xfrm>
        </p:spPr>
        <p:txBody>
          <a:bodyPr/>
          <a:lstStyle/>
          <a:p>
            <a:endParaRPr lang="en-GB" dirty="0"/>
          </a:p>
        </p:txBody>
      </p:sp>
      <p:pic>
        <p:nvPicPr>
          <p:cNvPr id="1026" name="Picture 2" descr="Image result for phonic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73095" y="3044599"/>
            <a:ext cx="5892528" cy="331454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54484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Write your name!</a:t>
            </a:r>
            <a:endParaRPr lang="en-GB" dirty="0"/>
          </a:p>
        </p:txBody>
      </p:sp>
      <p:pic>
        <p:nvPicPr>
          <p:cNvPr id="1030" name="Picture 6" descr="Image result for write your name clipart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60166" y="1825625"/>
            <a:ext cx="3271667" cy="43513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800882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r>
              <a:rPr lang="en-GB" dirty="0" smtClean="0"/>
              <a:t>Have a go at saying the sound then saying the rhyme.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9974125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861" t="12342" r="5488"/>
          <a:stretch/>
        </p:blipFill>
        <p:spPr>
          <a:xfrm rot="5400000">
            <a:off x="-75643" y="1140810"/>
            <a:ext cx="6402406" cy="4643301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7503" r="7048" b="3354"/>
          <a:stretch/>
        </p:blipFill>
        <p:spPr>
          <a:xfrm rot="5400000">
            <a:off x="5453741" y="1156066"/>
            <a:ext cx="6374677" cy="45850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157552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713" t="7250" r="1333" b="2339"/>
          <a:stretch/>
        </p:blipFill>
        <p:spPr>
          <a:xfrm rot="5400000">
            <a:off x="52248" y="1149533"/>
            <a:ext cx="6374677" cy="4650377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286" t="8519" r="6857" b="4116"/>
          <a:stretch/>
        </p:blipFill>
        <p:spPr>
          <a:xfrm rot="5400000">
            <a:off x="5475253" y="1173739"/>
            <a:ext cx="6357777" cy="45850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920004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333" t="8265" r="3809" b="2592"/>
          <a:stretch/>
        </p:blipFill>
        <p:spPr>
          <a:xfrm rot="5400000">
            <a:off x="-352698" y="1201784"/>
            <a:ext cx="6230984" cy="4585063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2582" r="10095"/>
          <a:stretch/>
        </p:blipFill>
        <p:spPr>
          <a:xfrm rot="5400000">
            <a:off x="5236845" y="1246143"/>
            <a:ext cx="6165669" cy="44963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188403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477" t="10042" r="6285"/>
          <a:stretch/>
        </p:blipFill>
        <p:spPr>
          <a:xfrm rot="5400000">
            <a:off x="-99332" y="1089391"/>
            <a:ext cx="6257109" cy="4626973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619" t="13852" r="7810"/>
          <a:stretch/>
        </p:blipFill>
        <p:spPr>
          <a:xfrm rot="5400000">
            <a:off x="5332612" y="1117722"/>
            <a:ext cx="6235392" cy="454859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1200534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857" t="10804" r="4952" b="4117"/>
          <a:stretch/>
        </p:blipFill>
        <p:spPr>
          <a:xfrm rot="5400000">
            <a:off x="26123" y="1345478"/>
            <a:ext cx="6048105" cy="4376057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857" t="10550" r="5333" b="4624"/>
          <a:stretch/>
        </p:blipFill>
        <p:spPr>
          <a:xfrm rot="5400000">
            <a:off x="5505992" y="1338946"/>
            <a:ext cx="6021977" cy="436299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2323475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9788" r="7048"/>
          <a:stretch/>
        </p:blipFill>
        <p:spPr>
          <a:xfrm rot="5400000">
            <a:off x="-125458" y="1180827"/>
            <a:ext cx="6374674" cy="464003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286" t="11566" r="7618"/>
          <a:stretch/>
        </p:blipFill>
        <p:spPr>
          <a:xfrm rot="5400000">
            <a:off x="5583388" y="1154324"/>
            <a:ext cx="6373919" cy="46922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7677604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6994"/>
          <a:stretch/>
        </p:blipFill>
        <p:spPr>
          <a:xfrm rot="5400000">
            <a:off x="-324785" y="1242759"/>
            <a:ext cx="6230984" cy="4346358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666" t="6233" r="3429"/>
          <a:stretch/>
        </p:blipFill>
        <p:spPr>
          <a:xfrm rot="5400000">
            <a:off x="5630256" y="1084382"/>
            <a:ext cx="6244046" cy="46761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61208663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618" t="11566" r="5144"/>
          <a:stretch/>
        </p:blipFill>
        <p:spPr>
          <a:xfrm rot="5400000">
            <a:off x="-334464" y="1167766"/>
            <a:ext cx="6257109" cy="454859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1820" r="9333" b="2846"/>
          <a:stretch/>
        </p:blipFill>
        <p:spPr>
          <a:xfrm rot="5400000">
            <a:off x="5146762" y="1227911"/>
            <a:ext cx="6217923" cy="43891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26507213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857" t="12328" r="8570" b="1322"/>
          <a:stretch/>
        </p:blipFill>
        <p:spPr>
          <a:xfrm rot="5400000">
            <a:off x="-171837" y="1190741"/>
            <a:ext cx="6235021" cy="4558938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91" t="11820" r="5713"/>
          <a:stretch/>
        </p:blipFill>
        <p:spPr>
          <a:xfrm rot="5400000">
            <a:off x="5132342" y="1122046"/>
            <a:ext cx="6178734" cy="45355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94829351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619" t="11313" r="3429"/>
          <a:stretch/>
        </p:blipFill>
        <p:spPr>
          <a:xfrm rot="5400000">
            <a:off x="-543470" y="1206954"/>
            <a:ext cx="6374673" cy="4561659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24" t="7504" r="6095" b="3100"/>
          <a:stretch/>
        </p:blipFill>
        <p:spPr>
          <a:xfrm rot="5400000">
            <a:off x="5127170" y="1169128"/>
            <a:ext cx="6335489" cy="45981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59628688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049" t="8519" r="6476" b="4878"/>
          <a:stretch/>
        </p:blipFill>
        <p:spPr>
          <a:xfrm rot="5400000">
            <a:off x="78376" y="1201786"/>
            <a:ext cx="6204857" cy="4454434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857" t="12328" r="4952"/>
          <a:stretch/>
        </p:blipFill>
        <p:spPr>
          <a:xfrm rot="5400000">
            <a:off x="5423563" y="1099760"/>
            <a:ext cx="6223306" cy="46400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09812389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095" t="18676" r="9715" b="5133"/>
          <a:stretch/>
        </p:blipFill>
        <p:spPr>
          <a:xfrm rot="5400000">
            <a:off x="-119486" y="1438833"/>
            <a:ext cx="6012751" cy="4284619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428" t="13344" r="5905" b="4878"/>
          <a:stretch/>
        </p:blipFill>
        <p:spPr>
          <a:xfrm rot="5400000">
            <a:off x="5087982" y="1443448"/>
            <a:ext cx="5943602" cy="42062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14740531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00542" y="137124"/>
            <a:ext cx="4895512" cy="662692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443703" y="93950"/>
            <a:ext cx="4868731" cy="66701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7026167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68189" y="163986"/>
            <a:ext cx="4719234" cy="6439989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82" t="4370" r="1715" b="3185"/>
          <a:stretch/>
        </p:blipFill>
        <p:spPr>
          <a:xfrm rot="16200000">
            <a:off x="5231675" y="1006541"/>
            <a:ext cx="6439988" cy="47548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91476248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666" t="7164" r="1904" b="2170"/>
          <a:stretch/>
        </p:blipFill>
        <p:spPr>
          <a:xfrm rot="16200000">
            <a:off x="-565047" y="1009185"/>
            <a:ext cx="6551183" cy="487244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429" t="6402" r="4000" b="4709"/>
          <a:stretch/>
        </p:blipFill>
        <p:spPr>
          <a:xfrm rot="16200000">
            <a:off x="5168938" y="995511"/>
            <a:ext cx="6656908" cy="479406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40569531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095" t="7164" r="1714" b="3440"/>
          <a:stretch/>
        </p:blipFill>
        <p:spPr>
          <a:xfrm rot="16200000">
            <a:off x="-548641" y="1005838"/>
            <a:ext cx="6609809" cy="4807134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667" t="8942" r="3619" b="2169"/>
          <a:stretch/>
        </p:blipFill>
        <p:spPr>
          <a:xfrm rot="16200000">
            <a:off x="5132008" y="942219"/>
            <a:ext cx="6521757" cy="48463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02156710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905" t="7417" r="3048" b="2931"/>
          <a:stretch/>
        </p:blipFill>
        <p:spPr>
          <a:xfrm rot="16200000">
            <a:off x="-293913" y="1116872"/>
            <a:ext cx="6244045" cy="4611192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428" t="3862" r="1525" b="6741"/>
          <a:stretch/>
        </p:blipFill>
        <p:spPr>
          <a:xfrm rot="16200000">
            <a:off x="5223625" y="973183"/>
            <a:ext cx="6652035" cy="48985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47181231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82" t="5894" r="3618" b="2931"/>
          <a:stretch/>
        </p:blipFill>
        <p:spPr>
          <a:xfrm rot="16200000">
            <a:off x="-277991" y="957258"/>
            <a:ext cx="6643276" cy="4937758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286" t="6656" r="1905" b="2931"/>
          <a:stretch/>
        </p:blipFill>
        <p:spPr>
          <a:xfrm rot="16200000">
            <a:off x="5164252" y="857726"/>
            <a:ext cx="6614028" cy="51075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9712885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000" t="10212" r="1524"/>
          <a:stretch/>
        </p:blipFill>
        <p:spPr>
          <a:xfrm rot="16200000">
            <a:off x="-456232" y="1083249"/>
            <a:ext cx="6542559" cy="4663437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762240" y="143687"/>
            <a:ext cx="5108891" cy="66391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78005569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1359580"/>
          </a:xfrm>
        </p:spPr>
        <p:txBody>
          <a:bodyPr>
            <a:normAutofit/>
          </a:bodyPr>
          <a:lstStyle/>
          <a:p>
            <a:r>
              <a:rPr lang="en-GB" sz="8000" b="1" dirty="0" smtClean="0"/>
              <a:t>A new rhyme:</a:t>
            </a:r>
            <a:endParaRPr lang="en-GB" sz="8000" b="1" dirty="0"/>
          </a:p>
        </p:txBody>
      </p:sp>
      <p:sp>
        <p:nvSpPr>
          <p:cNvPr id="5" name="Subtitle 4"/>
          <p:cNvSpPr>
            <a:spLocks noGrp="1"/>
          </p:cNvSpPr>
          <p:nvPr>
            <p:ph type="subTitle" idx="1"/>
          </p:nvPr>
        </p:nvSpPr>
        <p:spPr>
          <a:xfrm>
            <a:off x="1524000" y="2909706"/>
            <a:ext cx="9144000" cy="1655762"/>
          </a:xfrm>
        </p:spPr>
        <p:txBody>
          <a:bodyPr>
            <a:noAutofit/>
          </a:bodyPr>
          <a:lstStyle/>
          <a:p>
            <a:r>
              <a:rPr lang="en-GB" sz="6000" dirty="0" smtClean="0"/>
              <a:t>We’re going to learn a new way to read and spell a sound we already know.</a:t>
            </a:r>
            <a:endParaRPr lang="en-GB" sz="6000" dirty="0"/>
          </a:p>
        </p:txBody>
      </p:sp>
    </p:spTree>
    <p:extLst>
      <p:ext uri="{BB962C8B-B14F-4D97-AF65-F5344CB8AC3E}">
        <p14:creationId xmlns:p14="http://schemas.microsoft.com/office/powerpoint/2010/main" val="956434868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857" t="6402" r="4381" b="3947"/>
          <a:stretch/>
        </p:blipFill>
        <p:spPr>
          <a:xfrm rot="16200000">
            <a:off x="2288332" y="990443"/>
            <a:ext cx="6552894" cy="49638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10745709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095" t="8942" r="4571" b="3693"/>
          <a:stretch/>
        </p:blipFill>
        <p:spPr>
          <a:xfrm rot="16200000">
            <a:off x="2442206" y="1084764"/>
            <a:ext cx="6571716" cy="48201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85359874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Let’s use it in some words: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171673929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911635" y="1841228"/>
            <a:ext cx="6402976" cy="3710486"/>
          </a:xfrm>
        </p:spPr>
        <p:txBody>
          <a:bodyPr>
            <a:normAutofit/>
          </a:bodyPr>
          <a:lstStyle/>
          <a:p>
            <a:pPr algn="ctr"/>
            <a:r>
              <a:rPr lang="en-GB" sz="6000" dirty="0" smtClean="0"/>
              <a:t>Sound out each word using Fred Fingers</a:t>
            </a:r>
            <a:endParaRPr lang="en-GB" sz="6000" dirty="0"/>
          </a:p>
        </p:txBody>
      </p:sp>
      <p:pic>
        <p:nvPicPr>
          <p:cNvPr id="2050" name="Picture 2" descr="Image result for fred fingers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66294" y="1938996"/>
            <a:ext cx="1647825" cy="33147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6659176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Use your alphabet chart to help you write.</a:t>
            </a:r>
            <a:endParaRPr lang="en-GB" dirty="0"/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</p:nvPr>
        </p:nvGraphicFramePr>
        <p:xfrm>
          <a:off x="2753094" y="1825624"/>
          <a:ext cx="6685812" cy="4351340"/>
        </p:xfrm>
        <a:graphic>
          <a:graphicData uri="http://schemas.openxmlformats.org/drawingml/2006/table">
            <a:tbl>
              <a:tblPr firstRow="1" firstCol="1" bandRow="1"/>
              <a:tblGrid>
                <a:gridCol w="1114012">
                  <a:extLst>
                    <a:ext uri="{9D8B030D-6E8A-4147-A177-3AD203B41FA5}">
                      <a16:colId xmlns:a16="http://schemas.microsoft.com/office/drawing/2014/main" val="1113792221"/>
                    </a:ext>
                  </a:extLst>
                </a:gridCol>
                <a:gridCol w="1114012">
                  <a:extLst>
                    <a:ext uri="{9D8B030D-6E8A-4147-A177-3AD203B41FA5}">
                      <a16:colId xmlns:a16="http://schemas.microsoft.com/office/drawing/2014/main" val="1977819181"/>
                    </a:ext>
                  </a:extLst>
                </a:gridCol>
                <a:gridCol w="1114447">
                  <a:extLst>
                    <a:ext uri="{9D8B030D-6E8A-4147-A177-3AD203B41FA5}">
                      <a16:colId xmlns:a16="http://schemas.microsoft.com/office/drawing/2014/main" val="1282863399"/>
                    </a:ext>
                  </a:extLst>
                </a:gridCol>
                <a:gridCol w="1114447">
                  <a:extLst>
                    <a:ext uri="{9D8B030D-6E8A-4147-A177-3AD203B41FA5}">
                      <a16:colId xmlns:a16="http://schemas.microsoft.com/office/drawing/2014/main" val="3259611674"/>
                    </a:ext>
                  </a:extLst>
                </a:gridCol>
                <a:gridCol w="1114447">
                  <a:extLst>
                    <a:ext uri="{9D8B030D-6E8A-4147-A177-3AD203B41FA5}">
                      <a16:colId xmlns:a16="http://schemas.microsoft.com/office/drawing/2014/main" val="3500529479"/>
                    </a:ext>
                  </a:extLst>
                </a:gridCol>
                <a:gridCol w="1114447">
                  <a:extLst>
                    <a:ext uri="{9D8B030D-6E8A-4147-A177-3AD203B41FA5}">
                      <a16:colId xmlns:a16="http://schemas.microsoft.com/office/drawing/2014/main" val="3145087649"/>
                    </a:ext>
                  </a:extLst>
                </a:gridCol>
              </a:tblGrid>
              <a:tr h="870268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8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/>
                      </a:r>
                      <a:br>
                        <a:rPr lang="en-GB" sz="8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</a:b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902057651"/>
                  </a:ext>
                </a:extLst>
              </a:tr>
              <a:tr h="870268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956510761"/>
                  </a:ext>
                </a:extLst>
              </a:tr>
              <a:tr h="870268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487882093"/>
                  </a:ext>
                </a:extLst>
              </a:tr>
              <a:tr h="870268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13148396"/>
                  </a:ext>
                </a:extLst>
              </a:tr>
              <a:tr h="870268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100" dirty="0">
                          <a:effectLst/>
                          <a:latin typeface="HfW cursive" panose="00000500000000000000" pitchFamily="2" charset="0"/>
                          <a:ea typeface="Calibri" panose="020F0502020204030204" pitchFamily="34" charset="0"/>
                          <a:cs typeface="HfW cursive" panose="00000500000000000000" pitchFamily="2" charset="0"/>
                        </a:rPr>
                        <a:t> </a:t>
                      </a:r>
                      <a:endParaRPr lang="en-GB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100" dirty="0" err="1">
                          <a:effectLst/>
                          <a:latin typeface="HfW cursive" panose="00000500000000000000" pitchFamily="2" charset="0"/>
                          <a:ea typeface="Calibri" panose="020F0502020204030204" pitchFamily="34" charset="0"/>
                          <a:cs typeface="HfW cursive" panose="00000500000000000000" pitchFamily="2" charset="0"/>
                        </a:rPr>
                        <a:t>T¶«e</a:t>
                      </a:r>
                      <a:r>
                        <a:rPr lang="en-GB" sz="1100" dirty="0">
                          <a:effectLst/>
                          <a:latin typeface="HfW cursive" panose="00000500000000000000" pitchFamily="2" charset="0"/>
                          <a:ea typeface="Calibri" panose="020F0502020204030204" pitchFamily="34" charset="0"/>
                          <a:cs typeface="HfW cursive" panose="00000500000000000000" pitchFamily="2" charset="0"/>
                        </a:rPr>
                        <a:t> </a:t>
                      </a:r>
                      <a:r>
                        <a:rPr lang="en-GB" sz="1100" dirty="0" err="1">
                          <a:effectLst/>
                          <a:latin typeface="HfW cursive" panose="00000500000000000000" pitchFamily="2" charset="0"/>
                          <a:ea typeface="Calibri" panose="020F0502020204030204" pitchFamily="34" charset="0"/>
                          <a:cs typeface="HfW cursive" panose="00000500000000000000" pitchFamily="2" charset="0"/>
                        </a:rPr>
                        <a:t>A¶l</a:t>
                      </a:r>
                      <a:r>
                        <a:rPr lang="en-GB" sz="1100" dirty="0">
                          <a:effectLst/>
                          <a:latin typeface="HfW cursive" panose="00000500000000000000" pitchFamily="2" charset="0"/>
                          <a:ea typeface="Calibri" panose="020F0502020204030204" pitchFamily="34" charset="0"/>
                          <a:cs typeface="HfW cursive" panose="00000500000000000000" pitchFamily="2" charset="0"/>
                        </a:rPr>
                        <a:t>[p[h]a[¥e[t</a:t>
                      </a:r>
                      <a:endParaRPr lang="en-GB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682364781"/>
                  </a:ext>
                </a:extLst>
              </a:tr>
            </a:tbl>
          </a:graphicData>
        </a:graphic>
      </p:graphicFrame>
      <p:pic>
        <p:nvPicPr>
          <p:cNvPr id="3101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86088" y="1923712"/>
            <a:ext cx="676275" cy="6762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99" name="Picture 4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04324" y="1936081"/>
            <a:ext cx="688975" cy="6889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98" name="Picture 5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20046" y="1911807"/>
            <a:ext cx="700087" cy="7000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97" name="Picture 6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37684" y="1973195"/>
            <a:ext cx="628650" cy="6286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96" name="Picture 7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83885" y="2017713"/>
            <a:ext cx="606425" cy="6064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95" name="Picture 8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39932" y="2788075"/>
            <a:ext cx="676275" cy="6762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94" name="Picture 9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37914" y="2856900"/>
            <a:ext cx="736600" cy="736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93" name="Picture 10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28506" y="2745581"/>
            <a:ext cx="676275" cy="6762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92" name="Picture 11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36454" y="2799055"/>
            <a:ext cx="641350" cy="6413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91" name="Picture 12"/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54575" y="2800506"/>
            <a:ext cx="654050" cy="654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90" name="Picture 13"/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41184" y="2782094"/>
            <a:ext cx="665163" cy="6651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9" name="Picture 14"/>
          <p:cNvPicPr>
            <a:picLocks noChangeAspect="1" noChangeArrowheads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08313" y="3610222"/>
            <a:ext cx="654050" cy="654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8" name="Picture 15"/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09056" y="3670547"/>
            <a:ext cx="593725" cy="5937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7" name="Picture 16"/>
          <p:cNvPicPr>
            <a:picLocks noChangeAspect="1" noChangeArrowheads="1"/>
          </p:cNvPicPr>
          <p:nvPr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44109" y="3698080"/>
            <a:ext cx="606425" cy="6064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6" name="Picture 17"/>
          <p:cNvPicPr>
            <a:picLocks noChangeAspect="1" noChangeArrowheads="1"/>
          </p:cNvPicPr>
          <p:nvPr/>
        </p:nvPicPr>
        <p:blipFill>
          <a:blip r:embed="rId1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48361" y="3717014"/>
            <a:ext cx="617537" cy="6175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5" name="Picture 18"/>
          <p:cNvPicPr>
            <a:picLocks noChangeAspect="1" noChangeArrowheads="1"/>
          </p:cNvPicPr>
          <p:nvPr/>
        </p:nvPicPr>
        <p:blipFill>
          <a:blip r:embed="rId1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37684" y="3692525"/>
            <a:ext cx="628650" cy="6286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4" name="Picture 19"/>
          <p:cNvPicPr>
            <a:picLocks noChangeAspect="1" noChangeArrowheads="1"/>
          </p:cNvPicPr>
          <p:nvPr/>
        </p:nvPicPr>
        <p:blipFill>
          <a:blip r:embed="rId1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38120" y="3692525"/>
            <a:ext cx="617538" cy="6175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3" name="Picture 20"/>
          <p:cNvPicPr>
            <a:picLocks noChangeAspect="1" noChangeArrowheads="1"/>
          </p:cNvPicPr>
          <p:nvPr/>
        </p:nvPicPr>
        <p:blipFill>
          <a:blip r:embed="rId1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74420" y="4583496"/>
            <a:ext cx="546100" cy="546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2" name="Picture 22"/>
          <p:cNvPicPr>
            <a:picLocks noChangeAspect="1" noChangeArrowheads="1"/>
          </p:cNvPicPr>
          <p:nvPr/>
        </p:nvPicPr>
        <p:blipFill>
          <a:blip r:embed="rId2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90011" y="4553197"/>
            <a:ext cx="676275" cy="6762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1" name="Picture 23"/>
          <p:cNvPicPr>
            <a:picLocks noChangeAspect="1" noChangeArrowheads="1"/>
          </p:cNvPicPr>
          <p:nvPr/>
        </p:nvPicPr>
        <p:blipFill>
          <a:blip r:embed="rId2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45807" y="4601618"/>
            <a:ext cx="557212" cy="5572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0" name="Picture 24"/>
          <p:cNvPicPr>
            <a:picLocks noChangeAspect="1" noChangeArrowheads="1"/>
          </p:cNvPicPr>
          <p:nvPr/>
        </p:nvPicPr>
        <p:blipFill>
          <a:blip r:embed="rId2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6385787" y="4582566"/>
            <a:ext cx="617537" cy="6175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9" name="Picture 25"/>
          <p:cNvPicPr>
            <a:picLocks noChangeAspect="1" noChangeArrowheads="1"/>
          </p:cNvPicPr>
          <p:nvPr/>
        </p:nvPicPr>
        <p:blipFill>
          <a:blip r:embed="rId2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37684" y="4588123"/>
            <a:ext cx="606425" cy="6064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8" name="Picture 26"/>
          <p:cNvPicPr>
            <a:picLocks noChangeAspect="1" noChangeArrowheads="1"/>
          </p:cNvPicPr>
          <p:nvPr/>
        </p:nvPicPr>
        <p:blipFill>
          <a:blip r:embed="rId2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8579395" y="4623843"/>
            <a:ext cx="534988" cy="5349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7" name="Picture 27"/>
          <p:cNvPicPr>
            <a:picLocks noChangeAspect="1" noChangeArrowheads="1"/>
          </p:cNvPicPr>
          <p:nvPr/>
        </p:nvPicPr>
        <p:blipFill>
          <a:blip r:embed="rId2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62288" y="5482318"/>
            <a:ext cx="546100" cy="546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6" name="Picture 28"/>
          <p:cNvPicPr>
            <a:picLocks noChangeAspect="1" noChangeArrowheads="1"/>
          </p:cNvPicPr>
          <p:nvPr/>
        </p:nvPicPr>
        <p:blipFill>
          <a:blip r:embed="rId2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33929" y="5443561"/>
            <a:ext cx="581025" cy="5810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5" name="Picture 29"/>
          <p:cNvPicPr>
            <a:picLocks noChangeAspect="1" noChangeArrowheads="1"/>
          </p:cNvPicPr>
          <p:nvPr/>
        </p:nvPicPr>
        <p:blipFill>
          <a:blip r:embed="rId2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09599" y="5448119"/>
            <a:ext cx="593725" cy="5937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4" name="Picture 30"/>
          <p:cNvPicPr>
            <a:picLocks noChangeAspect="1" noChangeArrowheads="1"/>
          </p:cNvPicPr>
          <p:nvPr/>
        </p:nvPicPr>
        <p:blipFill>
          <a:blip r:embed="rId2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87244" y="5465581"/>
            <a:ext cx="558800" cy="558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3" name="Picture 31"/>
          <p:cNvPicPr>
            <a:picLocks noChangeAspect="1" noChangeArrowheads="1"/>
          </p:cNvPicPr>
          <p:nvPr/>
        </p:nvPicPr>
        <p:blipFill>
          <a:blip r:embed="rId2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37684" y="5483837"/>
            <a:ext cx="522287" cy="5222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100" name="Picture 3"/>
          <p:cNvPicPr>
            <a:picLocks noChangeAspect="1" noChangeArrowheads="1"/>
          </p:cNvPicPr>
          <p:nvPr/>
        </p:nvPicPr>
        <p:blipFill>
          <a:blip r:embed="rId3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57148" y="1924051"/>
            <a:ext cx="700088" cy="7000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760541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410017" y="514003"/>
            <a:ext cx="6133092" cy="61314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413861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723526" y="723009"/>
            <a:ext cx="6015525" cy="60139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86192609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841092" y="187432"/>
            <a:ext cx="6015526" cy="60139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92383847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841092" y="566254"/>
            <a:ext cx="6067777" cy="60661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472605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945593" y="683820"/>
            <a:ext cx="5924087" cy="5922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92891132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 smtClean="0"/>
              <a:t>Have a go at writing what you see in the picture.</a:t>
            </a:r>
            <a:endParaRPr lang="en-GB" dirty="0"/>
          </a:p>
        </p:txBody>
      </p:sp>
      <p:sp>
        <p:nvSpPr>
          <p:cNvPr id="4" name="Subtitle 3"/>
          <p:cNvSpPr>
            <a:spLocks noGrp="1"/>
          </p:cNvSpPr>
          <p:nvPr>
            <p:ph type="subTitle" idx="1"/>
          </p:nvPr>
        </p:nvSpPr>
        <p:spPr/>
        <p:txBody>
          <a:bodyPr>
            <a:normAutofit lnSpcReduction="10000"/>
          </a:bodyPr>
          <a:lstStyle/>
          <a:p>
            <a:endParaRPr lang="en-GB" dirty="0" smtClean="0"/>
          </a:p>
          <a:p>
            <a:endParaRPr lang="en-GB" dirty="0"/>
          </a:p>
          <a:p>
            <a:endParaRPr lang="en-GB" dirty="0" smtClean="0"/>
          </a:p>
          <a:p>
            <a:r>
              <a:rPr lang="en-GB" dirty="0" smtClean="0"/>
              <a:t>(phrase or sentence)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43193197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906406" y="553191"/>
            <a:ext cx="5832646" cy="58310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23598255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337718"/>
            <a:ext cx="11979898" cy="43576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21836111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215640" y="326571"/>
            <a:ext cx="6089468" cy="60894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5606224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165</TotalTime>
  <Words>81</Words>
  <Application>Microsoft Office PowerPoint</Application>
  <PresentationFormat>Widescreen</PresentationFormat>
  <Paragraphs>18</Paragraphs>
  <Slides>37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37</vt:i4>
      </vt:variant>
    </vt:vector>
  </HeadingPairs>
  <TitlesOfParts>
    <vt:vector size="43" baseType="lpstr">
      <vt:lpstr>Arial</vt:lpstr>
      <vt:lpstr>Calibri</vt:lpstr>
      <vt:lpstr>Calibri Light</vt:lpstr>
      <vt:lpstr>HfW cursive</vt:lpstr>
      <vt:lpstr>Times New Roman</vt:lpstr>
      <vt:lpstr>Office Theme</vt:lpstr>
      <vt:lpstr>Year R – Phonics Wednesday 15th July </vt:lpstr>
      <vt:lpstr>Write your name!</vt:lpstr>
      <vt:lpstr>Have a go at saying the sound then saying the rhyme.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A new rhyme:</vt:lpstr>
      <vt:lpstr>PowerPoint Presentation</vt:lpstr>
      <vt:lpstr>PowerPoint Presentation</vt:lpstr>
      <vt:lpstr>Let’s use it in some words:</vt:lpstr>
      <vt:lpstr>Sound out each word using Fred Fingers</vt:lpstr>
      <vt:lpstr>Use your alphabet chart to help you write.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Have a go at writing what you see in the picture.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Year R – Phonics Monday 23rd March</dc:title>
  <dc:creator>Brockenhurst Local User</dc:creator>
  <cp:lastModifiedBy>Brockenhurst Local User</cp:lastModifiedBy>
  <cp:revision>34</cp:revision>
  <dcterms:created xsi:type="dcterms:W3CDTF">2020-03-22T15:29:57Z</dcterms:created>
  <dcterms:modified xsi:type="dcterms:W3CDTF">2020-07-05T18:33:09Z</dcterms:modified>
</cp:coreProperties>
</file>