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67" r:id="rId2"/>
    <p:sldId id="268" r:id="rId3"/>
    <p:sldId id="256" r:id="rId4"/>
    <p:sldId id="257" r:id="rId5"/>
    <p:sldId id="258" r:id="rId6"/>
    <p:sldId id="260" r:id="rId7"/>
    <p:sldId id="261" r:id="rId8"/>
    <p:sldId id="264" r:id="rId9"/>
    <p:sldId id="266" r:id="rId10"/>
    <p:sldId id="259" r:id="rId11"/>
    <p:sldId id="269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Name:_________________     Date:_______       I can identify how the Government got the home front involved.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1744EC-506F-4515-BA55-B34B87B1218F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2AA7E-BE5B-4C1B-9672-5E3834105A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69836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Name:_________________     Date:_______       I can identify how the Government got the home front involved.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ED7274-9A7F-4DCB-B079-2510415F948D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906484-2AA8-425D-8126-DA7F3E7C8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48901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4822-2E92-405C-A5F6-D01670067DEA}" type="datetime1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405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DA4D-6B73-4217-8E1B-1BAED575722E}" type="datetime1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63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18C9-73B0-4835-A648-58EF9C4C96F2}" type="datetime1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094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968AD-3FEA-404D-852C-D9A0ED451F04}" type="datetime1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914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7716-C465-4C47-8EDD-632E11DF285E}" type="datetime1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2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ABE8-A934-490F-9BC2-D37D2E543A11}" type="datetime1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677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6B70E-1196-43DA-A795-AD67D7A0F2C1}" type="datetime1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541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9BD28-7700-498E-9411-03F0DB3A71AD}" type="datetime1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100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08BCE-A6ED-45DE-93AC-266764A7A7F2}" type="datetime1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867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BC2C9-6536-4EB3-A875-954D44791A70}" type="datetime1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132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C294-60A3-436E-B5DA-828AAF65A107}" type="datetime1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359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BF2B9-F7CF-4F5F-B3CE-0CC0D4E42930}" type="datetime1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43DF2-D4DB-4F75-AEB1-8F8927B05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500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frm=1&amp;source=images&amp;cd=&amp;cad=rja&amp;docid=8xSSbVJ6Toh8iM&amp;tbnid=sdoXtZZnMR4AFM:&amp;ved=0CAUQjRw&amp;url=http://www.rlsmart.net/rcast_item.php?item_id%3D13756469%26share_id%3D285396&amp;ei=iWUcUufCLcaR0AWJlIBg&amp;bvm=bv.51156542,d.d2k&amp;psig=AFQjCNHGPHCCibfNF1tKMV-ddiYwFglyxg&amp;ust=1377678836595549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uk/url?sa=i&amp;rct=j&amp;q=&amp;esrc=s&amp;frm=1&amp;source=images&amp;cd=&amp;cad=rja&amp;docid=uXXvBwxyQa4arM&amp;tbnid=eefon35jkYZ_nM:&amp;ved=0CAUQjRw&amp;url=http://apictureofpolitics.wordpress.com/tag/propaganda/&amp;ei=0mUcUtibLqWG0AWN4YDwBQ&amp;bvm=bv.51156542,d.d2k&amp;psig=AFQjCNFvvW24pPX3I_IF8u4fOqU2EjBa-w&amp;ust=1377679180127166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uk/url?sa=i&amp;rct=j&amp;q=&amp;esrc=s&amp;frm=1&amp;source=images&amp;cd=&amp;cad=rja&amp;docid=mqrJb63Ud4aIlM&amp;tbnid=mSeaSt911usL8M:&amp;ved=0CAUQjRw&amp;url=http://www.presidiacreative.com/world-war-ii-allied-war-propaganda-posters/&amp;ei=8mUcUsmpF8GX1AWV2YBg&amp;bvm=bv.51156542,d.d2k&amp;psig=AFQjCNFvvW24pPX3I_IF8u4fOqU2EjBa-w&amp;ust=1377679180127166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.uk/url?sa=i&amp;rct=j&amp;q=&amp;esrc=s&amp;frm=1&amp;source=images&amp;cd=&amp;cad=rja&amp;docid=7PvFamkdx_GGfM&amp;tbnid=5DMoRJeiGvNAJM:&amp;ved=0CAUQjRw&amp;url=http://theartofwarcleverhuh.blogspot.com/2013/04/spanish-propaganda-posters-from-pre-ww2.html&amp;ei=OWYcUsHVJInv0gWFxYC4BQ&amp;bvm=bv.51156542,d.d2k&amp;psig=AFQjCNFvvW24pPX3I_IF8u4fOqU2EjBa-w&amp;ust=1377679180127166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.uk/url?sa=i&amp;rct=j&amp;q=&amp;esrc=s&amp;frm=1&amp;source=images&amp;cd=&amp;cad=rja&amp;docid=0iQCr64ESGM37M&amp;tbnid=fV1k-pTOTDnAUM:&amp;ved=0CAUQjRw&amp;url=http://www.smscs.com/photo/world_war_2_wallpaper/15.html&amp;ei=dmYcUunzG8On0AWAq4CYDw&amp;bvm=bv.51156542,d.d2k&amp;psig=AFQjCNFvvW24pPX3I_IF8u4fOqU2EjBa-w&amp;ust=1377679180127166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.uk/url?sa=i&amp;rct=j&amp;q=&amp;esrc=s&amp;frm=1&amp;source=images&amp;cd=&amp;cad=rja&amp;docid=aeVx97bUed7WGM&amp;tbnid=K87i3XDTNy6P7M:&amp;ved=0CAUQjRw&amp;url=http://progressontheprairie.com/2009/12/17/more-ww2-propaganda-posters-silence/&amp;ei=82YcUtHhNcWY1AXNmYCQCw&amp;bvm=bv.51156542,d.d2k&amp;psig=AFQjCNFvvW24pPX3I_IF8u4fOqU2EjBa-w&amp;ust=1377679180127166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.uk/url?sa=i&amp;rct=j&amp;q=&amp;esrc=s&amp;frm=1&amp;source=images&amp;cd=&amp;cad=rja&amp;docid=3e-xTqmM604vYM&amp;tbnid=i6WLsf9-fMWCrM:&amp;ved=0CAUQjRw&amp;url=http://www.st-andrews.ac.uk/~pv/pv/courses/posters/posters1.html&amp;ei=nGccUpfaK-mL0AX1uoFo&amp;bvm=bv.51156542,d.d2k&amp;psig=AFQjCNFvvW24pPX3I_IF8u4fOqU2EjBa-w&amp;ust=1377679180127166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.uk/url?sa=i&amp;rct=j&amp;q=&amp;esrc=s&amp;frm=1&amp;source=images&amp;cd=&amp;cad=rja&amp;docid=3e-xTqmM604vYM&amp;tbnid=vGU99PKqWMMq-M:&amp;ved=0CAUQjRw&amp;url=http://www.st-andrews.ac.uk/~pv/pv/courses/posters/posters1.html&amp;ei=ImYcUuf9I6KN0AWjmoDYBg&amp;bvm=bv.51156542,d.d2k&amp;psig=AFQjCNFvvW24pPX3I_IF8u4fOqU2EjBa-w&amp;ust=1377679180127166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470025"/>
          </a:xfrm>
        </p:spPr>
        <p:txBody>
          <a:bodyPr/>
          <a:lstStyle/>
          <a:p>
            <a:r>
              <a:rPr lang="en-GB" dirty="0" err="1" smtClean="0"/>
              <a:t>Propoganda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700808"/>
            <a:ext cx="6400800" cy="3672408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Propaganda</a:t>
            </a:r>
            <a:r>
              <a:rPr lang="en-GB" dirty="0"/>
              <a:t> is the spreading of misleading information in order to influence the public and serve the interests of the messenger. </a:t>
            </a:r>
          </a:p>
          <a:p>
            <a:r>
              <a:rPr lang="en-GB" dirty="0"/>
              <a:t>Propaganda can take many forms, including text, images, videos and more. </a:t>
            </a:r>
          </a:p>
          <a:p>
            <a:r>
              <a:rPr lang="en-GB" dirty="0"/>
              <a:t>Propaganda is most commonly used to spread a particular political message and has been used historically during times of conflict.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185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T</a:t>
            </a:r>
            <a:r>
              <a:rPr lang="en-GB" dirty="0" smtClean="0"/>
              <a:t>ypes </a:t>
            </a:r>
            <a:r>
              <a:rPr lang="en-GB" dirty="0"/>
              <a:t>of propaganda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Bandwagon</a:t>
            </a:r>
            <a:r>
              <a:rPr lang="en-GB" dirty="0"/>
              <a:t> - this aims to encourage people to do something simply because a lot of other people are doing it.</a:t>
            </a:r>
          </a:p>
          <a:p>
            <a:r>
              <a:rPr lang="en-GB" dirty="0"/>
              <a:t>Testimonial - this relies on experts and respected sources to promote a particular idea. </a:t>
            </a:r>
          </a:p>
          <a:p>
            <a:r>
              <a:rPr lang="en-GB" dirty="0"/>
              <a:t>Transfer - this associates the traits of a well-known person with a product to promote or demote it. Linking an item to a respected person is positive transfer. Creating an analogy between a disliked person and a product is negative transfer.</a:t>
            </a:r>
          </a:p>
          <a:p>
            <a:r>
              <a:rPr lang="en-GB" dirty="0"/>
              <a:t>Repetition - repeating a message helps it stick in the mind of the audience. </a:t>
            </a:r>
          </a:p>
          <a:p>
            <a:r>
              <a:rPr lang="en-GB" dirty="0"/>
              <a:t>Emotive language - this gives a message an emotional weight and appeals to the audience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5566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5013176"/>
            <a:ext cx="6400800" cy="1224136"/>
          </a:xfrm>
        </p:spPr>
        <p:txBody>
          <a:bodyPr/>
          <a:lstStyle/>
          <a:p>
            <a:r>
              <a:rPr lang="en-GB" dirty="0"/>
              <a:t>Why is this woman standing so proud and tall?</a:t>
            </a:r>
          </a:p>
          <a:p>
            <a:endParaRPr lang="en-GB" dirty="0"/>
          </a:p>
        </p:txBody>
      </p:sp>
      <p:pic>
        <p:nvPicPr>
          <p:cNvPr id="1026" name="Picture 2" descr="http://www.rlsmart.net/uploads/3494/2202084/womenfact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2" t="1789" r="2907" b="1617"/>
          <a:stretch/>
        </p:blipFill>
        <p:spPr bwMode="auto">
          <a:xfrm>
            <a:off x="2974553" y="260648"/>
            <a:ext cx="3258990" cy="4888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787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pPr marL="0" lvl="0" indent="0">
              <a:lnSpc>
                <a:spcPct val="115000"/>
              </a:lnSpc>
              <a:buNone/>
            </a:pP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</a:pP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</a:pP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</a:pP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does ‘we can do it’ mean?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2050" name="Picture 2" descr="http://apictureofpolitics.files.wordpress.com/2012/01/rosie-the-riveter1.jpe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74638"/>
            <a:ext cx="3816424" cy="505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418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pPr marL="0" lvl="0" indent="0" algn="r">
              <a:lnSpc>
                <a:spcPct val="115000"/>
              </a:lnSpc>
              <a:buNone/>
              <a:tabLst>
                <a:tab pos="1530350" algn="l"/>
                <a:tab pos="1620520" algn="l"/>
                <a:tab pos="1890395" algn="l"/>
                <a:tab pos="1980565" algn="l"/>
              </a:tabLs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with less of what? </a:t>
            </a: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r">
              <a:lnSpc>
                <a:spcPct val="115000"/>
              </a:lnSpc>
              <a:buNone/>
              <a:tabLst>
                <a:tab pos="1530350" algn="l"/>
                <a:tab pos="1620520" algn="l"/>
                <a:tab pos="1890395" algn="l"/>
                <a:tab pos="1980565" algn="l"/>
              </a:tabLs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Who 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does it help?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3074" name="Picture 2" descr="http://www.presidiacreative.com/wp-content/uploads/2011/12/Do-With-Less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85" y="73725"/>
            <a:ext cx="4431515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751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en-GB" dirty="0"/>
              <a:t>What do we </a:t>
            </a:r>
            <a:endParaRPr lang="en-GB" dirty="0" smtClean="0"/>
          </a:p>
          <a:p>
            <a:pPr marL="0" indent="0" algn="r">
              <a:buNone/>
            </a:pPr>
            <a:r>
              <a:rPr lang="en-GB" dirty="0" smtClean="0"/>
              <a:t>need </a:t>
            </a:r>
            <a:r>
              <a:rPr lang="en-GB" dirty="0"/>
              <a:t>to keep firing? </a:t>
            </a:r>
            <a:endParaRPr lang="en-GB" dirty="0" smtClean="0"/>
          </a:p>
          <a:p>
            <a:pPr marL="0" indent="0" algn="r">
              <a:buNone/>
            </a:pPr>
            <a:r>
              <a:rPr lang="en-GB" dirty="0" smtClean="0"/>
              <a:t>For </a:t>
            </a:r>
            <a:r>
              <a:rPr lang="en-GB" dirty="0"/>
              <a:t>what reason?</a:t>
            </a:r>
          </a:p>
          <a:p>
            <a:endParaRPr lang="en-GB" dirty="0"/>
          </a:p>
        </p:txBody>
      </p:sp>
      <p:pic>
        <p:nvPicPr>
          <p:cNvPr id="5122" name="Picture 2" descr="http://4.bp.blogspot.com/-Sv-lHZad04M/Tb22zkQ-2-I/AAAAAAAAGE4/xaFQtj1abKE/s748/british_3_World_War_Two_Propaganda_Posters-s320x428-48185-58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7236"/>
            <a:ext cx="5104482" cy="682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4560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en-GB" dirty="0"/>
              <a:t>How can food be </a:t>
            </a:r>
            <a:endParaRPr lang="en-GB" dirty="0" smtClean="0"/>
          </a:p>
          <a:p>
            <a:pPr marL="0" indent="0" algn="r">
              <a:buNone/>
            </a:pPr>
            <a:r>
              <a:rPr lang="en-GB" dirty="0" smtClean="0"/>
              <a:t>a </a:t>
            </a:r>
            <a:r>
              <a:rPr lang="en-GB" dirty="0"/>
              <a:t>weapon?</a:t>
            </a:r>
          </a:p>
          <a:p>
            <a:endParaRPr lang="en-GB" dirty="0"/>
          </a:p>
        </p:txBody>
      </p:sp>
      <p:pic>
        <p:nvPicPr>
          <p:cNvPr id="6146" name="Picture 2" descr="http://www.arabicinterpreter.co.uk/blog/15/world-war-2-propaganda-posters-usa-i9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8" t="2658" r="6091" b="3565"/>
          <a:stretch/>
        </p:blipFill>
        <p:spPr bwMode="auto">
          <a:xfrm>
            <a:off x="457200" y="274638"/>
            <a:ext cx="4627418" cy="656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079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en-GB" dirty="0"/>
              <a:t>This poster </a:t>
            </a:r>
            <a:endParaRPr lang="en-GB" dirty="0" smtClean="0"/>
          </a:p>
          <a:p>
            <a:pPr marL="0" indent="0" algn="r">
              <a:buNone/>
            </a:pPr>
            <a:r>
              <a:rPr lang="en-GB" dirty="0" smtClean="0"/>
              <a:t>uses </a:t>
            </a:r>
            <a:r>
              <a:rPr lang="en-GB" dirty="0"/>
              <a:t>a rhyme, </a:t>
            </a:r>
            <a:endParaRPr lang="en-GB" dirty="0" smtClean="0"/>
          </a:p>
          <a:p>
            <a:pPr marL="0" indent="0" algn="r">
              <a:buNone/>
            </a:pPr>
            <a:r>
              <a:rPr lang="en-GB" dirty="0" smtClean="0"/>
              <a:t>what </a:t>
            </a:r>
            <a:r>
              <a:rPr lang="en-GB" dirty="0"/>
              <a:t>does it mean? </a:t>
            </a:r>
          </a:p>
          <a:p>
            <a:endParaRPr lang="en-GB" dirty="0"/>
          </a:p>
        </p:txBody>
      </p:sp>
      <p:pic>
        <p:nvPicPr>
          <p:cNvPr id="9218" name="Picture 2" descr="http://okiefeminist.files.wordpress.com/2009/12/loose-lip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6" r="10727"/>
          <a:stretch/>
        </p:blipFill>
        <p:spPr bwMode="auto">
          <a:xfrm>
            <a:off x="372617" y="288283"/>
            <a:ext cx="4752529" cy="613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883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en-GB" dirty="0"/>
              <a:t>What </a:t>
            </a:r>
            <a:r>
              <a:rPr lang="en-GB" dirty="0" smtClean="0"/>
              <a:t>do you think</a:t>
            </a:r>
          </a:p>
          <a:p>
            <a:pPr marL="0" indent="0" algn="r">
              <a:buNone/>
            </a:pPr>
            <a:r>
              <a:rPr lang="en-GB" dirty="0" smtClean="0"/>
              <a:t>The women were  </a:t>
            </a:r>
          </a:p>
          <a:p>
            <a:pPr marL="0" indent="0" algn="r">
              <a:buNone/>
            </a:pPr>
            <a:r>
              <a:rPr lang="en-GB" dirty="0" smtClean="0"/>
              <a:t>needed </a:t>
            </a:r>
            <a:r>
              <a:rPr lang="en-GB" dirty="0"/>
              <a:t>for?</a:t>
            </a:r>
          </a:p>
          <a:p>
            <a:endParaRPr lang="en-GB" dirty="0"/>
          </a:p>
        </p:txBody>
      </p:sp>
      <p:pic>
        <p:nvPicPr>
          <p:cNvPr id="11266" name="Picture 2" descr="http://www.st-andrews.ac.uk/~pv/pv/courses/posters/images1/everywoma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33" y="21723"/>
            <a:ext cx="4383567" cy="683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469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en-GB" dirty="0"/>
              <a:t>Thousands more </a:t>
            </a:r>
            <a:endParaRPr lang="en-GB" dirty="0" smtClean="0"/>
          </a:p>
          <a:p>
            <a:pPr marL="0" indent="0" algn="r">
              <a:buNone/>
            </a:pPr>
            <a:r>
              <a:rPr lang="en-GB" dirty="0" smtClean="0"/>
              <a:t>of </a:t>
            </a:r>
            <a:r>
              <a:rPr lang="en-GB" dirty="0"/>
              <a:t>what?</a:t>
            </a:r>
          </a:p>
          <a:p>
            <a:endParaRPr lang="en-GB" dirty="0"/>
          </a:p>
        </p:txBody>
      </p:sp>
      <p:pic>
        <p:nvPicPr>
          <p:cNvPr id="4098" name="Picture 2" descr="http://www.st-andrews.ac.uk/~pv/pv/courses/posters/images1/landarmy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4536504" cy="693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8719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495" y="1061707"/>
            <a:ext cx="6226865" cy="493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091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264</Words>
  <Application>Microsoft Office PowerPoint</Application>
  <PresentationFormat>On-screen Show (4:3)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Comic Sans MS</vt:lpstr>
      <vt:lpstr>Times New Roman</vt:lpstr>
      <vt:lpstr>Office Theme</vt:lpstr>
      <vt:lpstr>Propoganda</vt:lpstr>
      <vt:lpstr> Types of propaganda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%username%</dc:creator>
  <cp:lastModifiedBy>Brockenhurst Local User</cp:lastModifiedBy>
  <cp:revision>9</cp:revision>
  <cp:lastPrinted>2013-11-13T08:03:44Z</cp:lastPrinted>
  <dcterms:created xsi:type="dcterms:W3CDTF">2013-08-27T08:38:46Z</dcterms:created>
  <dcterms:modified xsi:type="dcterms:W3CDTF">2020-04-28T12:44:41Z</dcterms:modified>
</cp:coreProperties>
</file>