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67" r:id="rId3"/>
    <p:sldId id="294" r:id="rId4"/>
    <p:sldId id="264" r:id="rId5"/>
    <p:sldId id="289" r:id="rId6"/>
    <p:sldId id="283" r:id="rId7"/>
    <p:sldId id="295" r:id="rId8"/>
    <p:sldId id="282" r:id="rId9"/>
    <p:sldId id="291" r:id="rId10"/>
    <p:sldId id="287" r:id="rId11"/>
    <p:sldId id="296" r:id="rId12"/>
    <p:sldId id="285" r:id="rId13"/>
    <p:sldId id="290" r:id="rId14"/>
    <p:sldId id="256" r:id="rId15"/>
    <p:sldId id="297" r:id="rId16"/>
    <p:sldId id="268" r:id="rId17"/>
    <p:sldId id="292" r:id="rId18"/>
    <p:sldId id="265" r:id="rId19"/>
    <p:sldId id="293" r:id="rId20"/>
    <p:sldId id="27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4660"/>
  </p:normalViewPr>
  <p:slideViewPr>
    <p:cSldViewPr>
      <p:cViewPr varScale="1">
        <p:scale>
          <a:sx n="69" d="100"/>
          <a:sy n="69" d="100"/>
        </p:scale>
        <p:origin x="144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D4EAF5-E641-48E8-9110-ADAD5E5B6FA9}" type="datetimeFigureOut">
              <a:rPr lang="en-GB" smtClean="0"/>
              <a:t>02/04/2020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4089791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D4EAF5-E641-48E8-9110-ADAD5E5B6FA9}" type="datetimeFigureOut">
              <a:rPr lang="en-GB" smtClean="0"/>
              <a:t>02/04/2020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1827175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D4EAF5-E641-48E8-9110-ADAD5E5B6FA9}" type="datetimeFigureOut">
              <a:rPr lang="en-GB" smtClean="0"/>
              <a:t>02/04/2020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3536132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D4EAF5-E641-48E8-9110-ADAD5E5B6FA9}" type="datetimeFigureOut">
              <a:rPr lang="en-GB" smtClean="0"/>
              <a:t>02/04/2020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613811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D4EAF5-E641-48E8-9110-ADAD5E5B6FA9}" type="datetimeFigureOut">
              <a:rPr lang="en-GB" smtClean="0"/>
              <a:t>02/04/2020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3227005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D4EAF5-E641-48E8-9110-ADAD5E5B6FA9}" type="datetimeFigureOut">
              <a:rPr lang="en-GB" smtClean="0"/>
              <a:t>02/04/2020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392318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D4EAF5-E641-48E8-9110-ADAD5E5B6FA9}" type="datetimeFigureOut">
              <a:rPr lang="en-GB" smtClean="0"/>
              <a:t>02/04/2020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389678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D4EAF5-E641-48E8-9110-ADAD5E5B6FA9}" type="datetimeFigureOut">
              <a:rPr lang="en-GB" smtClean="0"/>
              <a:t>02/04/2020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1530441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D4EAF5-E641-48E8-9110-ADAD5E5B6FA9}" type="datetimeFigureOut">
              <a:rPr lang="en-GB" smtClean="0"/>
              <a:t>02/04/2020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2669328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D4EAF5-E641-48E8-9110-ADAD5E5B6FA9}" type="datetimeFigureOut">
              <a:rPr lang="en-GB" smtClean="0"/>
              <a:t>02/04/2020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2594066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D4EAF5-E641-48E8-9110-ADAD5E5B6FA9}" type="datetimeFigureOut">
              <a:rPr lang="en-GB" smtClean="0"/>
              <a:t>02/04/2020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500F9-15F3-4D69-8058-9306BEA9946C}" type="slidenum">
              <a:rPr lang="en-GB" smtClean="0"/>
              <a:t>‹#›</a:t>
            </a:fld>
            <a:endParaRPr lang="en-GB"/>
          </a:p>
        </p:txBody>
      </p:sp>
    </p:spTree>
    <p:extLst>
      <p:ext uri="{BB962C8B-B14F-4D97-AF65-F5344CB8AC3E}">
        <p14:creationId xmlns:p14="http://schemas.microsoft.com/office/powerpoint/2010/main" val="959508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D4EAF5-E641-48E8-9110-ADAD5E5B6FA9}" type="datetimeFigureOut">
              <a:rPr lang="en-GB" smtClean="0"/>
              <a:t>02/04/2020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500F9-15F3-4D69-8058-9306BEA9946C}" type="slidenum">
              <a:rPr lang="en-GB" smtClean="0"/>
              <a:t>‹#›</a:t>
            </a:fld>
            <a:endParaRPr lang="en-GB"/>
          </a:p>
        </p:txBody>
      </p:sp>
    </p:spTree>
    <p:extLst>
      <p:ext uri="{BB962C8B-B14F-4D97-AF65-F5344CB8AC3E}">
        <p14:creationId xmlns:p14="http://schemas.microsoft.com/office/powerpoint/2010/main" val="21694507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1000" y="1341"/>
            <a:ext cx="8229600" cy="1143000"/>
          </a:xfrm>
        </p:spPr>
        <p:txBody>
          <a:bodyPr>
            <a:normAutofit/>
          </a:bodyPr>
          <a:lstStyle/>
          <a:p>
            <a:r>
              <a:rPr lang="en-GB" sz="6600" b="1" dirty="0" smtClean="0">
                <a:solidFill>
                  <a:schemeClr val="bg1"/>
                </a:solidFill>
              </a:rPr>
              <a:t>Horror</a:t>
            </a:r>
            <a:endParaRPr lang="en-GB" sz="6600" b="1" dirty="0">
              <a:solidFill>
                <a:schemeClr val="bg1"/>
              </a:solidFill>
            </a:endParaRPr>
          </a:p>
        </p:txBody>
      </p:sp>
      <p:sp>
        <p:nvSpPr>
          <p:cNvPr id="3" name="Content Placeholder 2"/>
          <p:cNvSpPr>
            <a:spLocks noGrp="1"/>
          </p:cNvSpPr>
          <p:nvPr>
            <p:ph sz="half" idx="1"/>
          </p:nvPr>
        </p:nvSpPr>
        <p:spPr>
          <a:xfrm>
            <a:off x="0" y="1144341"/>
            <a:ext cx="4495800" cy="4525963"/>
          </a:xfrm>
        </p:spPr>
        <p:txBody>
          <a:bodyPr>
            <a:normAutofit/>
          </a:bodyPr>
          <a:lstStyle/>
          <a:p>
            <a:pPr marL="0" indent="0">
              <a:buNone/>
            </a:pPr>
            <a:r>
              <a:rPr lang="en-GB" u="sng" dirty="0" smtClean="0">
                <a:solidFill>
                  <a:schemeClr val="bg1"/>
                </a:solidFill>
              </a:rPr>
              <a:t>Success Criteria</a:t>
            </a:r>
            <a:r>
              <a:rPr lang="en-GB" dirty="0" smtClean="0">
                <a:solidFill>
                  <a:schemeClr val="bg1"/>
                </a:solidFill>
              </a:rPr>
              <a:t>:</a:t>
            </a:r>
          </a:p>
          <a:p>
            <a:pPr marL="0" indent="0">
              <a:buNone/>
            </a:pPr>
            <a:endParaRPr lang="en-GB" sz="1200" dirty="0" smtClean="0">
              <a:solidFill>
                <a:schemeClr val="bg1"/>
              </a:solidFill>
            </a:endParaRPr>
          </a:p>
          <a:p>
            <a:pPr marL="0" indent="0">
              <a:buNone/>
            </a:pPr>
            <a:r>
              <a:rPr lang="en-GB" sz="2400" dirty="0" smtClean="0">
                <a:solidFill>
                  <a:schemeClr val="bg1"/>
                </a:solidFill>
              </a:rPr>
              <a:t>You must:</a:t>
            </a:r>
          </a:p>
          <a:p>
            <a:r>
              <a:rPr lang="en-GB" sz="2400" dirty="0" smtClean="0">
                <a:solidFill>
                  <a:schemeClr val="bg1"/>
                </a:solidFill>
              </a:rPr>
              <a:t>Create atmosphere </a:t>
            </a:r>
          </a:p>
          <a:p>
            <a:r>
              <a:rPr lang="en-GB" sz="2400" dirty="0" smtClean="0">
                <a:solidFill>
                  <a:schemeClr val="bg1"/>
                </a:solidFill>
              </a:rPr>
              <a:t>Use a range of sentence constructions</a:t>
            </a:r>
          </a:p>
          <a:p>
            <a:pPr marL="0" indent="0">
              <a:buNone/>
            </a:pPr>
            <a:endParaRPr lang="en-GB" sz="1200" dirty="0" smtClean="0">
              <a:solidFill>
                <a:schemeClr val="bg1"/>
              </a:solidFill>
            </a:endParaRPr>
          </a:p>
          <a:p>
            <a:pPr marL="0" indent="0">
              <a:buNone/>
            </a:pPr>
            <a:r>
              <a:rPr lang="en-GB" sz="2400" dirty="0" smtClean="0">
                <a:solidFill>
                  <a:schemeClr val="bg1"/>
                </a:solidFill>
              </a:rPr>
              <a:t>You should attempt:</a:t>
            </a:r>
          </a:p>
          <a:p>
            <a:r>
              <a:rPr lang="en-GB" sz="2400" dirty="0" smtClean="0">
                <a:solidFill>
                  <a:schemeClr val="bg1"/>
                </a:solidFill>
              </a:rPr>
              <a:t>Select verbs forms for meaning and effect</a:t>
            </a:r>
            <a:endParaRPr lang="en-GB" sz="2400" dirty="0">
              <a:solidFill>
                <a:schemeClr val="bg1"/>
              </a:solidFill>
            </a:endParaRPr>
          </a:p>
          <a:p>
            <a:endParaRPr lang="en-GB" sz="2400" dirty="0">
              <a:solidFill>
                <a:schemeClr val="bg1"/>
              </a:solidFill>
            </a:endParaRPr>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788024" y="1897170"/>
            <a:ext cx="4038600" cy="3028950"/>
          </a:xfrm>
        </p:spPr>
      </p:pic>
    </p:spTree>
    <p:extLst>
      <p:ext uri="{BB962C8B-B14F-4D97-AF65-F5344CB8AC3E}">
        <p14:creationId xmlns:p14="http://schemas.microsoft.com/office/powerpoint/2010/main" val="971877567"/>
      </p:ext>
    </p:extLst>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216" y="12398"/>
            <a:ext cx="9123784" cy="6842838"/>
          </a:xfrm>
        </p:spPr>
      </p:pic>
    </p:spTree>
    <p:extLst>
      <p:ext uri="{BB962C8B-B14F-4D97-AF65-F5344CB8AC3E}">
        <p14:creationId xmlns:p14="http://schemas.microsoft.com/office/powerpoint/2010/main" val="1258125893"/>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dirty="0" smtClean="0">
                <a:solidFill>
                  <a:schemeClr val="accent2"/>
                </a:solidFill>
              </a:rPr>
              <a:t>In </a:t>
            </a:r>
            <a:r>
              <a:rPr lang="en-GB" dirty="0">
                <a:solidFill>
                  <a:schemeClr val="accent2"/>
                </a:solidFill>
              </a:rPr>
              <a:t>T</a:t>
            </a:r>
            <a:r>
              <a:rPr lang="en-GB" dirty="0" smtClean="0">
                <a:solidFill>
                  <a:schemeClr val="accent2"/>
                </a:solidFill>
              </a:rPr>
              <a:t>he Attic…</a:t>
            </a:r>
            <a:endParaRPr lang="en-GB" dirty="0">
              <a:solidFill>
                <a:schemeClr val="accent2"/>
              </a:solidFill>
            </a:endParaRPr>
          </a:p>
        </p:txBody>
      </p:sp>
      <p:sp>
        <p:nvSpPr>
          <p:cNvPr id="3" name="Content Placeholder 2"/>
          <p:cNvSpPr>
            <a:spLocks noGrp="1"/>
          </p:cNvSpPr>
          <p:nvPr>
            <p:ph idx="1"/>
          </p:nvPr>
        </p:nvSpPr>
        <p:spPr>
          <a:xfrm>
            <a:off x="0" y="1340768"/>
            <a:ext cx="9144000" cy="5112568"/>
          </a:xfrm>
        </p:spPr>
        <p:txBody>
          <a:bodyPr>
            <a:normAutofit fontScale="85000" lnSpcReduction="20000"/>
          </a:bodyPr>
          <a:lstStyle/>
          <a:p>
            <a:pPr marL="0" indent="0" algn="just">
              <a:buNone/>
            </a:pPr>
            <a:r>
              <a:rPr lang="en-GB" dirty="0"/>
              <a:t>The attic door creaked open. Something rustled in the darkness. I stared, but could see nothing beyond the vague shapes of old suitcases and trunks piled high. I struggled up into the attic and wedged the door open. Light poured into darkness. I balanced carefully upon the floor beams. I knew that if I stepped onto plaster I could fall straight through into the room below. A cobweb brushed my face and I felt a spider crawl across my cheek. As I made my way forwards, it grew darker and colder. I was blocking the light from the attic door. There were piles of old newspapers, brown bags tied with string cardboard boxes and ancient, moth eaten rugs. Thick dust powdered every surface. I kept thinking that I could slip and put my foot through the floor. Underneath a pile of camping equipment, I saw a hand. It was quite still and white, like a marble. But then it moved!</a:t>
            </a:r>
          </a:p>
          <a:p>
            <a:pPr marL="0" indent="0">
              <a:buNone/>
            </a:pPr>
            <a:endParaRPr lang="en-GB" dirty="0"/>
          </a:p>
        </p:txBody>
      </p:sp>
    </p:spTree>
    <p:extLst>
      <p:ext uri="{BB962C8B-B14F-4D97-AF65-F5344CB8AC3E}">
        <p14:creationId xmlns:p14="http://schemas.microsoft.com/office/powerpoint/2010/main" val="3255932276"/>
      </p:ext>
    </p:extLst>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75189"/>
          </a:xfrm>
        </p:spPr>
      </p:pic>
    </p:spTree>
    <p:extLst>
      <p:ext uri="{BB962C8B-B14F-4D97-AF65-F5344CB8AC3E}">
        <p14:creationId xmlns:p14="http://schemas.microsoft.com/office/powerpoint/2010/main" val="4280830658"/>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smtClean="0">
                <a:solidFill>
                  <a:schemeClr val="bg1"/>
                </a:solidFill>
              </a:rPr>
              <a:t>Fairy Tale</a:t>
            </a:r>
            <a:endParaRPr lang="en-GB" sz="6600" b="1" dirty="0">
              <a:solidFill>
                <a:schemeClr val="bg1"/>
              </a:solidFill>
            </a:endParaRP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572000" y="2423021"/>
            <a:ext cx="4428601" cy="2880320"/>
          </a:xfrm>
        </p:spPr>
      </p:pic>
      <p:sp>
        <p:nvSpPr>
          <p:cNvPr id="6" name="Content Placeholder 2"/>
          <p:cNvSpPr>
            <a:spLocks noGrp="1"/>
          </p:cNvSpPr>
          <p:nvPr>
            <p:ph sz="half" idx="1"/>
          </p:nvPr>
        </p:nvSpPr>
        <p:spPr>
          <a:xfrm>
            <a:off x="0" y="1417638"/>
            <a:ext cx="4540293" cy="4525963"/>
          </a:xfrm>
        </p:spPr>
        <p:txBody>
          <a:bodyPr>
            <a:normAutofit lnSpcReduction="10000"/>
          </a:bodyPr>
          <a:lstStyle/>
          <a:p>
            <a:pPr marL="0" indent="0">
              <a:buNone/>
            </a:pPr>
            <a:r>
              <a:rPr lang="en-GB" u="sng" dirty="0" smtClean="0">
                <a:solidFill>
                  <a:schemeClr val="bg1"/>
                </a:solidFill>
              </a:rPr>
              <a:t>Success Criteria</a:t>
            </a:r>
            <a:r>
              <a:rPr lang="en-GB" dirty="0" smtClean="0">
                <a:solidFill>
                  <a:schemeClr val="bg1"/>
                </a:solidFill>
              </a:rPr>
              <a:t>:</a:t>
            </a:r>
          </a:p>
          <a:p>
            <a:pPr marL="0" indent="0">
              <a:buNone/>
            </a:pPr>
            <a:endParaRPr lang="en-GB" sz="1200" dirty="0" smtClean="0">
              <a:solidFill>
                <a:schemeClr val="bg1"/>
              </a:solidFill>
            </a:endParaRPr>
          </a:p>
          <a:p>
            <a:pPr marL="0" indent="0">
              <a:buNone/>
            </a:pPr>
            <a:r>
              <a:rPr lang="en-GB" sz="2400" dirty="0" smtClean="0">
                <a:solidFill>
                  <a:schemeClr val="bg1"/>
                </a:solidFill>
              </a:rPr>
              <a:t>You must:</a:t>
            </a:r>
          </a:p>
          <a:p>
            <a:r>
              <a:rPr lang="en-GB" sz="2400" dirty="0" smtClean="0">
                <a:solidFill>
                  <a:schemeClr val="bg1"/>
                </a:solidFill>
              </a:rPr>
              <a:t>Use adverbs, prepositions and extended noun phrases to add detail</a:t>
            </a:r>
          </a:p>
          <a:p>
            <a:r>
              <a:rPr lang="en-GB" sz="2400" dirty="0" smtClean="0">
                <a:solidFill>
                  <a:schemeClr val="bg1"/>
                </a:solidFill>
              </a:rPr>
              <a:t>Carefully select vocabulary for characterisation</a:t>
            </a:r>
          </a:p>
          <a:p>
            <a:endParaRPr lang="en-GB" sz="1200" dirty="0" smtClean="0">
              <a:solidFill>
                <a:schemeClr val="bg1"/>
              </a:solidFill>
            </a:endParaRPr>
          </a:p>
          <a:p>
            <a:pPr marL="0" indent="0">
              <a:buNone/>
            </a:pPr>
            <a:r>
              <a:rPr lang="en-GB" sz="2400" dirty="0" smtClean="0">
                <a:solidFill>
                  <a:schemeClr val="bg1"/>
                </a:solidFill>
              </a:rPr>
              <a:t>You should attempt:</a:t>
            </a:r>
          </a:p>
          <a:p>
            <a:r>
              <a:rPr lang="en-GB" sz="2400" dirty="0">
                <a:solidFill>
                  <a:schemeClr val="bg1"/>
                </a:solidFill>
              </a:rPr>
              <a:t>Select verbs forms for meaning and effect</a:t>
            </a:r>
          </a:p>
          <a:p>
            <a:endParaRPr lang="en-GB" sz="2400" dirty="0" smtClean="0">
              <a:solidFill>
                <a:schemeClr val="bg1"/>
              </a:solidFill>
            </a:endParaRPr>
          </a:p>
        </p:txBody>
      </p:sp>
    </p:spTree>
    <p:extLst>
      <p:ext uri="{BB962C8B-B14F-4D97-AF65-F5344CB8AC3E}">
        <p14:creationId xmlns:p14="http://schemas.microsoft.com/office/powerpoint/2010/main" val="747293597"/>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37365"/>
            <a:ext cx="9134547" cy="6776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2467846"/>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dirty="0" smtClean="0">
                <a:solidFill>
                  <a:schemeClr val="accent2"/>
                </a:solidFill>
              </a:rPr>
              <a:t>The Knight &amp; The Dragon</a:t>
            </a:r>
            <a:endParaRPr lang="en-GB" dirty="0">
              <a:solidFill>
                <a:schemeClr val="accent2"/>
              </a:solidFill>
            </a:endParaRPr>
          </a:p>
        </p:txBody>
      </p:sp>
      <p:sp>
        <p:nvSpPr>
          <p:cNvPr id="3" name="Content Placeholder 2"/>
          <p:cNvSpPr>
            <a:spLocks noGrp="1"/>
          </p:cNvSpPr>
          <p:nvPr>
            <p:ph idx="1"/>
          </p:nvPr>
        </p:nvSpPr>
        <p:spPr>
          <a:xfrm>
            <a:off x="0" y="1417638"/>
            <a:ext cx="9144000" cy="4891682"/>
          </a:xfrm>
        </p:spPr>
        <p:txBody>
          <a:bodyPr>
            <a:normAutofit/>
          </a:bodyPr>
          <a:lstStyle/>
          <a:p>
            <a:pPr marL="0" indent="0" algn="just">
              <a:buNone/>
            </a:pPr>
            <a:r>
              <a:rPr lang="en-GB" dirty="0"/>
              <a:t>Carefully sipping from his tiny china cup, the gigantic turquoise dragon smiled happily at the ancient knight. Thankfully, they had put their differences aside and so there was no need for battle. Trembling, the young boy tried desperately to keep the tea-pot upright as he poured the scalding tea into the spare cup. As loud as a trumpet, the old knight let out a huge belch and returned the smile of his former foe before reaching over for a slice of toast.    </a:t>
            </a:r>
          </a:p>
          <a:p>
            <a:pPr marL="0" indent="0">
              <a:buNone/>
            </a:pPr>
            <a:endParaRPr lang="en-GB" dirty="0"/>
          </a:p>
        </p:txBody>
      </p:sp>
    </p:spTree>
    <p:extLst>
      <p:ext uri="{BB962C8B-B14F-4D97-AF65-F5344CB8AC3E}">
        <p14:creationId xmlns:p14="http://schemas.microsoft.com/office/powerpoint/2010/main" val="1119707675"/>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20782"/>
            <a:ext cx="9144000" cy="6892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4873196"/>
      </p:ext>
    </p:extLst>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2610" y="0"/>
            <a:ext cx="8823081" cy="1412776"/>
          </a:xfrm>
        </p:spPr>
        <p:txBody>
          <a:bodyPr>
            <a:normAutofit/>
          </a:bodyPr>
          <a:lstStyle/>
          <a:p>
            <a:r>
              <a:rPr lang="en-GB" sz="6000" b="1" dirty="0" smtClean="0">
                <a:solidFill>
                  <a:schemeClr val="bg1"/>
                </a:solidFill>
              </a:rPr>
              <a:t>Extraordinary Characters</a:t>
            </a:r>
            <a:endParaRPr lang="en-GB"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4008" y="2204864"/>
            <a:ext cx="4292254" cy="2723630"/>
          </a:xfrm>
        </p:spPr>
      </p:pic>
      <p:sp>
        <p:nvSpPr>
          <p:cNvPr id="7" name="Content Placeholder 2"/>
          <p:cNvSpPr>
            <a:spLocks noGrp="1"/>
          </p:cNvSpPr>
          <p:nvPr>
            <p:ph sz="half" idx="1"/>
          </p:nvPr>
        </p:nvSpPr>
        <p:spPr>
          <a:xfrm>
            <a:off x="0" y="1412776"/>
            <a:ext cx="4495800" cy="4525963"/>
          </a:xfrm>
        </p:spPr>
        <p:txBody>
          <a:bodyPr>
            <a:normAutofit/>
          </a:bodyPr>
          <a:lstStyle/>
          <a:p>
            <a:pPr marL="0" indent="0">
              <a:buNone/>
            </a:pPr>
            <a:r>
              <a:rPr lang="en-GB" u="sng" dirty="0" smtClean="0">
                <a:solidFill>
                  <a:schemeClr val="bg1"/>
                </a:solidFill>
              </a:rPr>
              <a:t>Success Criteria</a:t>
            </a:r>
            <a:r>
              <a:rPr lang="en-GB" dirty="0" smtClean="0">
                <a:solidFill>
                  <a:schemeClr val="bg1"/>
                </a:solidFill>
              </a:rPr>
              <a:t>:</a:t>
            </a:r>
          </a:p>
          <a:p>
            <a:pPr marL="0" indent="0">
              <a:buNone/>
            </a:pPr>
            <a:endParaRPr lang="en-GB" sz="1200" dirty="0" smtClean="0">
              <a:solidFill>
                <a:schemeClr val="bg1"/>
              </a:solidFill>
            </a:endParaRPr>
          </a:p>
          <a:p>
            <a:pPr marL="0" indent="0">
              <a:buNone/>
            </a:pPr>
            <a:r>
              <a:rPr lang="en-GB" sz="2400" dirty="0" smtClean="0">
                <a:solidFill>
                  <a:schemeClr val="bg1"/>
                </a:solidFill>
              </a:rPr>
              <a:t>You must:</a:t>
            </a:r>
          </a:p>
          <a:p>
            <a:r>
              <a:rPr lang="en-GB" sz="2400" dirty="0" smtClean="0">
                <a:solidFill>
                  <a:schemeClr val="bg1"/>
                </a:solidFill>
              </a:rPr>
              <a:t>Use vocabulary to reflect the level of formality </a:t>
            </a:r>
          </a:p>
          <a:p>
            <a:r>
              <a:rPr lang="en-GB" sz="2400" dirty="0" smtClean="0">
                <a:solidFill>
                  <a:schemeClr val="bg1"/>
                </a:solidFill>
              </a:rPr>
              <a:t>Use dialogue for characterisation</a:t>
            </a:r>
          </a:p>
          <a:p>
            <a:pPr marL="0" indent="0">
              <a:buNone/>
            </a:pPr>
            <a:endParaRPr lang="en-GB" sz="1200" dirty="0" smtClean="0">
              <a:solidFill>
                <a:schemeClr val="bg1"/>
              </a:solidFill>
            </a:endParaRPr>
          </a:p>
          <a:p>
            <a:pPr marL="0" indent="0">
              <a:buNone/>
            </a:pPr>
            <a:r>
              <a:rPr lang="en-GB" sz="2400" dirty="0" smtClean="0">
                <a:solidFill>
                  <a:schemeClr val="bg1"/>
                </a:solidFill>
              </a:rPr>
              <a:t>You should attempt:</a:t>
            </a:r>
          </a:p>
          <a:p>
            <a:r>
              <a:rPr lang="en-GB" sz="2400" dirty="0" smtClean="0">
                <a:solidFill>
                  <a:schemeClr val="bg1"/>
                </a:solidFill>
              </a:rPr>
              <a:t>Shift between levels of formality</a:t>
            </a:r>
            <a:endParaRPr lang="en-GB" sz="2400" dirty="0">
              <a:solidFill>
                <a:schemeClr val="bg1"/>
              </a:solidFill>
            </a:endParaRPr>
          </a:p>
          <a:p>
            <a:endParaRPr lang="en-GB" sz="2400" dirty="0">
              <a:solidFill>
                <a:schemeClr val="bg1"/>
              </a:solidFill>
            </a:endParaRPr>
          </a:p>
        </p:txBody>
      </p:sp>
    </p:spTree>
    <p:extLst>
      <p:ext uri="{BB962C8B-B14F-4D97-AF65-F5344CB8AC3E}">
        <p14:creationId xmlns:p14="http://schemas.microsoft.com/office/powerpoint/2010/main" val="811029859"/>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76" y="0"/>
            <a:ext cx="9132524" cy="6886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5955274"/>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612" y="188640"/>
            <a:ext cx="8229600" cy="1143000"/>
          </a:xfrm>
        </p:spPr>
        <p:txBody>
          <a:bodyPr>
            <a:normAutofit/>
          </a:bodyPr>
          <a:lstStyle/>
          <a:p>
            <a:r>
              <a:rPr lang="en-GB" dirty="0" smtClean="0">
                <a:solidFill>
                  <a:srgbClr val="C00000"/>
                </a:solidFill>
              </a:rPr>
              <a:t>Friday meets Monday</a:t>
            </a:r>
            <a:endParaRPr lang="en-GB" dirty="0">
              <a:solidFill>
                <a:srgbClr val="C00000"/>
              </a:solidFill>
            </a:endParaRPr>
          </a:p>
        </p:txBody>
      </p:sp>
      <p:sp>
        <p:nvSpPr>
          <p:cNvPr id="3" name="Content Placeholder 2"/>
          <p:cNvSpPr>
            <a:spLocks noGrp="1"/>
          </p:cNvSpPr>
          <p:nvPr>
            <p:ph idx="1"/>
          </p:nvPr>
        </p:nvSpPr>
        <p:spPr>
          <a:xfrm>
            <a:off x="107504" y="1484784"/>
            <a:ext cx="9150824" cy="4741987"/>
          </a:xfrm>
        </p:spPr>
        <p:txBody>
          <a:bodyPr>
            <a:normAutofit fontScale="77500" lnSpcReduction="20000"/>
          </a:bodyPr>
          <a:lstStyle/>
          <a:p>
            <a:pPr marL="0" indent="0" algn="just">
              <a:buNone/>
            </a:pPr>
            <a:r>
              <a:rPr lang="en-GB" dirty="0" smtClean="0"/>
              <a:t>Grumpily, Monday shuffled into the kitchen and slowly poured himself a cup of thick, black coffee. At the back of his head, the migraine was already beginning to throb. He furrowed his brow and began to grind his teeth.</a:t>
            </a:r>
          </a:p>
          <a:p>
            <a:pPr marL="0" indent="0" algn="just">
              <a:buNone/>
            </a:pPr>
            <a:r>
              <a:rPr lang="en-GB" dirty="0" smtClean="0"/>
              <a:t>“Good morning!” chirped Friday, as she bounded into the room, sunglasses resting on her glossy hair.</a:t>
            </a:r>
          </a:p>
          <a:p>
            <a:pPr marL="0" indent="0" algn="just">
              <a:buNone/>
            </a:pPr>
            <a:r>
              <a:rPr lang="en-GB" dirty="0" smtClean="0"/>
              <a:t>“Keep it down, you toe-rag! I’m not in the mood,” replied Monday.</a:t>
            </a:r>
          </a:p>
          <a:p>
            <a:pPr marL="0" indent="0" algn="just">
              <a:buNone/>
            </a:pPr>
            <a:r>
              <a:rPr lang="en-GB" dirty="0" smtClean="0"/>
              <a:t>“But it’s a beautiful day,” pointed </a:t>
            </a:r>
            <a:r>
              <a:rPr lang="en-GB" smtClean="0"/>
              <a:t>out Friday.</a:t>
            </a:r>
            <a:endParaRPr lang="en-GB" dirty="0" smtClean="0"/>
          </a:p>
          <a:p>
            <a:pPr marL="0" indent="0" algn="just">
              <a:buNone/>
            </a:pPr>
            <a:r>
              <a:rPr lang="en-GB" dirty="0" smtClean="0"/>
              <a:t>“I’ve got a tonne of work and I didn’t sleep last night…”</a:t>
            </a:r>
          </a:p>
          <a:p>
            <a:pPr marL="0" indent="0" algn="just">
              <a:buNone/>
            </a:pPr>
            <a:r>
              <a:rPr lang="en-GB" dirty="0" smtClean="0"/>
              <a:t>“You should take it easy,” replied Friday, “Come and join me for yoga in the park.”</a:t>
            </a:r>
          </a:p>
          <a:p>
            <a:pPr marL="0" indent="0" algn="just">
              <a:buNone/>
            </a:pPr>
            <a:r>
              <a:rPr lang="en-GB" dirty="0" smtClean="0"/>
              <a:t>“Out! Get out! You silly girl! I’ve had enough of your prattling!” exploded Friday. </a:t>
            </a:r>
            <a:endParaRPr lang="en-GB" dirty="0"/>
          </a:p>
        </p:txBody>
      </p:sp>
    </p:spTree>
    <p:extLst>
      <p:ext uri="{BB962C8B-B14F-4D97-AF65-F5344CB8AC3E}">
        <p14:creationId xmlns:p14="http://schemas.microsoft.com/office/powerpoint/2010/main" val="3619417349"/>
      </p:ext>
    </p:extLst>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21494"/>
            <a:ext cx="9145694" cy="683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8823930"/>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smtClean="0">
                <a:solidFill>
                  <a:schemeClr val="bg1"/>
                </a:solidFill>
              </a:rPr>
              <a:t>Mystery</a:t>
            </a:r>
            <a:endParaRPr lang="en-GB" sz="5400" b="1" dirty="0">
              <a:solidFill>
                <a:schemeClr val="bg1"/>
              </a:solidFill>
            </a:endParaRPr>
          </a:p>
        </p:txBody>
      </p:sp>
      <p:pic>
        <p:nvPicPr>
          <p:cNvPr id="7" name="Content Placeholder 6"/>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4029" r="844"/>
          <a:stretch/>
        </p:blipFill>
        <p:spPr>
          <a:xfrm>
            <a:off x="4729882" y="1844824"/>
            <a:ext cx="4414118" cy="3917032"/>
          </a:xfrm>
        </p:spPr>
      </p:pic>
      <p:sp>
        <p:nvSpPr>
          <p:cNvPr id="8" name="Content Placeholder 2"/>
          <p:cNvSpPr>
            <a:spLocks noGrp="1"/>
          </p:cNvSpPr>
          <p:nvPr>
            <p:ph sz="half" idx="1"/>
          </p:nvPr>
        </p:nvSpPr>
        <p:spPr>
          <a:xfrm>
            <a:off x="107504" y="1540358"/>
            <a:ext cx="4729882" cy="4525963"/>
          </a:xfrm>
        </p:spPr>
        <p:txBody>
          <a:bodyPr>
            <a:normAutofit/>
          </a:bodyPr>
          <a:lstStyle/>
          <a:p>
            <a:pPr marL="0" indent="0">
              <a:buNone/>
            </a:pPr>
            <a:r>
              <a:rPr lang="en-GB" u="sng" dirty="0" smtClean="0">
                <a:solidFill>
                  <a:schemeClr val="bg1"/>
                </a:solidFill>
              </a:rPr>
              <a:t>Success Criteria</a:t>
            </a:r>
            <a:r>
              <a:rPr lang="en-GB" dirty="0" smtClean="0">
                <a:solidFill>
                  <a:schemeClr val="bg1"/>
                </a:solidFill>
              </a:rPr>
              <a:t>:</a:t>
            </a:r>
          </a:p>
          <a:p>
            <a:pPr marL="0" indent="0">
              <a:buNone/>
            </a:pPr>
            <a:endParaRPr lang="en-GB" sz="1200" dirty="0" smtClean="0">
              <a:solidFill>
                <a:schemeClr val="bg1"/>
              </a:solidFill>
            </a:endParaRPr>
          </a:p>
          <a:p>
            <a:pPr marL="0" indent="0">
              <a:buNone/>
            </a:pPr>
            <a:r>
              <a:rPr lang="en-GB" sz="2400" dirty="0" smtClean="0">
                <a:solidFill>
                  <a:schemeClr val="bg1"/>
                </a:solidFill>
              </a:rPr>
              <a:t>You must:</a:t>
            </a:r>
          </a:p>
          <a:p>
            <a:r>
              <a:rPr lang="en-GB" sz="2400" dirty="0" smtClean="0">
                <a:solidFill>
                  <a:schemeClr val="bg1"/>
                </a:solidFill>
              </a:rPr>
              <a:t>Use a range of cohesive devices, including adverbials</a:t>
            </a:r>
          </a:p>
          <a:p>
            <a:r>
              <a:rPr lang="en-GB" sz="2400" dirty="0" smtClean="0">
                <a:solidFill>
                  <a:schemeClr val="bg1"/>
                </a:solidFill>
              </a:rPr>
              <a:t>Use some punctuation for clarity and to create meaning</a:t>
            </a:r>
          </a:p>
          <a:p>
            <a:endParaRPr lang="en-GB" sz="1200" dirty="0" smtClean="0">
              <a:solidFill>
                <a:schemeClr val="bg1"/>
              </a:solidFill>
            </a:endParaRPr>
          </a:p>
          <a:p>
            <a:pPr marL="0" indent="0">
              <a:buNone/>
            </a:pPr>
            <a:r>
              <a:rPr lang="en-GB" sz="2400" dirty="0" smtClean="0">
                <a:solidFill>
                  <a:schemeClr val="bg1"/>
                </a:solidFill>
              </a:rPr>
              <a:t>You should attempt:</a:t>
            </a:r>
          </a:p>
          <a:p>
            <a:r>
              <a:rPr lang="en-GB" sz="2400" dirty="0" smtClean="0">
                <a:solidFill>
                  <a:schemeClr val="bg1"/>
                </a:solidFill>
              </a:rPr>
              <a:t>Use a full range of punctuation</a:t>
            </a:r>
            <a:endParaRPr lang="en-GB" sz="2400" dirty="0">
              <a:solidFill>
                <a:schemeClr val="bg1"/>
              </a:solidFill>
            </a:endParaRPr>
          </a:p>
        </p:txBody>
      </p:sp>
    </p:spTree>
    <p:extLst>
      <p:ext uri="{BB962C8B-B14F-4D97-AF65-F5344CB8AC3E}">
        <p14:creationId xmlns:p14="http://schemas.microsoft.com/office/powerpoint/2010/main" val="1097376538"/>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73910258"/>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00000"/>
                </a:solidFill>
              </a:rPr>
              <a:t>Searching By Lantern-Light</a:t>
            </a:r>
            <a:endParaRPr lang="en-GB" dirty="0">
              <a:solidFill>
                <a:srgbClr val="C00000"/>
              </a:solidFill>
            </a:endParaRPr>
          </a:p>
        </p:txBody>
      </p:sp>
      <p:sp>
        <p:nvSpPr>
          <p:cNvPr id="3" name="Content Placeholder 2"/>
          <p:cNvSpPr>
            <a:spLocks noGrp="1"/>
          </p:cNvSpPr>
          <p:nvPr>
            <p:ph idx="1"/>
          </p:nvPr>
        </p:nvSpPr>
        <p:spPr>
          <a:xfrm>
            <a:off x="0" y="1417638"/>
            <a:ext cx="9144000" cy="4953149"/>
          </a:xfrm>
        </p:spPr>
        <p:txBody>
          <a:bodyPr>
            <a:normAutofit fontScale="92500" lnSpcReduction="10000"/>
          </a:bodyPr>
          <a:lstStyle/>
          <a:p>
            <a:pPr marL="0" indent="0" algn="just">
              <a:buNone/>
            </a:pPr>
            <a:r>
              <a:rPr lang="en-GB" dirty="0" smtClean="0"/>
              <a:t>She was sure this was where he disappeared. But it was hard to tell: the lantern’s power was already beginning to fade and the shadows were gathering around her. A soft breeze brushed against her face and sent the autumn leaves rustling; they seemed to whisper “leave this place…”</a:t>
            </a:r>
          </a:p>
          <a:p>
            <a:pPr marL="0" indent="0" algn="just">
              <a:buNone/>
            </a:pPr>
            <a:r>
              <a:rPr lang="en-GB" dirty="0"/>
              <a:t>	</a:t>
            </a:r>
            <a:r>
              <a:rPr lang="en-GB" dirty="0" smtClean="0"/>
              <a:t>The fear tasted bitter in her mouth, but she couldn’t turn back (who else would search for her brother?) With trembling hands, she lowered the lantern and spotted a hole half-buried next to an ancient oak tree. She moved closer…   </a:t>
            </a:r>
            <a:endParaRPr lang="en-GB" dirty="0"/>
          </a:p>
        </p:txBody>
      </p:sp>
    </p:spTree>
    <p:extLst>
      <p:ext uri="{BB962C8B-B14F-4D97-AF65-F5344CB8AC3E}">
        <p14:creationId xmlns:p14="http://schemas.microsoft.com/office/powerpoint/2010/main" val="84707693"/>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1537"/>
          </a:xfrm>
        </p:spPr>
      </p:pic>
    </p:spTree>
    <p:extLst>
      <p:ext uri="{BB962C8B-B14F-4D97-AF65-F5344CB8AC3E}">
        <p14:creationId xmlns:p14="http://schemas.microsoft.com/office/powerpoint/2010/main" val="114094928"/>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6600" b="1" dirty="0" smtClean="0">
                <a:solidFill>
                  <a:schemeClr val="bg1"/>
                </a:solidFill>
              </a:rPr>
              <a:t>Monologues</a:t>
            </a:r>
            <a:endParaRPr lang="en-GB" sz="6600" b="1" dirty="0">
              <a:solidFill>
                <a:schemeClr val="bg1"/>
              </a:solidFill>
            </a:endParaRPr>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62500" y="1958181"/>
            <a:ext cx="3810000" cy="3810000"/>
          </a:xfrm>
        </p:spPr>
      </p:pic>
      <p:sp>
        <p:nvSpPr>
          <p:cNvPr id="7" name="Content Placeholder 2"/>
          <p:cNvSpPr>
            <a:spLocks noGrp="1"/>
          </p:cNvSpPr>
          <p:nvPr>
            <p:ph sz="half" idx="1"/>
          </p:nvPr>
        </p:nvSpPr>
        <p:spPr>
          <a:xfrm>
            <a:off x="0" y="1600200"/>
            <a:ext cx="4495800" cy="4525963"/>
          </a:xfrm>
        </p:spPr>
        <p:txBody>
          <a:bodyPr>
            <a:normAutofit lnSpcReduction="10000"/>
          </a:bodyPr>
          <a:lstStyle/>
          <a:p>
            <a:pPr marL="0" indent="0">
              <a:buNone/>
            </a:pPr>
            <a:r>
              <a:rPr lang="en-GB" u="sng" dirty="0" smtClean="0">
                <a:solidFill>
                  <a:schemeClr val="bg1"/>
                </a:solidFill>
              </a:rPr>
              <a:t>Success Criteria</a:t>
            </a:r>
            <a:r>
              <a:rPr lang="en-GB" dirty="0" smtClean="0">
                <a:solidFill>
                  <a:schemeClr val="bg1"/>
                </a:solidFill>
              </a:rPr>
              <a:t>:</a:t>
            </a:r>
          </a:p>
          <a:p>
            <a:pPr marL="0" indent="0">
              <a:buNone/>
            </a:pPr>
            <a:endParaRPr lang="en-GB" sz="1200" dirty="0" smtClean="0">
              <a:solidFill>
                <a:schemeClr val="bg1"/>
              </a:solidFill>
            </a:endParaRPr>
          </a:p>
          <a:p>
            <a:pPr marL="0" indent="0">
              <a:buNone/>
            </a:pPr>
            <a:r>
              <a:rPr lang="en-GB" sz="2400" dirty="0" smtClean="0">
                <a:solidFill>
                  <a:schemeClr val="bg1"/>
                </a:solidFill>
              </a:rPr>
              <a:t>You must:</a:t>
            </a:r>
          </a:p>
          <a:p>
            <a:pPr marL="0" indent="0">
              <a:buNone/>
            </a:pPr>
            <a:endParaRPr lang="en-GB" sz="1200" dirty="0" smtClean="0">
              <a:solidFill>
                <a:schemeClr val="bg1"/>
              </a:solidFill>
            </a:endParaRPr>
          </a:p>
          <a:p>
            <a:r>
              <a:rPr lang="en-GB" sz="2400" dirty="0" smtClean="0">
                <a:solidFill>
                  <a:schemeClr val="bg1"/>
                </a:solidFill>
              </a:rPr>
              <a:t>Use adverbs, prepositions and extended nouns phrases to add detail</a:t>
            </a:r>
          </a:p>
          <a:p>
            <a:r>
              <a:rPr lang="en-GB" sz="2400" dirty="0" smtClean="0">
                <a:solidFill>
                  <a:schemeClr val="bg1"/>
                </a:solidFill>
              </a:rPr>
              <a:t>Use passive and modal verbs</a:t>
            </a:r>
          </a:p>
          <a:p>
            <a:endParaRPr lang="en-GB" sz="2400" dirty="0" smtClean="0">
              <a:solidFill>
                <a:schemeClr val="bg1"/>
              </a:solidFill>
            </a:endParaRPr>
          </a:p>
          <a:p>
            <a:pPr marL="0" indent="0">
              <a:buNone/>
            </a:pPr>
            <a:r>
              <a:rPr lang="en-GB" sz="2400" dirty="0" smtClean="0">
                <a:solidFill>
                  <a:schemeClr val="bg1"/>
                </a:solidFill>
              </a:rPr>
              <a:t>You should attempt:</a:t>
            </a:r>
          </a:p>
          <a:p>
            <a:r>
              <a:rPr lang="en-GB" sz="2400" dirty="0" smtClean="0">
                <a:solidFill>
                  <a:schemeClr val="bg1"/>
                </a:solidFill>
              </a:rPr>
              <a:t>Select verbs for effect and meaning</a:t>
            </a:r>
            <a:endParaRPr lang="en-GB" sz="2400" dirty="0">
              <a:solidFill>
                <a:schemeClr val="bg1"/>
              </a:solidFill>
            </a:endParaRPr>
          </a:p>
        </p:txBody>
      </p:sp>
    </p:spTree>
    <p:extLst>
      <p:ext uri="{BB962C8B-B14F-4D97-AF65-F5344CB8AC3E}">
        <p14:creationId xmlns:p14="http://schemas.microsoft.com/office/powerpoint/2010/main" val="1376765975"/>
      </p:ext>
    </p:extLst>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67" y="0"/>
            <a:ext cx="9129433" cy="6847075"/>
          </a:xfrm>
        </p:spPr>
      </p:pic>
    </p:spTree>
    <p:extLst>
      <p:ext uri="{BB962C8B-B14F-4D97-AF65-F5344CB8AC3E}">
        <p14:creationId xmlns:p14="http://schemas.microsoft.com/office/powerpoint/2010/main" val="1263166387"/>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240" y="28636"/>
            <a:ext cx="8229600" cy="1143000"/>
          </a:xfrm>
        </p:spPr>
        <p:txBody>
          <a:bodyPr/>
          <a:lstStyle/>
          <a:p>
            <a:r>
              <a:rPr lang="en-GB" dirty="0" smtClean="0">
                <a:solidFill>
                  <a:schemeClr val="accent2"/>
                </a:solidFill>
              </a:rPr>
              <a:t>The Executioner’s Office</a:t>
            </a:r>
            <a:endParaRPr lang="en-GB" dirty="0">
              <a:solidFill>
                <a:schemeClr val="accent2"/>
              </a:solidFill>
            </a:endParaRPr>
          </a:p>
        </p:txBody>
      </p:sp>
      <p:sp>
        <p:nvSpPr>
          <p:cNvPr id="3" name="Content Placeholder 2"/>
          <p:cNvSpPr>
            <a:spLocks noGrp="1"/>
          </p:cNvSpPr>
          <p:nvPr>
            <p:ph idx="1"/>
          </p:nvPr>
        </p:nvSpPr>
        <p:spPr>
          <a:xfrm>
            <a:off x="0" y="980728"/>
            <a:ext cx="9132568" cy="5318051"/>
          </a:xfrm>
        </p:spPr>
        <p:txBody>
          <a:bodyPr>
            <a:normAutofit fontScale="77500" lnSpcReduction="20000"/>
          </a:bodyPr>
          <a:lstStyle/>
          <a:p>
            <a:pPr marL="0" indent="0" algn="just">
              <a:buNone/>
            </a:pPr>
            <a:r>
              <a:rPr lang="en-GB" dirty="0"/>
              <a:t>Standing outside the deputy headmaster’s office seemed to last forever. Ross was already inside. I stared glumly at the turquoise carpet, purposely avoiding the desperate gaze of Carl. So this is how it was going to end. Stories of Mr Burton’s cruelty were legendary, even to lowly Year Seven pupils like us. Every pupil who passed us on the corridor shot us sympathetic glances. Even the Year Elevens, who rarely acknowledged the existence of the ‘little ones’, offered compassionate looks. Eventually, the door of the executioner’s office opened and revealed the wide frame of Mr Burton. He advanced upon us slowly, to make the torture all the worse, revealing his savage face. He had deep lines on his forehead and around his mouth (no doubt earned from years of frowning at disobedient child), a pointed nose with enormous flared nostrils and a thick neck leading to a gaping mouth, designed purely for bellowing. “Inside,” he gestured with a long, fat finger. </a:t>
            </a:r>
          </a:p>
          <a:p>
            <a:pPr marL="0" indent="0" algn="just">
              <a:buNone/>
            </a:pPr>
            <a:r>
              <a:rPr lang="en-GB" dirty="0" smtClean="0"/>
              <a:t>	Forlornly</a:t>
            </a:r>
            <a:r>
              <a:rPr lang="en-GB" dirty="0"/>
              <a:t>, we trudged into Mr Burton’s </a:t>
            </a:r>
            <a:r>
              <a:rPr lang="en-GB" dirty="0" smtClean="0"/>
              <a:t>lair...            </a:t>
            </a:r>
            <a:endParaRPr lang="en-GB" dirty="0"/>
          </a:p>
          <a:p>
            <a:pPr marL="0" indent="0">
              <a:buNone/>
            </a:pPr>
            <a:endParaRPr lang="en-GB" dirty="0"/>
          </a:p>
        </p:txBody>
      </p:sp>
    </p:spTree>
    <p:extLst>
      <p:ext uri="{BB962C8B-B14F-4D97-AF65-F5344CB8AC3E}">
        <p14:creationId xmlns:p14="http://schemas.microsoft.com/office/powerpoint/2010/main" val="4108046909"/>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55" y="0"/>
            <a:ext cx="9146991" cy="6858000"/>
          </a:xfrm>
        </p:spPr>
      </p:pic>
    </p:spTree>
    <p:extLst>
      <p:ext uri="{BB962C8B-B14F-4D97-AF65-F5344CB8AC3E}">
        <p14:creationId xmlns:p14="http://schemas.microsoft.com/office/powerpoint/2010/main" val="406557270"/>
      </p:ext>
    </p:extLst>
  </p:cSld>
  <p:clrMapOvr>
    <a:masterClrMapping/>
  </p:clrMapOvr>
  <p:transition spd="med">
    <p:pull/>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TotalTime>
  <Words>838</Words>
  <Application>Microsoft Office PowerPoint</Application>
  <PresentationFormat>On-screen Show (4:3)</PresentationFormat>
  <Paragraphs>64</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Horror</vt:lpstr>
      <vt:lpstr>PowerPoint Presentation</vt:lpstr>
      <vt:lpstr>In The Attic…</vt:lpstr>
      <vt:lpstr>PowerPoint Presentation</vt:lpstr>
      <vt:lpstr>Fairy Tale</vt:lpstr>
      <vt:lpstr>PowerPoint Presentation</vt:lpstr>
      <vt:lpstr>The Knight &amp; The Dragon</vt:lpstr>
      <vt:lpstr>PowerPoint Presentation</vt:lpstr>
      <vt:lpstr>Extraordinary Characters</vt:lpstr>
      <vt:lpstr>PowerPoint Presentation</vt:lpstr>
      <vt:lpstr>Friday meets Monday</vt:lpstr>
      <vt:lpstr>PowerPoint Presentation</vt:lpstr>
      <vt:lpstr>Mystery</vt:lpstr>
      <vt:lpstr>PowerPoint Presentation</vt:lpstr>
      <vt:lpstr>Searching By Lantern-Light</vt:lpstr>
      <vt:lpstr>PowerPoint Presentation</vt:lpstr>
      <vt:lpstr>Monologues</vt:lpstr>
      <vt:lpstr>PowerPoint Presentation</vt:lpstr>
      <vt:lpstr>The Executioner’s Office</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dc:creator>
  <cp:lastModifiedBy>Brockenhurst Local User</cp:lastModifiedBy>
  <cp:revision>39</cp:revision>
  <dcterms:created xsi:type="dcterms:W3CDTF">2012-11-11T19:32:49Z</dcterms:created>
  <dcterms:modified xsi:type="dcterms:W3CDTF">2020-04-02T13:09:38Z</dcterms:modified>
</cp:coreProperties>
</file>