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92" r:id="rId5"/>
    <p:sldId id="256" r:id="rId6"/>
    <p:sldId id="391" r:id="rId7"/>
    <p:sldId id="390" r:id="rId8"/>
    <p:sldId id="361" r:id="rId9"/>
    <p:sldId id="423" r:id="rId10"/>
    <p:sldId id="360" r:id="rId11"/>
    <p:sldId id="424" r:id="rId12"/>
    <p:sldId id="425" r:id="rId13"/>
    <p:sldId id="426" r:id="rId14"/>
    <p:sldId id="427" r:id="rId15"/>
    <p:sldId id="428" r:id="rId16"/>
    <p:sldId id="429" r:id="rId17"/>
    <p:sldId id="430" r:id="rId18"/>
    <p:sldId id="402" r:id="rId19"/>
    <p:sldId id="431" r:id="rId20"/>
    <p:sldId id="432" r:id="rId21"/>
    <p:sldId id="433" r:id="rId22"/>
    <p:sldId id="434" r:id="rId23"/>
    <p:sldId id="435" r:id="rId24"/>
    <p:sldId id="436"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D9FF"/>
    <a:srgbClr val="9900CC"/>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0A0C64-AB71-4B98-95D4-7299A4C82875}" v="164" dt="2019-06-10T12:54:50.424"/>
    <p1510:client id="{7E437C1D-8A46-40C2-8861-EDE8F94D5120}" v="57" dt="2019-06-11T10:30:32.1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138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12/06/2019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12/06/2019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12/06/2019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12/06/2019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12/06/2019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objectives-filter/?fwp_objective=58b010ef4d7a6ad73f5698188e228657"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classroomsecrets.co.uk/avoiding-repetition-year-6-cohesion-resource-pack/" TargetMode="External"/><Relationship Id="rId4" Type="http://schemas.openxmlformats.org/officeDocument/2006/relationships/hyperlink" Target="https://classroomsecrets.co.uk/search/?fwp_topic=gps-scheme-of-wor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9" name="Picture 8">
            <a:extLst>
              <a:ext uri="{FF2B5EF4-FFF2-40B4-BE49-F238E27FC236}">
                <a16:creationId xmlns:a16="http://schemas.microsoft.com/office/drawing/2014/main" id="{BE10E778-FB36-475C-BE47-58C3ADAC70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1395369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Avoiding Repetition – Fiction</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lvl="0" fontAlgn="base">
              <a:lnSpc>
                <a:spcPct val="100000"/>
              </a:lnSpc>
              <a:spcAft>
                <a:spcPts val="0"/>
              </a:spcAft>
              <a:buClrTx/>
              <a:buSzTx/>
              <a:tabLst/>
            </a:pPr>
            <a:r>
              <a:rPr lang="en-GB" sz="1200" b="1" dirty="0">
                <a:solidFill>
                  <a:schemeClr val="tx1"/>
                </a:solidFill>
                <a:latin typeface="Century Gothic" panose="020B0502020202020204" pitchFamily="34" charset="0"/>
              </a:rPr>
              <a:t>English Year 6: </a:t>
            </a:r>
            <a:r>
              <a:rPr lang="en-US" sz="1200" b="1" dirty="0">
                <a:solidFill>
                  <a:prstClr val="black"/>
                </a:solidFill>
                <a:latin typeface="Century Gothic" panose="020B0502020202020204" pitchFamily="34" charset="0"/>
              </a:rPr>
              <a:t>Linking ideas across paragraphs using a wider range of cohesive devices: repetition of a word or phrase, grammatical connections [for example, the use of adverbials such as on the other hand, in contrast, or as a consequence], and ellipsis</a:t>
            </a:r>
          </a:p>
          <a:p>
            <a:pPr lvl="0" fontAlgn="base">
              <a:lnSpc>
                <a:spcPct val="100000"/>
              </a:lnSpc>
              <a:spcAft>
                <a:spcPts val="0"/>
              </a:spcAft>
              <a:buClr>
                <a:prstClr val="black"/>
              </a:buClr>
              <a:buSzTx/>
              <a:tabLst/>
              <a:defRPr/>
            </a:pPr>
            <a:r>
              <a:rPr lang="en-US" sz="1200" b="1" dirty="0">
                <a:solidFill>
                  <a:prstClr val="black"/>
                </a:solidFill>
                <a:latin typeface="Century Gothic" panose="020B0502020202020204" pitchFamily="34" charset="0"/>
              </a:rPr>
              <a:t>Terminology for pupils:</a:t>
            </a:r>
            <a:endParaRPr lang="en-US" sz="1200" b="1" dirty="0">
              <a:solidFill>
                <a:prstClr val="black"/>
              </a:solidFill>
              <a:latin typeface="Century Gothic" panose="020B0502020202020204" pitchFamily="34" charset="0"/>
              <a:hlinkClick r:id="rId3">
                <a:extLst>
                  <a:ext uri="{A12FA001-AC4F-418D-AE19-62706E023703}">
                    <ahyp:hlinkClr xmlns:ahyp="http://schemas.microsoft.com/office/drawing/2018/hyperlinkcolor" val="tx"/>
                  </a:ext>
                </a:extLst>
              </a:hlinkClick>
            </a:endParaRPr>
          </a:p>
          <a:p>
            <a:pPr marL="742950" lvl="1" indent="-285750" fontAlgn="base">
              <a:lnSpc>
                <a:spcPct val="100000"/>
              </a:lnSpc>
              <a:spcAft>
                <a:spcPts val="0"/>
              </a:spcAft>
              <a:buClrTx/>
              <a:buSzTx/>
              <a:buFont typeface="Arial" panose="020B0604020202020204" pitchFamily="34" charset="0"/>
              <a:buChar char="•"/>
              <a:tabLst/>
              <a:defRPr/>
            </a:pPr>
            <a:r>
              <a:rPr lang="en-GB" sz="1200" b="1" dirty="0">
                <a:solidFill>
                  <a:prstClr val="black"/>
                </a:solidFill>
                <a:latin typeface="Century Gothic" panose="020B0502020202020204" pitchFamily="34" charset="0"/>
              </a:rPr>
              <a:t>Ellipsis</a:t>
            </a: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Avoiding Repetition – Fiction</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fontAlgn="base"/>
            <a:endParaRPr lang="en-US" sz="1200" b="1" dirty="0">
              <a:solidFill>
                <a:prstClr val="black"/>
              </a:solidFill>
              <a:latin typeface="Century Gothic" panose="020B0502020202020204" pitchFamily="34" charset="0"/>
            </a:endParaRP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In this step, children will build on their previous learning in this block and revisit learning from Year 4 and Year 5 Summer Block 2.</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To avoid repetition, children should use pronouns, relative pronouns and relative clauses.</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Pronouns are used to replace a noun within a sentence. These can be personal pronouns such as I, you, he, it </a:t>
            </a:r>
            <a:r>
              <a:rPr lang="en-US" sz="1200" b="1" dirty="0" err="1">
                <a:solidFill>
                  <a:prstClr val="black"/>
                </a:solidFill>
                <a:latin typeface="Century Gothic" panose="020B0502020202020204" pitchFamily="34" charset="0"/>
              </a:rPr>
              <a:t>etc</a:t>
            </a:r>
            <a:r>
              <a:rPr lang="en-US" sz="1200" b="1" dirty="0">
                <a:solidFill>
                  <a:prstClr val="black"/>
                </a:solidFill>
                <a:latin typeface="Century Gothic" panose="020B0502020202020204" pitchFamily="34" charset="0"/>
              </a:rPr>
              <a:t>, relative pronouns, or pronouns which take the place of a noun (indefinite pronouns). For example: </a:t>
            </a:r>
            <a:r>
              <a:rPr lang="en-US" sz="1200" b="1" i="1" dirty="0">
                <a:solidFill>
                  <a:prstClr val="black"/>
                </a:solidFill>
                <a:latin typeface="Century Gothic" panose="020B0502020202020204" pitchFamily="34" charset="0"/>
              </a:rPr>
              <a:t>something, all, another, many, most etc</a:t>
            </a:r>
            <a:r>
              <a:rPr lang="en-US" sz="1200" b="1" dirty="0">
                <a:solidFill>
                  <a:prstClr val="black"/>
                </a:solidFill>
                <a:latin typeface="Century Gothic" panose="020B0502020202020204" pitchFamily="34" charset="0"/>
              </a:rPr>
              <a:t>.</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Relative clauses containing the relative pronouns; </a:t>
            </a:r>
            <a:r>
              <a:rPr lang="en-US" sz="1200" b="1" i="1" dirty="0">
                <a:solidFill>
                  <a:prstClr val="black"/>
                </a:solidFill>
                <a:latin typeface="Century Gothic" panose="020B0502020202020204" pitchFamily="34" charset="0"/>
              </a:rPr>
              <a:t>who, whom, what, where, when, which</a:t>
            </a:r>
            <a:r>
              <a:rPr lang="en-US" sz="1200" b="1" dirty="0">
                <a:solidFill>
                  <a:prstClr val="black"/>
                </a:solidFill>
                <a:latin typeface="Century Gothic" panose="020B0502020202020204" pitchFamily="34" charset="0"/>
              </a:rPr>
              <a:t> and that link one part of a sentence to another, and describe a noun or pronoun already introduced. For example: </a:t>
            </a:r>
            <a:r>
              <a:rPr lang="en-US" sz="1200" b="1" i="1" dirty="0">
                <a:solidFill>
                  <a:prstClr val="black"/>
                </a:solidFill>
                <a:latin typeface="Century Gothic" panose="020B0502020202020204" pitchFamily="34" charset="0"/>
              </a:rPr>
              <a:t>Jake enjoys playing football. He is the player </a:t>
            </a:r>
            <a:r>
              <a:rPr lang="en-US" sz="1200" b="1" i="1" u="sng" dirty="0">
                <a:solidFill>
                  <a:prstClr val="black"/>
                </a:solidFill>
                <a:latin typeface="Century Gothic" panose="020B0502020202020204" pitchFamily="34" charset="0"/>
              </a:rPr>
              <a:t>who</a:t>
            </a:r>
            <a:r>
              <a:rPr lang="en-US" sz="1200" b="1" i="1" dirty="0">
                <a:solidFill>
                  <a:prstClr val="black"/>
                </a:solidFill>
                <a:latin typeface="Century Gothic" panose="020B0502020202020204" pitchFamily="34" charset="0"/>
              </a:rPr>
              <a:t> plays in goal.</a:t>
            </a:r>
          </a:p>
          <a:p>
            <a:pPr lvl="0" fontAlgn="base"/>
            <a:endParaRPr lang="en-US" sz="1200" b="1" dirty="0">
              <a:solidFill>
                <a:prstClr val="black"/>
              </a:solidFill>
              <a:latin typeface="Century Gothic" panose="020B0502020202020204" pitchFamily="34" charset="0"/>
            </a:endParaRPr>
          </a:p>
          <a:p>
            <a:pPr lvl="0" fontAlgn="base"/>
            <a:endParaRPr lang="en-US" sz="1200" b="1" dirty="0">
              <a:solidFill>
                <a:prstClr val="black"/>
              </a:solidFill>
              <a:latin typeface="Century Gothic" panose="020B0502020202020204" pitchFamily="34" charset="0"/>
            </a:endParaRPr>
          </a:p>
          <a:p>
            <a:pPr marL="452438" lvl="0" indent="-452438" fontAlgn="base"/>
            <a:r>
              <a:rPr lang="en-US" sz="1600" b="1" dirty="0">
                <a:solidFill>
                  <a:prstClr val="black"/>
                </a:solidFill>
                <a:latin typeface="Century Gothic" panose="020B0502020202020204" pitchFamily="34" charset="0"/>
              </a:rPr>
              <a:t>Focused Questions</a:t>
            </a:r>
          </a:p>
          <a:p>
            <a:pPr lvl="0" fontAlgn="base"/>
            <a:endParaRPr lang="en-US" sz="1200" b="1" dirty="0">
              <a:solidFill>
                <a:prstClr val="black"/>
              </a:solidFill>
              <a:latin typeface="Century Gothic" panose="020B0502020202020204" pitchFamily="34" charset="0"/>
            </a:endParaRPr>
          </a:p>
          <a:p>
            <a:pPr marL="171450" lvl="0" indent="-171450" defTabSz="179388" fontAlgn="base">
              <a:buFont typeface="Arial" panose="020B0604020202020204" pitchFamily="34" charset="0"/>
              <a:buChar char="•"/>
            </a:pPr>
            <a:r>
              <a:rPr lang="en-US" sz="1200" b="1" dirty="0">
                <a:solidFill>
                  <a:prstClr val="black"/>
                </a:solidFill>
                <a:latin typeface="Century Gothic" panose="020B0502020202020204" pitchFamily="34" charset="0"/>
              </a:rPr>
              <a:t>Change the proper nouns in this sentence to pronouns to avoid repetition.</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Change this sentence to include a relative clause.</a:t>
            </a:r>
          </a:p>
          <a:p>
            <a:pPr lvl="0" defTabSz="457200">
              <a:defRPr/>
            </a:pPr>
            <a:endParaRPr lang="en-GB" sz="1600" b="1" i="1" dirty="0">
              <a:solidFill>
                <a:srgbClr val="FF0000"/>
              </a:solidFill>
              <a:latin typeface="Century Gothic" panose="020B0502020202020204" pitchFamily="34" charset="0"/>
            </a:endParaRP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Summer Block 1 – Cohesion – Fiction</a:t>
            </a:r>
          </a:p>
          <a:p>
            <a:pPr lvl="0" algn="ct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8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6: Avoiding Repetition</a:t>
            </a: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Sort the pronouns below into the correct place on the table. </a:t>
            </a:r>
          </a:p>
          <a:p>
            <a:pPr algn="ctr"/>
            <a:endParaRPr lang="en-GB" sz="2000" b="1" u="sng" dirty="0">
              <a:solidFill>
                <a:schemeClr val="bg2">
                  <a:lumMod val="50000"/>
                </a:scheme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C3D6C007-19A8-4677-AF79-7797AA0985BD}"/>
              </a:ext>
            </a:extLst>
          </p:cNvPr>
          <p:cNvGraphicFramePr>
            <a:graphicFrameLocks noGrp="1"/>
          </p:cNvGraphicFramePr>
          <p:nvPr>
            <p:extLst>
              <p:ext uri="{D42A27DB-BD31-4B8C-83A1-F6EECF244321}">
                <p14:modId xmlns:p14="http://schemas.microsoft.com/office/powerpoint/2010/main" val="2109521209"/>
              </p:ext>
            </p:extLst>
          </p:nvPr>
        </p:nvGraphicFramePr>
        <p:xfrm>
          <a:off x="1278000" y="1352030"/>
          <a:ext cx="6588000" cy="2376240"/>
        </p:xfrm>
        <a:graphic>
          <a:graphicData uri="http://schemas.openxmlformats.org/drawingml/2006/table">
            <a:tbl>
              <a:tblPr firstRow="1" bandRow="1">
                <a:tableStyleId>{5940675A-B579-460E-94D1-54222C63F5DA}</a:tableStyleId>
              </a:tblPr>
              <a:tblGrid>
                <a:gridCol w="2196000">
                  <a:extLst>
                    <a:ext uri="{9D8B030D-6E8A-4147-A177-3AD203B41FA5}">
                      <a16:colId xmlns:a16="http://schemas.microsoft.com/office/drawing/2014/main" val="1133215808"/>
                    </a:ext>
                  </a:extLst>
                </a:gridCol>
                <a:gridCol w="2196000">
                  <a:extLst>
                    <a:ext uri="{9D8B030D-6E8A-4147-A177-3AD203B41FA5}">
                      <a16:colId xmlns:a16="http://schemas.microsoft.com/office/drawing/2014/main" val="2409050981"/>
                    </a:ext>
                  </a:extLst>
                </a:gridCol>
                <a:gridCol w="2196000">
                  <a:extLst>
                    <a:ext uri="{9D8B030D-6E8A-4147-A177-3AD203B41FA5}">
                      <a16:colId xmlns:a16="http://schemas.microsoft.com/office/drawing/2014/main" val="3800967196"/>
                    </a:ext>
                  </a:extLst>
                </a:gridCol>
              </a:tblGrid>
              <a:tr h="370840">
                <a:tc>
                  <a:txBody>
                    <a:bodyPr/>
                    <a:lstStyle/>
                    <a:p>
                      <a:pPr algn="ctr"/>
                      <a:r>
                        <a:rPr lang="en-GB" sz="2000" b="1" dirty="0">
                          <a:latin typeface="Century Gothic" panose="020B0502020202020204" pitchFamily="34" charset="0"/>
                        </a:rPr>
                        <a:t>Personal</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000" b="1" dirty="0">
                          <a:latin typeface="Century Gothic" panose="020B0502020202020204" pitchFamily="34" charset="0"/>
                        </a:rPr>
                        <a:t>Relative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000" b="1" dirty="0">
                          <a:latin typeface="Century Gothic" panose="020B0502020202020204" pitchFamily="34" charset="0"/>
                        </a:rPr>
                        <a:t>Indefinite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177427177"/>
                  </a:ext>
                </a:extLst>
              </a:tr>
              <a:tr h="1980000">
                <a:tc>
                  <a:txBody>
                    <a:bodyPr/>
                    <a:lstStyle/>
                    <a:p>
                      <a:pPr algn="ctr"/>
                      <a:endParaRPr lang="en-GB" sz="2000"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84026188"/>
                  </a:ext>
                </a:extLst>
              </a:tr>
            </a:tbl>
          </a:graphicData>
        </a:graphic>
      </p:graphicFrame>
      <p:graphicFrame>
        <p:nvGraphicFramePr>
          <p:cNvPr id="2" name="Table 1">
            <a:extLst>
              <a:ext uri="{FF2B5EF4-FFF2-40B4-BE49-F238E27FC236}">
                <a16:creationId xmlns:a16="http://schemas.microsoft.com/office/drawing/2014/main" id="{6784F3D8-3976-4BEC-A9A0-649FC0E7D4A2}"/>
              </a:ext>
            </a:extLst>
          </p:cNvPr>
          <p:cNvGraphicFramePr>
            <a:graphicFrameLocks noGrp="1"/>
          </p:cNvGraphicFramePr>
          <p:nvPr>
            <p:extLst>
              <p:ext uri="{D42A27DB-BD31-4B8C-83A1-F6EECF244321}">
                <p14:modId xmlns:p14="http://schemas.microsoft.com/office/powerpoint/2010/main" val="561770885"/>
              </p:ext>
            </p:extLst>
          </p:nvPr>
        </p:nvGraphicFramePr>
        <p:xfrm>
          <a:off x="792000" y="4014578"/>
          <a:ext cx="7560000" cy="2061960"/>
        </p:xfrm>
        <a:graphic>
          <a:graphicData uri="http://schemas.openxmlformats.org/drawingml/2006/table">
            <a:tbl>
              <a:tblPr firstRow="1" bandRow="1">
                <a:tableStyleId>{5940675A-B579-460E-94D1-54222C63F5DA}</a:tableStyleId>
              </a:tblPr>
              <a:tblGrid>
                <a:gridCol w="1620000">
                  <a:extLst>
                    <a:ext uri="{9D8B030D-6E8A-4147-A177-3AD203B41FA5}">
                      <a16:colId xmlns:a16="http://schemas.microsoft.com/office/drawing/2014/main" val="1647248200"/>
                    </a:ext>
                  </a:extLst>
                </a:gridCol>
                <a:gridCol w="360000">
                  <a:extLst>
                    <a:ext uri="{9D8B030D-6E8A-4147-A177-3AD203B41FA5}">
                      <a16:colId xmlns:a16="http://schemas.microsoft.com/office/drawing/2014/main" val="3044835123"/>
                    </a:ext>
                  </a:extLst>
                </a:gridCol>
                <a:gridCol w="1620000">
                  <a:extLst>
                    <a:ext uri="{9D8B030D-6E8A-4147-A177-3AD203B41FA5}">
                      <a16:colId xmlns:a16="http://schemas.microsoft.com/office/drawing/2014/main" val="3471207778"/>
                    </a:ext>
                  </a:extLst>
                </a:gridCol>
                <a:gridCol w="360000">
                  <a:extLst>
                    <a:ext uri="{9D8B030D-6E8A-4147-A177-3AD203B41FA5}">
                      <a16:colId xmlns:a16="http://schemas.microsoft.com/office/drawing/2014/main" val="1551893089"/>
                    </a:ext>
                  </a:extLst>
                </a:gridCol>
                <a:gridCol w="1620000">
                  <a:extLst>
                    <a:ext uri="{9D8B030D-6E8A-4147-A177-3AD203B41FA5}">
                      <a16:colId xmlns:a16="http://schemas.microsoft.com/office/drawing/2014/main" val="181722365"/>
                    </a:ext>
                  </a:extLst>
                </a:gridCol>
                <a:gridCol w="360000">
                  <a:extLst>
                    <a:ext uri="{9D8B030D-6E8A-4147-A177-3AD203B41FA5}">
                      <a16:colId xmlns:a16="http://schemas.microsoft.com/office/drawing/2014/main" val="3460642892"/>
                    </a:ext>
                  </a:extLst>
                </a:gridCol>
                <a:gridCol w="1620000">
                  <a:extLst>
                    <a:ext uri="{9D8B030D-6E8A-4147-A177-3AD203B41FA5}">
                      <a16:colId xmlns:a16="http://schemas.microsoft.com/office/drawing/2014/main" val="4153880371"/>
                    </a:ext>
                  </a:extLst>
                </a:gridCol>
              </a:tblGrid>
              <a:tr h="540000">
                <a:tc>
                  <a:txBody>
                    <a:bodyPr/>
                    <a:lstStyle/>
                    <a:p>
                      <a:pPr algn="ctr"/>
                      <a:r>
                        <a:rPr lang="en-GB" sz="2000" b="1" dirty="0">
                          <a:latin typeface="Century Gothic" panose="020B0502020202020204" pitchFamily="34" charset="0"/>
                        </a:rPr>
                        <a:t>whom</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something</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which</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you</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12778785"/>
                  </a:ext>
                </a:extLst>
              </a:tr>
              <a:tr h="216000">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125380"/>
                  </a:ext>
                </a:extLst>
              </a:tr>
              <a:tr h="540000">
                <a:tc>
                  <a:txBody>
                    <a:bodyPr/>
                    <a:lstStyle/>
                    <a:p>
                      <a:pPr algn="ctr"/>
                      <a:r>
                        <a:rPr lang="en-GB" sz="2000" b="1" dirty="0">
                          <a:latin typeface="Century Gothic" panose="020B0502020202020204" pitchFamily="34" charset="0"/>
                        </a:rPr>
                        <a:t>all</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it</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everything</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whose</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77948172"/>
                  </a:ext>
                </a:extLst>
              </a:tr>
              <a:tr h="180000">
                <a:tc>
                  <a:txBody>
                    <a:bodyPr/>
                    <a:lstStyle/>
                    <a:p>
                      <a:pPr algn="ctr"/>
                      <a:endParaRPr lang="en-GB" sz="8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08687480"/>
                  </a:ext>
                </a:extLst>
              </a:tr>
              <a:tr h="540000">
                <a:tc>
                  <a:txBody>
                    <a:bodyPr/>
                    <a:lstStyle/>
                    <a:p>
                      <a:pPr algn="ctr"/>
                      <a:r>
                        <a:rPr lang="en-GB" sz="2000" b="1" dirty="0">
                          <a:latin typeface="Century Gothic" panose="020B0502020202020204" pitchFamily="34" charset="0"/>
                        </a:rPr>
                        <a:t>neither</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that</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they</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we</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14952281"/>
                  </a:ext>
                </a:extLst>
              </a:tr>
            </a:tbl>
          </a:graphicData>
        </a:graphic>
      </p:graphicFrame>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Sort the pronouns below into the correct place on the table. </a:t>
            </a:r>
          </a:p>
          <a:p>
            <a:pPr algn="ctr"/>
            <a:endParaRPr lang="en-GB" sz="2000" b="1" u="sng" dirty="0">
              <a:solidFill>
                <a:schemeClr val="bg2">
                  <a:lumMod val="50000"/>
                </a:scheme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C3D6C007-19A8-4677-AF79-7797AA0985BD}"/>
              </a:ext>
            </a:extLst>
          </p:cNvPr>
          <p:cNvGraphicFramePr>
            <a:graphicFrameLocks noGrp="1"/>
          </p:cNvGraphicFramePr>
          <p:nvPr>
            <p:extLst>
              <p:ext uri="{D42A27DB-BD31-4B8C-83A1-F6EECF244321}">
                <p14:modId xmlns:p14="http://schemas.microsoft.com/office/powerpoint/2010/main" val="3549168283"/>
              </p:ext>
            </p:extLst>
          </p:nvPr>
        </p:nvGraphicFramePr>
        <p:xfrm>
          <a:off x="1278000" y="1352030"/>
          <a:ext cx="6588000" cy="2376240"/>
        </p:xfrm>
        <a:graphic>
          <a:graphicData uri="http://schemas.openxmlformats.org/drawingml/2006/table">
            <a:tbl>
              <a:tblPr firstRow="1" bandRow="1">
                <a:tableStyleId>{5940675A-B579-460E-94D1-54222C63F5DA}</a:tableStyleId>
              </a:tblPr>
              <a:tblGrid>
                <a:gridCol w="2196000">
                  <a:extLst>
                    <a:ext uri="{9D8B030D-6E8A-4147-A177-3AD203B41FA5}">
                      <a16:colId xmlns:a16="http://schemas.microsoft.com/office/drawing/2014/main" val="1133215808"/>
                    </a:ext>
                  </a:extLst>
                </a:gridCol>
                <a:gridCol w="2196000">
                  <a:extLst>
                    <a:ext uri="{9D8B030D-6E8A-4147-A177-3AD203B41FA5}">
                      <a16:colId xmlns:a16="http://schemas.microsoft.com/office/drawing/2014/main" val="2409050981"/>
                    </a:ext>
                  </a:extLst>
                </a:gridCol>
                <a:gridCol w="2196000">
                  <a:extLst>
                    <a:ext uri="{9D8B030D-6E8A-4147-A177-3AD203B41FA5}">
                      <a16:colId xmlns:a16="http://schemas.microsoft.com/office/drawing/2014/main" val="3800967196"/>
                    </a:ext>
                  </a:extLst>
                </a:gridCol>
              </a:tblGrid>
              <a:tr h="370840">
                <a:tc>
                  <a:txBody>
                    <a:bodyPr/>
                    <a:lstStyle/>
                    <a:p>
                      <a:pPr algn="ctr"/>
                      <a:r>
                        <a:rPr lang="en-GB" sz="2000" b="1" dirty="0">
                          <a:latin typeface="Century Gothic" panose="020B0502020202020204" pitchFamily="34" charset="0"/>
                        </a:rPr>
                        <a:t>Personal</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000" b="1" dirty="0">
                          <a:latin typeface="Century Gothic" panose="020B0502020202020204" pitchFamily="34" charset="0"/>
                        </a:rPr>
                        <a:t>Relative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000" b="1" dirty="0">
                          <a:latin typeface="Century Gothic" panose="020B0502020202020204" pitchFamily="34" charset="0"/>
                        </a:rPr>
                        <a:t>Indefinite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177427177"/>
                  </a:ext>
                </a:extLst>
              </a:tr>
              <a:tr h="1980000">
                <a:tc>
                  <a:txBody>
                    <a:bodyPr/>
                    <a:lstStyle/>
                    <a:p>
                      <a:pPr algn="ctr">
                        <a:lnSpc>
                          <a:spcPct val="150000"/>
                        </a:lnSpc>
                      </a:pPr>
                      <a:r>
                        <a:rPr lang="en-GB" sz="2000" b="1" dirty="0">
                          <a:solidFill>
                            <a:srgbClr val="FF0000"/>
                          </a:solidFill>
                          <a:latin typeface="Century Gothic" panose="020B0502020202020204" pitchFamily="34" charset="0"/>
                        </a:rPr>
                        <a:t>you</a:t>
                      </a:r>
                    </a:p>
                    <a:p>
                      <a:pPr algn="ctr">
                        <a:lnSpc>
                          <a:spcPct val="150000"/>
                        </a:lnSpc>
                      </a:pPr>
                      <a:r>
                        <a:rPr lang="en-GB" sz="2000" b="1" dirty="0">
                          <a:solidFill>
                            <a:srgbClr val="FF0000"/>
                          </a:solidFill>
                          <a:latin typeface="Century Gothic" panose="020B0502020202020204" pitchFamily="34" charset="0"/>
                        </a:rPr>
                        <a:t>it</a:t>
                      </a:r>
                    </a:p>
                    <a:p>
                      <a:pPr algn="ctr">
                        <a:lnSpc>
                          <a:spcPct val="150000"/>
                        </a:lnSpc>
                      </a:pPr>
                      <a:r>
                        <a:rPr lang="en-GB" sz="2000" b="1" dirty="0">
                          <a:solidFill>
                            <a:srgbClr val="FF0000"/>
                          </a:solidFill>
                          <a:latin typeface="Century Gothic" panose="020B0502020202020204" pitchFamily="34" charset="0"/>
                        </a:rPr>
                        <a:t>they </a:t>
                      </a:r>
                    </a:p>
                    <a:p>
                      <a:pPr algn="ctr">
                        <a:lnSpc>
                          <a:spcPct val="150000"/>
                        </a:lnSpc>
                      </a:pPr>
                      <a:r>
                        <a:rPr lang="en-GB" sz="2000" b="1" dirty="0">
                          <a:solidFill>
                            <a:srgbClr val="FF0000"/>
                          </a:solidFill>
                          <a:latin typeface="Century Gothic" panose="020B0502020202020204" pitchFamily="34" charset="0"/>
                        </a:rPr>
                        <a:t>we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pPr>
                      <a:r>
                        <a:rPr lang="en-GB" sz="2000" b="1" dirty="0">
                          <a:solidFill>
                            <a:srgbClr val="FF0000"/>
                          </a:solidFill>
                          <a:latin typeface="Century Gothic" panose="020B0502020202020204" pitchFamily="34" charset="0"/>
                        </a:rPr>
                        <a:t>whom</a:t>
                      </a:r>
                    </a:p>
                    <a:p>
                      <a:pPr algn="ctr">
                        <a:lnSpc>
                          <a:spcPct val="150000"/>
                        </a:lnSpc>
                      </a:pPr>
                      <a:r>
                        <a:rPr lang="en-GB" sz="2000" b="1" dirty="0">
                          <a:solidFill>
                            <a:srgbClr val="FF0000"/>
                          </a:solidFill>
                          <a:latin typeface="Century Gothic" panose="020B0502020202020204" pitchFamily="34" charset="0"/>
                        </a:rPr>
                        <a:t>which</a:t>
                      </a:r>
                    </a:p>
                    <a:p>
                      <a:pPr algn="ctr">
                        <a:lnSpc>
                          <a:spcPct val="150000"/>
                        </a:lnSpc>
                      </a:pPr>
                      <a:r>
                        <a:rPr lang="en-GB" sz="2000" b="1" dirty="0">
                          <a:solidFill>
                            <a:srgbClr val="FF0000"/>
                          </a:solidFill>
                          <a:latin typeface="Century Gothic" panose="020B0502020202020204" pitchFamily="34" charset="0"/>
                        </a:rPr>
                        <a:t>whose</a:t>
                      </a:r>
                    </a:p>
                    <a:p>
                      <a:pPr algn="ctr">
                        <a:lnSpc>
                          <a:spcPct val="150000"/>
                        </a:lnSpc>
                      </a:pPr>
                      <a:r>
                        <a:rPr lang="en-GB" sz="2000" b="1" dirty="0">
                          <a:solidFill>
                            <a:srgbClr val="FF0000"/>
                          </a:solidFill>
                          <a:latin typeface="Century Gothic" panose="020B0502020202020204" pitchFamily="34" charset="0"/>
                        </a:rPr>
                        <a:t>that</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pPr>
                      <a:r>
                        <a:rPr lang="en-GB" sz="2000" b="1" dirty="0">
                          <a:solidFill>
                            <a:srgbClr val="FF0000"/>
                          </a:solidFill>
                          <a:latin typeface="Century Gothic" panose="020B0502020202020204" pitchFamily="34" charset="0"/>
                        </a:rPr>
                        <a:t>something</a:t>
                      </a:r>
                    </a:p>
                    <a:p>
                      <a:pPr algn="ctr">
                        <a:lnSpc>
                          <a:spcPct val="150000"/>
                        </a:lnSpc>
                      </a:pPr>
                      <a:r>
                        <a:rPr lang="en-GB" sz="2000" b="1" dirty="0">
                          <a:solidFill>
                            <a:srgbClr val="FF0000"/>
                          </a:solidFill>
                          <a:latin typeface="Century Gothic" panose="020B0502020202020204" pitchFamily="34" charset="0"/>
                        </a:rPr>
                        <a:t>all</a:t>
                      </a:r>
                    </a:p>
                    <a:p>
                      <a:pPr algn="ctr">
                        <a:lnSpc>
                          <a:spcPct val="150000"/>
                        </a:lnSpc>
                      </a:pPr>
                      <a:r>
                        <a:rPr lang="en-GB" sz="2000" b="1" dirty="0">
                          <a:solidFill>
                            <a:srgbClr val="FF0000"/>
                          </a:solidFill>
                          <a:latin typeface="Century Gothic" panose="020B0502020202020204" pitchFamily="34" charset="0"/>
                        </a:rPr>
                        <a:t>everything</a:t>
                      </a:r>
                    </a:p>
                    <a:p>
                      <a:pPr algn="ctr">
                        <a:lnSpc>
                          <a:spcPct val="150000"/>
                        </a:lnSpc>
                      </a:pPr>
                      <a:r>
                        <a:rPr lang="en-GB" sz="2000" b="1" dirty="0">
                          <a:solidFill>
                            <a:srgbClr val="FF0000"/>
                          </a:solidFill>
                          <a:latin typeface="Century Gothic" panose="020B0502020202020204" pitchFamily="34" charset="0"/>
                        </a:rPr>
                        <a:t>neither</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84026188"/>
                  </a:ext>
                </a:extLst>
              </a:tr>
            </a:tbl>
          </a:graphicData>
        </a:graphic>
      </p:graphicFrame>
      <p:graphicFrame>
        <p:nvGraphicFramePr>
          <p:cNvPr id="2" name="Table 1">
            <a:extLst>
              <a:ext uri="{FF2B5EF4-FFF2-40B4-BE49-F238E27FC236}">
                <a16:creationId xmlns:a16="http://schemas.microsoft.com/office/drawing/2014/main" id="{6784F3D8-3976-4BEC-A9A0-649FC0E7D4A2}"/>
              </a:ext>
            </a:extLst>
          </p:cNvPr>
          <p:cNvGraphicFramePr>
            <a:graphicFrameLocks noGrp="1"/>
          </p:cNvGraphicFramePr>
          <p:nvPr>
            <p:extLst>
              <p:ext uri="{D42A27DB-BD31-4B8C-83A1-F6EECF244321}">
                <p14:modId xmlns:p14="http://schemas.microsoft.com/office/powerpoint/2010/main" val="1964717782"/>
              </p:ext>
            </p:extLst>
          </p:nvPr>
        </p:nvGraphicFramePr>
        <p:xfrm>
          <a:off x="792000" y="4014578"/>
          <a:ext cx="7560000" cy="2061960"/>
        </p:xfrm>
        <a:graphic>
          <a:graphicData uri="http://schemas.openxmlformats.org/drawingml/2006/table">
            <a:tbl>
              <a:tblPr firstRow="1" bandRow="1">
                <a:tableStyleId>{5940675A-B579-460E-94D1-54222C63F5DA}</a:tableStyleId>
              </a:tblPr>
              <a:tblGrid>
                <a:gridCol w="1620000">
                  <a:extLst>
                    <a:ext uri="{9D8B030D-6E8A-4147-A177-3AD203B41FA5}">
                      <a16:colId xmlns:a16="http://schemas.microsoft.com/office/drawing/2014/main" val="1647248200"/>
                    </a:ext>
                  </a:extLst>
                </a:gridCol>
                <a:gridCol w="360000">
                  <a:extLst>
                    <a:ext uri="{9D8B030D-6E8A-4147-A177-3AD203B41FA5}">
                      <a16:colId xmlns:a16="http://schemas.microsoft.com/office/drawing/2014/main" val="3044835123"/>
                    </a:ext>
                  </a:extLst>
                </a:gridCol>
                <a:gridCol w="1620000">
                  <a:extLst>
                    <a:ext uri="{9D8B030D-6E8A-4147-A177-3AD203B41FA5}">
                      <a16:colId xmlns:a16="http://schemas.microsoft.com/office/drawing/2014/main" val="3471207778"/>
                    </a:ext>
                  </a:extLst>
                </a:gridCol>
                <a:gridCol w="360000">
                  <a:extLst>
                    <a:ext uri="{9D8B030D-6E8A-4147-A177-3AD203B41FA5}">
                      <a16:colId xmlns:a16="http://schemas.microsoft.com/office/drawing/2014/main" val="1551893089"/>
                    </a:ext>
                  </a:extLst>
                </a:gridCol>
                <a:gridCol w="1620000">
                  <a:extLst>
                    <a:ext uri="{9D8B030D-6E8A-4147-A177-3AD203B41FA5}">
                      <a16:colId xmlns:a16="http://schemas.microsoft.com/office/drawing/2014/main" val="181722365"/>
                    </a:ext>
                  </a:extLst>
                </a:gridCol>
                <a:gridCol w="360000">
                  <a:extLst>
                    <a:ext uri="{9D8B030D-6E8A-4147-A177-3AD203B41FA5}">
                      <a16:colId xmlns:a16="http://schemas.microsoft.com/office/drawing/2014/main" val="3460642892"/>
                    </a:ext>
                  </a:extLst>
                </a:gridCol>
                <a:gridCol w="1620000">
                  <a:extLst>
                    <a:ext uri="{9D8B030D-6E8A-4147-A177-3AD203B41FA5}">
                      <a16:colId xmlns:a16="http://schemas.microsoft.com/office/drawing/2014/main" val="4153880371"/>
                    </a:ext>
                  </a:extLst>
                </a:gridCol>
              </a:tblGrid>
              <a:tr h="540000">
                <a:tc>
                  <a:txBody>
                    <a:bodyPr/>
                    <a:lstStyle/>
                    <a:p>
                      <a:pPr algn="ctr"/>
                      <a:r>
                        <a:rPr lang="en-GB" sz="2000" b="1" dirty="0">
                          <a:latin typeface="Century Gothic" panose="020B0502020202020204" pitchFamily="34" charset="0"/>
                        </a:rPr>
                        <a:t>whom</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something</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which</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you</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12778785"/>
                  </a:ext>
                </a:extLst>
              </a:tr>
              <a:tr h="216000">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125380"/>
                  </a:ext>
                </a:extLst>
              </a:tr>
              <a:tr h="540000">
                <a:tc>
                  <a:txBody>
                    <a:bodyPr/>
                    <a:lstStyle/>
                    <a:p>
                      <a:pPr algn="ctr"/>
                      <a:r>
                        <a:rPr lang="en-GB" sz="2000" b="1" dirty="0">
                          <a:latin typeface="Century Gothic" panose="020B0502020202020204" pitchFamily="34" charset="0"/>
                        </a:rPr>
                        <a:t>all</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it</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everything</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whose</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77948172"/>
                  </a:ext>
                </a:extLst>
              </a:tr>
              <a:tr h="180000">
                <a:tc>
                  <a:txBody>
                    <a:bodyPr/>
                    <a:lstStyle/>
                    <a:p>
                      <a:pPr algn="ctr"/>
                      <a:endParaRPr lang="en-GB" sz="8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b="1" dirty="0">
                        <a:latin typeface="Century Gothic" panose="020B0502020202020204" pitchFamily="34" charset="0"/>
                      </a:endParaRPr>
                    </a:p>
                  </a:txBody>
                  <a:tcPr anchor="ctr">
                    <a:lnL w="12700" cmpd="sng">
                      <a:noFill/>
                    </a:lnL>
                    <a:lnR w="12700" cmpd="sng">
                      <a:noFill/>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08687480"/>
                  </a:ext>
                </a:extLst>
              </a:tr>
              <a:tr h="540000">
                <a:tc>
                  <a:txBody>
                    <a:bodyPr/>
                    <a:lstStyle/>
                    <a:p>
                      <a:pPr algn="ctr"/>
                      <a:r>
                        <a:rPr lang="en-GB" sz="2000" b="1" dirty="0">
                          <a:latin typeface="Century Gothic" panose="020B0502020202020204" pitchFamily="34" charset="0"/>
                        </a:rPr>
                        <a:t>neither</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that</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they</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we</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14952281"/>
                  </a:ext>
                </a:extLst>
              </a:tr>
            </a:tbl>
          </a:graphicData>
        </a:graphic>
      </p:graphicFrame>
    </p:spTree>
    <p:extLst>
      <p:ext uri="{BB962C8B-B14F-4D97-AF65-F5344CB8AC3E}">
        <p14:creationId xmlns:p14="http://schemas.microsoft.com/office/powerpoint/2010/main" val="32356796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pPr>
              <a:lnSpc>
                <a:spcPct val="150000"/>
              </a:lnSpc>
            </a:pPr>
            <a:endParaRPr lang="en-GB" sz="2000" b="1" dirty="0">
              <a:solidFill>
                <a:schemeClr val="bg2">
                  <a:lumMod val="50000"/>
                </a:schemeClr>
              </a:solidFill>
              <a:latin typeface="Century Gothic" panose="020B0502020202020204" pitchFamily="34" charset="0"/>
            </a:endParaRPr>
          </a:p>
          <a:p>
            <a:r>
              <a:rPr lang="en-GB" sz="2000" b="1" dirty="0">
                <a:solidFill>
                  <a:prstClr val="black"/>
                </a:solidFill>
                <a:latin typeface="Century Gothic" panose="020B0502020202020204" pitchFamily="34" charset="0"/>
              </a:rPr>
              <a:t>Group and list all of the personal, indefinite and relative pronouns that appear in paragraph one. </a:t>
            </a:r>
            <a:r>
              <a:rPr lang="en-GB" sz="2000" b="1" dirty="0">
                <a:solidFill>
                  <a:schemeClr val="tx1"/>
                </a:solidFill>
                <a:latin typeface="Century Gothic" panose="020B0502020202020204" pitchFamily="34" charset="0"/>
              </a:rPr>
              <a:t>If a pronoun appears several times, write it only once.</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32328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Rita was off. She couldn’t bare being cooped up inside their ridiculously small caravan with her annoying family any longer. The rain, which hadn’t been forecast, had fallen relentlessly all day. She just had to escape, even if it meant getting soaked. Anyone in her position would have done exactly the same.</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saying goodbye to her bemused family, she pulled up her hood and headed down to the beach. She decided to shelter under one of the parasols, which were usually used to protect people from the sun; there wasn’t much demand for them today. Rita settled herself down and stared out at the vast expanse of grey, stormy sea.</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Suddenly, she heard an unfamiliar voice behind her. “Good, you’re here. Don’t look round. Keep watching the sea. I’ve left the package in the usual place. It needs to be delivered by noon tomorrow. Don’t be late and don’t get caught.” Utterly confused, Rita whirled around with the intention of asking this crazy person what on earth he was going on about. However, she was too late; he’d already gone.</a:t>
            </a:r>
          </a:p>
        </p:txBody>
      </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pPr>
              <a:lnSpc>
                <a:spcPct val="150000"/>
              </a:lnSpc>
            </a:pPr>
            <a:endParaRPr lang="en-GB" sz="2000" b="1" dirty="0">
              <a:solidFill>
                <a:schemeClr val="bg2">
                  <a:lumMod val="50000"/>
                </a:schemeClr>
              </a:solidFill>
              <a:latin typeface="Century Gothic" panose="020B0502020202020204" pitchFamily="34" charset="0"/>
            </a:endParaRPr>
          </a:p>
          <a:p>
            <a:r>
              <a:rPr lang="en-GB" sz="2000" b="1" dirty="0">
                <a:solidFill>
                  <a:prstClr val="black"/>
                </a:solidFill>
                <a:latin typeface="Century Gothic" panose="020B0502020202020204" pitchFamily="34" charset="0"/>
              </a:rPr>
              <a:t>Group and list all of the personal, indefinite and relative pronouns that appear in paragraph one. </a:t>
            </a:r>
            <a:r>
              <a:rPr lang="en-GB" sz="2000" b="1" dirty="0">
                <a:solidFill>
                  <a:schemeClr val="tx1"/>
                </a:solidFill>
                <a:latin typeface="Century Gothic" panose="020B0502020202020204" pitchFamily="34" charset="0"/>
              </a:rPr>
              <a:t>If a pronoun appears several times, write it only once.</a:t>
            </a:r>
          </a:p>
          <a:p>
            <a:endParaRPr lang="en-GB" sz="2000" b="1" u="sng"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Personal: she, it</a:t>
            </a:r>
          </a:p>
          <a:p>
            <a:r>
              <a:rPr lang="en-GB" sz="2000" b="1" dirty="0">
                <a:solidFill>
                  <a:srgbClr val="FF0000"/>
                </a:solidFill>
                <a:latin typeface="Century Gothic" panose="020B0502020202020204" pitchFamily="34" charset="0"/>
              </a:rPr>
              <a:t>Indefinite: anyone</a:t>
            </a:r>
          </a:p>
          <a:p>
            <a:r>
              <a:rPr lang="en-GB" sz="2000" b="1" dirty="0">
                <a:solidFill>
                  <a:srgbClr val="FF0000"/>
                </a:solidFill>
                <a:latin typeface="Century Gothic" panose="020B0502020202020204" pitchFamily="34" charset="0"/>
              </a:rPr>
              <a:t>Relative: which</a:t>
            </a:r>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32328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Rita was off. </a:t>
            </a:r>
            <a:r>
              <a:rPr lang="en-GB" sz="1400" b="1" dirty="0">
                <a:solidFill>
                  <a:srgbClr val="FF0000"/>
                </a:solidFill>
                <a:latin typeface="Century Gothic" panose="020B0502020202020204" pitchFamily="34" charset="0"/>
              </a:rPr>
              <a:t>She</a:t>
            </a:r>
            <a:r>
              <a:rPr lang="en-GB" sz="1400" b="1" dirty="0">
                <a:solidFill>
                  <a:schemeClr val="tx1"/>
                </a:solidFill>
                <a:latin typeface="Century Gothic" panose="020B0502020202020204" pitchFamily="34" charset="0"/>
              </a:rPr>
              <a:t> couldn’t bare being cooped up inside their ridiculously small caravan with her annoying family any longer. The rain, </a:t>
            </a:r>
            <a:r>
              <a:rPr lang="en-GB" sz="1400" b="1" dirty="0">
                <a:solidFill>
                  <a:srgbClr val="FF0000"/>
                </a:solidFill>
                <a:latin typeface="Century Gothic" panose="020B0502020202020204" pitchFamily="34" charset="0"/>
              </a:rPr>
              <a:t>which</a:t>
            </a:r>
            <a:r>
              <a:rPr lang="en-GB" sz="1400" b="1" dirty="0">
                <a:solidFill>
                  <a:schemeClr val="tx1"/>
                </a:solidFill>
                <a:latin typeface="Century Gothic" panose="020B0502020202020204" pitchFamily="34" charset="0"/>
              </a:rPr>
              <a:t> hadn’t been forecast, had fallen relentlessly all day. </a:t>
            </a:r>
            <a:r>
              <a:rPr lang="en-GB" sz="1400" b="1" dirty="0">
                <a:solidFill>
                  <a:srgbClr val="FF0000"/>
                </a:solidFill>
                <a:latin typeface="Century Gothic" panose="020B0502020202020204" pitchFamily="34" charset="0"/>
              </a:rPr>
              <a:t>She</a:t>
            </a:r>
            <a:r>
              <a:rPr lang="en-GB" sz="1400" b="1" dirty="0">
                <a:solidFill>
                  <a:schemeClr val="tx1"/>
                </a:solidFill>
                <a:latin typeface="Century Gothic" panose="020B0502020202020204" pitchFamily="34" charset="0"/>
              </a:rPr>
              <a:t> just had to escape, even if </a:t>
            </a:r>
            <a:r>
              <a:rPr lang="en-GB" sz="1400" b="1" dirty="0">
                <a:solidFill>
                  <a:srgbClr val="FF0000"/>
                </a:solidFill>
                <a:latin typeface="Century Gothic" panose="020B0502020202020204" pitchFamily="34" charset="0"/>
              </a:rPr>
              <a:t>it</a:t>
            </a:r>
            <a:r>
              <a:rPr lang="en-GB" sz="1400" b="1" dirty="0">
                <a:solidFill>
                  <a:schemeClr val="tx1"/>
                </a:solidFill>
                <a:latin typeface="Century Gothic" panose="020B0502020202020204" pitchFamily="34" charset="0"/>
              </a:rPr>
              <a:t> meant getting soaked. </a:t>
            </a:r>
            <a:r>
              <a:rPr lang="en-GB" sz="1400" b="1" dirty="0">
                <a:solidFill>
                  <a:srgbClr val="FF0000"/>
                </a:solidFill>
                <a:latin typeface="Century Gothic" panose="020B0502020202020204" pitchFamily="34" charset="0"/>
              </a:rPr>
              <a:t>Anyone</a:t>
            </a:r>
            <a:r>
              <a:rPr lang="en-GB" sz="1400" b="1" dirty="0">
                <a:solidFill>
                  <a:schemeClr val="tx1"/>
                </a:solidFill>
                <a:latin typeface="Century Gothic" panose="020B0502020202020204" pitchFamily="34" charset="0"/>
              </a:rPr>
              <a:t> in her position would have done exactly the same.</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saying goodbye to her bemused family, she pulled up her hood and headed down to the beach. She decided to shelter under one of the parasols, which were usually used to protect people from the sun; there wasn’t much demand for them today. Rita settled herself down and stared out at the vast expanse of grey, stormy sea.</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Suddenly, she heard an unfamiliar voice behind her. “Good, you’re here. Don’t look round. Keep watching the sea. I’ve left the package in the usual place. It needs to be delivered by noon tomorrow. Don’t be late and don’t get caught.” Utterly confused, Rita whirled around with the intention of asking this crazy person what on earth he was going on about. However, she was too late; he’d already gone.</a:t>
            </a:r>
          </a:p>
        </p:txBody>
      </p:sp>
    </p:spTree>
    <p:extLst>
      <p:ext uri="{BB962C8B-B14F-4D97-AF65-F5344CB8AC3E}">
        <p14:creationId xmlns:p14="http://schemas.microsoft.com/office/powerpoint/2010/main" val="824425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pPr>
              <a:lnSpc>
                <a:spcPct val="150000"/>
              </a:lnSpc>
            </a:pPr>
            <a:endParaRPr lang="en-GB" sz="2000" b="1"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In paragraph one, does the relative pronoun ‘which’ refer to Rita, her family, the rain or the caravan?</a:t>
            </a:r>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32328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Rita was off. She couldn’t bare being cooped up inside their ridiculously small caravan with her annoying family any longer. The rain, which hadn’t been forecast, had fallen relentlessly all day. She just had to escape, even if it meant getting soaked. Anyone in her position would have done exactly the same.</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saying goodbye to her bemused family, she pulled up her hood and headed down to the beach. She decided to shelter under one of the parasols, which were usually used to protect people from the sun; there wasn’t much demand for them today. Rita settled herself down and stared out at the vast expanse of grey, stormy sea.</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Suddenly, she heard an unfamiliar voice behind her. “Good, you’re here. Don’t look round. Keep watching the sea. I’ve left the package in the usual place. It needs to be delivered by noon tomorrow. Don’t be late and don’t get caught.” Utterly confused, Rita whirled around with the intention of asking this crazy person what on earth he was going on about. However, she was too late; he’d already gone.</a:t>
            </a:r>
          </a:p>
        </p:txBody>
      </p:sp>
    </p:spTree>
    <p:extLst>
      <p:ext uri="{BB962C8B-B14F-4D97-AF65-F5344CB8AC3E}">
        <p14:creationId xmlns:p14="http://schemas.microsoft.com/office/powerpoint/2010/main" val="1375450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pPr>
              <a:lnSpc>
                <a:spcPct val="150000"/>
              </a:lnSpc>
            </a:pPr>
            <a:endParaRPr lang="en-GB" sz="2000" b="1"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In paragraph one, does the relative pronoun ‘which’ refer to Rita, her family, the rain or the caravan?</a:t>
            </a:r>
          </a:p>
          <a:p>
            <a:endParaRPr lang="en-GB" sz="2000" b="1" u="sng"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The rain</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32328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Rita was off. She couldn’t bare being cooped up inside their ridiculously small caravan with her annoying family any longer. </a:t>
            </a:r>
            <a:r>
              <a:rPr lang="en-GB" sz="1400" b="1" dirty="0">
                <a:solidFill>
                  <a:srgbClr val="FF0000"/>
                </a:solidFill>
                <a:latin typeface="Century Gothic" panose="020B0502020202020204" pitchFamily="34" charset="0"/>
              </a:rPr>
              <a:t>The rain</a:t>
            </a:r>
            <a:r>
              <a:rPr lang="en-GB" sz="1400" b="1" dirty="0">
                <a:solidFill>
                  <a:schemeClr val="tx1"/>
                </a:solidFill>
                <a:latin typeface="Century Gothic" panose="020B0502020202020204" pitchFamily="34" charset="0"/>
              </a:rPr>
              <a:t>, </a:t>
            </a:r>
            <a:r>
              <a:rPr lang="en-GB" sz="1400" b="1" dirty="0">
                <a:solidFill>
                  <a:srgbClr val="FF0000"/>
                </a:solidFill>
                <a:latin typeface="Century Gothic" panose="020B0502020202020204" pitchFamily="34" charset="0"/>
              </a:rPr>
              <a:t>which</a:t>
            </a:r>
            <a:r>
              <a:rPr lang="en-GB" sz="1400" b="1" dirty="0">
                <a:solidFill>
                  <a:schemeClr val="tx1"/>
                </a:solidFill>
                <a:latin typeface="Century Gothic" panose="020B0502020202020204" pitchFamily="34" charset="0"/>
              </a:rPr>
              <a:t> hadn’t been forecast, had fallen relentlessly all day. She just had to escape, even if it meant getting soaked. Anyone in her position would have done exactly the same.</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saying goodbye to her bemused family, she pulled up her hood and headed down to the beach. She decided to shelter under one of the parasols, which were usually used to protect people from the sun; there wasn’t much demand for them today. Rita settled herself down and stared out at the vast expanse of grey, stormy sea.</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Suddenly, she heard an unfamiliar voice behind her. “Good, you’re here. Don’t look round. Keep watching the sea. I’ve left the package in the usual place. It needs to be delivered by noon tomorrow. Don’t be late and don’t get caught.” Utterly confused, Rita whirled around with the intention of asking this crazy person what on earth he was going on about. However, she was too late; he’d already gone.</a:t>
            </a:r>
          </a:p>
        </p:txBody>
      </p:sp>
    </p:spTree>
    <p:extLst>
      <p:ext uri="{BB962C8B-B14F-4D97-AF65-F5344CB8AC3E}">
        <p14:creationId xmlns:p14="http://schemas.microsoft.com/office/powerpoint/2010/main" val="3129362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pPr>
              <a:lnSpc>
                <a:spcPct val="150000"/>
              </a:lnSpc>
            </a:pPr>
            <a:endParaRPr lang="en-GB" sz="2000" b="1"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An extra sentence has been written to add to paragraph three. Insert an appropriate relative pronoun from the options below to complete the sentence. </a:t>
            </a:r>
          </a:p>
          <a:p>
            <a:pPr lvl="0" defTabSz="685800">
              <a:lnSpc>
                <a:spcPct val="50000"/>
              </a:lnSpc>
              <a:defRPr/>
            </a:pPr>
            <a:endParaRPr lang="en-GB" sz="2000" b="1" dirty="0">
              <a:solidFill>
                <a:schemeClr val="tx1"/>
              </a:solidFill>
              <a:highlight>
                <a:srgbClr val="FFFF00"/>
              </a:highlight>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voice, </a:t>
            </a:r>
            <a:r>
              <a:rPr lang="en-GB" sz="2000" b="1" spc="-300" dirty="0">
                <a:solidFill>
                  <a:schemeClr val="tx1"/>
                </a:solidFill>
                <a:latin typeface="Century Gothic" panose="020B0502020202020204" pitchFamily="34" charset="0"/>
              </a:rPr>
              <a:t>____________</a:t>
            </a:r>
            <a:r>
              <a:rPr lang="en-GB" sz="2000" b="1" dirty="0">
                <a:solidFill>
                  <a:schemeClr val="tx1"/>
                </a:solidFill>
                <a:latin typeface="Century Gothic" panose="020B0502020202020204" pitchFamily="34" charset="0"/>
              </a:rPr>
              <a:t> was masculine, sounded robotic and distorted.</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32328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Rita was off. She couldn’t bare being cooped up inside their ridiculously small caravan with her annoying family any longer. The rain, which hadn’t been forecast, had fallen relentlessly all day. She just had to escape, even if it meant getting soaked. Anyone in her position would have done exactly the same.</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saying goodbye to her bemused family, she pulled up her hood and headed down to the beach. She decided to shelter under one of the parasols, which were usually used to protect people from the sun; there wasn’t much demand for them today. Rita settled herself down and stared out at the vast expanse of grey, stormy sea.</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Suddenly, she heard an unfamiliar voice behind her. “Good, you’re here. Don’t look round. Keep watching the sea. I’ve left the package in the usual place. It needs to be delivered by noon tomorrow. Don’t be late and don’t get caught.” Utterly confused, Rita whirled around with the intention of asking this crazy person what on earth he was going on about. However, she was too late; he’d already gone.</a:t>
            </a:r>
          </a:p>
        </p:txBody>
      </p:sp>
      <p:graphicFrame>
        <p:nvGraphicFramePr>
          <p:cNvPr id="7" name="Table 6">
            <a:extLst>
              <a:ext uri="{FF2B5EF4-FFF2-40B4-BE49-F238E27FC236}">
                <a16:creationId xmlns:a16="http://schemas.microsoft.com/office/drawing/2014/main" id="{F82067B8-5E49-49DA-9891-E1F6033C73D3}"/>
              </a:ext>
            </a:extLst>
          </p:cNvPr>
          <p:cNvGraphicFramePr>
            <a:graphicFrameLocks noGrp="1"/>
          </p:cNvGraphicFramePr>
          <p:nvPr>
            <p:extLst>
              <p:ext uri="{D42A27DB-BD31-4B8C-83A1-F6EECF244321}">
                <p14:modId xmlns:p14="http://schemas.microsoft.com/office/powerpoint/2010/main" val="767036027"/>
              </p:ext>
            </p:extLst>
          </p:nvPr>
        </p:nvGraphicFramePr>
        <p:xfrm>
          <a:off x="1979999" y="5622956"/>
          <a:ext cx="5184000" cy="39624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3969974380"/>
                    </a:ext>
                  </a:extLst>
                </a:gridCol>
                <a:gridCol w="288000">
                  <a:extLst>
                    <a:ext uri="{9D8B030D-6E8A-4147-A177-3AD203B41FA5}">
                      <a16:colId xmlns:a16="http://schemas.microsoft.com/office/drawing/2014/main" val="256513642"/>
                    </a:ext>
                  </a:extLst>
                </a:gridCol>
                <a:gridCol w="1080000">
                  <a:extLst>
                    <a:ext uri="{9D8B030D-6E8A-4147-A177-3AD203B41FA5}">
                      <a16:colId xmlns:a16="http://schemas.microsoft.com/office/drawing/2014/main" val="915539199"/>
                    </a:ext>
                  </a:extLst>
                </a:gridCol>
                <a:gridCol w="288000">
                  <a:extLst>
                    <a:ext uri="{9D8B030D-6E8A-4147-A177-3AD203B41FA5}">
                      <a16:colId xmlns:a16="http://schemas.microsoft.com/office/drawing/2014/main" val="2438474207"/>
                    </a:ext>
                  </a:extLst>
                </a:gridCol>
                <a:gridCol w="1080000">
                  <a:extLst>
                    <a:ext uri="{9D8B030D-6E8A-4147-A177-3AD203B41FA5}">
                      <a16:colId xmlns:a16="http://schemas.microsoft.com/office/drawing/2014/main" val="871229694"/>
                    </a:ext>
                  </a:extLst>
                </a:gridCol>
                <a:gridCol w="288000">
                  <a:extLst>
                    <a:ext uri="{9D8B030D-6E8A-4147-A177-3AD203B41FA5}">
                      <a16:colId xmlns:a16="http://schemas.microsoft.com/office/drawing/2014/main" val="1873563170"/>
                    </a:ext>
                  </a:extLst>
                </a:gridCol>
                <a:gridCol w="1080000">
                  <a:extLst>
                    <a:ext uri="{9D8B030D-6E8A-4147-A177-3AD203B41FA5}">
                      <a16:colId xmlns:a16="http://schemas.microsoft.com/office/drawing/2014/main" val="3781129934"/>
                    </a:ext>
                  </a:extLst>
                </a:gridCol>
              </a:tblGrid>
              <a:tr h="288000">
                <a:tc>
                  <a:txBody>
                    <a:bodyPr/>
                    <a:lstStyle/>
                    <a:p>
                      <a:pPr algn="ctr"/>
                      <a:r>
                        <a:rPr lang="en-GB" sz="2000" b="1" dirty="0">
                          <a:latin typeface="Century Gothic" panose="020B0502020202020204" pitchFamily="34" charset="0"/>
                        </a:rPr>
                        <a:t>who</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whom</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which</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whose</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6134756"/>
                  </a:ext>
                </a:extLst>
              </a:tr>
            </a:tbl>
          </a:graphicData>
        </a:graphic>
      </p:graphicFrame>
    </p:spTree>
    <p:extLst>
      <p:ext uri="{BB962C8B-B14F-4D97-AF65-F5344CB8AC3E}">
        <p14:creationId xmlns:p14="http://schemas.microsoft.com/office/powerpoint/2010/main" val="1348070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pPr>
              <a:lnSpc>
                <a:spcPct val="150000"/>
              </a:lnSpc>
            </a:pPr>
            <a:endParaRPr lang="en-GB" sz="2000" b="1"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An extra sentence has been written to add to paragraph three. Insert an appropriate relative pronoun from the options below to complete the sentence. </a:t>
            </a:r>
          </a:p>
          <a:p>
            <a:pPr lvl="0" defTabSz="685800">
              <a:lnSpc>
                <a:spcPct val="50000"/>
              </a:lnSpc>
              <a:defRPr/>
            </a:pPr>
            <a:endParaRPr lang="en-GB" sz="2000" b="1" dirty="0">
              <a:solidFill>
                <a:schemeClr val="tx1"/>
              </a:solidFill>
              <a:highlight>
                <a:srgbClr val="FFFF00"/>
              </a:highlight>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voice, </a:t>
            </a:r>
            <a:r>
              <a:rPr lang="en-GB" sz="2000" b="1" u="sng" dirty="0">
                <a:solidFill>
                  <a:srgbClr val="FF0000"/>
                </a:solidFill>
                <a:latin typeface="Century Gothic" panose="020B0502020202020204" pitchFamily="34" charset="0"/>
              </a:rPr>
              <a:t>which</a:t>
            </a:r>
            <a:r>
              <a:rPr lang="en-GB" sz="2000" b="1" dirty="0">
                <a:solidFill>
                  <a:schemeClr val="tx1"/>
                </a:solidFill>
                <a:latin typeface="Century Gothic" panose="020B0502020202020204" pitchFamily="34" charset="0"/>
              </a:rPr>
              <a:t> was masculine, sounded robotic and distorted.</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32328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Rita was off. She couldn’t bare being cooped up inside their ridiculously small caravan with her annoying family any longer. The rain, which hadn’t been forecast, had fallen relentlessly all day. She just had to escape, even if it meant getting soaked. Anyone in her position would have done exactly the same.</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saying goodbye to her bemused family, she pulled up her hood and headed down to the beach. She decided to shelter under one of the parasols, which were usually used to protect people from the sun; there wasn’t much demand for them today. Rita settled herself down and stared out at the vast expanse of grey, stormy sea.</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Suddenly, she heard an unfamiliar voice behind her. “Good, you’re here. Don’t look round. Keep watching the sea. I’ve left the package in the usual place. It needs to be delivered by noon tomorrow. Don’t be late and don’t get caught.” Utterly confused, Rita whirled around with the intention of asking this crazy person what on earth he was going on about. However, she was too late; he’d already gone.</a:t>
            </a:r>
          </a:p>
        </p:txBody>
      </p:sp>
      <p:graphicFrame>
        <p:nvGraphicFramePr>
          <p:cNvPr id="7" name="Table 6">
            <a:extLst>
              <a:ext uri="{FF2B5EF4-FFF2-40B4-BE49-F238E27FC236}">
                <a16:creationId xmlns:a16="http://schemas.microsoft.com/office/drawing/2014/main" id="{F82067B8-5E49-49DA-9891-E1F6033C73D3}"/>
              </a:ext>
            </a:extLst>
          </p:cNvPr>
          <p:cNvGraphicFramePr>
            <a:graphicFrameLocks noGrp="1"/>
          </p:cNvGraphicFramePr>
          <p:nvPr>
            <p:extLst>
              <p:ext uri="{D42A27DB-BD31-4B8C-83A1-F6EECF244321}">
                <p14:modId xmlns:p14="http://schemas.microsoft.com/office/powerpoint/2010/main" val="2945068619"/>
              </p:ext>
            </p:extLst>
          </p:nvPr>
        </p:nvGraphicFramePr>
        <p:xfrm>
          <a:off x="1979999" y="5622956"/>
          <a:ext cx="5184000" cy="39624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3969974380"/>
                    </a:ext>
                  </a:extLst>
                </a:gridCol>
                <a:gridCol w="288000">
                  <a:extLst>
                    <a:ext uri="{9D8B030D-6E8A-4147-A177-3AD203B41FA5}">
                      <a16:colId xmlns:a16="http://schemas.microsoft.com/office/drawing/2014/main" val="256513642"/>
                    </a:ext>
                  </a:extLst>
                </a:gridCol>
                <a:gridCol w="1080000">
                  <a:extLst>
                    <a:ext uri="{9D8B030D-6E8A-4147-A177-3AD203B41FA5}">
                      <a16:colId xmlns:a16="http://schemas.microsoft.com/office/drawing/2014/main" val="915539199"/>
                    </a:ext>
                  </a:extLst>
                </a:gridCol>
                <a:gridCol w="288000">
                  <a:extLst>
                    <a:ext uri="{9D8B030D-6E8A-4147-A177-3AD203B41FA5}">
                      <a16:colId xmlns:a16="http://schemas.microsoft.com/office/drawing/2014/main" val="2438474207"/>
                    </a:ext>
                  </a:extLst>
                </a:gridCol>
                <a:gridCol w="1080000">
                  <a:extLst>
                    <a:ext uri="{9D8B030D-6E8A-4147-A177-3AD203B41FA5}">
                      <a16:colId xmlns:a16="http://schemas.microsoft.com/office/drawing/2014/main" val="871229694"/>
                    </a:ext>
                  </a:extLst>
                </a:gridCol>
                <a:gridCol w="288000">
                  <a:extLst>
                    <a:ext uri="{9D8B030D-6E8A-4147-A177-3AD203B41FA5}">
                      <a16:colId xmlns:a16="http://schemas.microsoft.com/office/drawing/2014/main" val="1873563170"/>
                    </a:ext>
                  </a:extLst>
                </a:gridCol>
                <a:gridCol w="1080000">
                  <a:extLst>
                    <a:ext uri="{9D8B030D-6E8A-4147-A177-3AD203B41FA5}">
                      <a16:colId xmlns:a16="http://schemas.microsoft.com/office/drawing/2014/main" val="3781129934"/>
                    </a:ext>
                  </a:extLst>
                </a:gridCol>
              </a:tblGrid>
              <a:tr h="288000">
                <a:tc>
                  <a:txBody>
                    <a:bodyPr/>
                    <a:lstStyle/>
                    <a:p>
                      <a:pPr algn="ctr"/>
                      <a:r>
                        <a:rPr lang="en-GB" sz="2000" b="1" dirty="0">
                          <a:latin typeface="Century Gothic" panose="020B0502020202020204" pitchFamily="34" charset="0"/>
                        </a:rPr>
                        <a:t>who</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whom</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rPr>
                        <a:t>which</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whose</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6134756"/>
                  </a:ext>
                </a:extLst>
              </a:tr>
            </a:tbl>
          </a:graphicData>
        </a:graphic>
      </p:graphicFrame>
    </p:spTree>
    <p:extLst>
      <p:ext uri="{BB962C8B-B14F-4D97-AF65-F5344CB8AC3E}">
        <p14:creationId xmlns:p14="http://schemas.microsoft.com/office/powerpoint/2010/main" val="203676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pPr>
              <a:lnSpc>
                <a:spcPct val="150000"/>
              </a:lnSpc>
            </a:pPr>
            <a:endParaRPr lang="en-GB" sz="2000" b="1"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How many relative clauses are there in paragraph two?</a:t>
            </a:r>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32328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Rita was off. She couldn’t bare being cooped up inside their ridiculously small caravan with her annoying family any longer. The rain, which hadn’t been forecast, had fallen relentlessly all day. She just had to escape, even if it meant getting soaked. Anyone in her position would have done exactly the same.</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saying goodbye to her bemused family, she pulled up her hood and headed down to the beach. She decided to shelter under one of the parasols, which were usually used to protect people from the sun; there wasn’t much demand for them today. Rita settled herself down and stared out at the vast expanse of grey, stormy sea.</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Suddenly, she heard an unfamiliar voice behind her. “Good, you’re here. Don’t look round. Keep watching the sea. I’ve left the package in the usual place. It needs to be delivered by noon tomorrow. Don’t be late and don’t get caught.” Utterly confused, Rita whirled around with the intention of asking this crazy person what on earth he was going on about. However, she was too late; he’d already gone.</a:t>
            </a:r>
          </a:p>
        </p:txBody>
      </p:sp>
    </p:spTree>
    <p:extLst>
      <p:ext uri="{BB962C8B-B14F-4D97-AF65-F5344CB8AC3E}">
        <p14:creationId xmlns:p14="http://schemas.microsoft.com/office/powerpoint/2010/main" val="3612565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endParaRPr lang="en-GB" sz="2000" b="1" dirty="0">
              <a:solidFill>
                <a:schemeClr val="bg2">
                  <a:lumMod val="50000"/>
                </a:schemeClr>
              </a:solidFill>
              <a:latin typeface="Century Gothic" panose="020B0502020202020204" pitchFamily="34" charset="0"/>
            </a:endParaRPr>
          </a:p>
          <a:p>
            <a:pPr>
              <a:lnSpc>
                <a:spcPct val="150000"/>
              </a:lnSpc>
            </a:pPr>
            <a:endParaRPr lang="en-GB" sz="2000" b="1"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How many relative clauses are there in paragraph two?</a:t>
            </a:r>
          </a:p>
          <a:p>
            <a:pPr lvl="0" defTabSz="685800">
              <a:defRPr/>
            </a:pPr>
            <a:endParaRPr lang="en-GB" sz="2000" b="1" u="sng"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one</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32328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Rita was off. She couldn’t bare being cooped up inside their ridiculously small caravan with her annoying family any longer. The rain, which hadn’t been forecast, had fallen relentlessly all day. She just had to escape, even if it meant getting soaked. Anyone in her position would have done exactly the same.</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saying goodbye to her bemused family, she pulled up her hood and headed down to the beach. She decided to shelter under one of the parasols, </a:t>
            </a:r>
            <a:r>
              <a:rPr lang="en-GB" sz="1400" b="1" dirty="0">
                <a:solidFill>
                  <a:srgbClr val="FF0000"/>
                </a:solidFill>
                <a:latin typeface="Century Gothic" panose="020B0502020202020204" pitchFamily="34" charset="0"/>
              </a:rPr>
              <a:t>which were usually used to protect people from the sun</a:t>
            </a:r>
            <a:r>
              <a:rPr lang="en-GB" sz="1400" b="1" dirty="0">
                <a:solidFill>
                  <a:schemeClr val="tx1"/>
                </a:solidFill>
                <a:latin typeface="Century Gothic" panose="020B0502020202020204" pitchFamily="34" charset="0"/>
              </a:rPr>
              <a:t>; there wasn’t much demand for them today. Rita settled herself down and stared out at the vast expanse of grey, stormy sea.</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Suddenly, she heard an unfamiliar voice behind her. “Good, you’re here. Don’t look round. Keep watching the sea. I’ve left the package in the usual place. It needs to be delivered by noon tomorrow. Don’t be late and don’t get caught.” Utterly confused, Rita whirled around with the intention of asking this crazy person what on earth he was going on about. However, she was too late; he’d already gone.</a:t>
            </a:r>
          </a:p>
        </p:txBody>
      </p:sp>
    </p:spTree>
    <p:extLst>
      <p:ext uri="{BB962C8B-B14F-4D97-AF65-F5344CB8AC3E}">
        <p14:creationId xmlns:p14="http://schemas.microsoft.com/office/powerpoint/2010/main" val="38090138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lnSpc>
                <a:spcPct val="150000"/>
              </a:lnSpc>
            </a:pP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An extra sentence has been written to add to paragraph one. Change the proper nouns to pronouns to avoid repetition.</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Marcus hadn’t wanted his mum to come in, as Marcus didn’t want her lack of enthusiasm to spoil it for Marcus.</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68EE92B2-AB1D-42F9-BF7F-453ECCAB67AB}"/>
              </a:ext>
            </a:extLst>
          </p:cNvPr>
          <p:cNvSpPr/>
          <p:nvPr/>
        </p:nvSpPr>
        <p:spPr>
          <a:xfrm>
            <a:off x="402020" y="629588"/>
            <a:ext cx="8339959" cy="280800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Marcus was beyond excited! He’d been planning this trip for two years, ever since he’d developed an obsession with becoming a magician. Now, after a long, tiring journey, he was finally standing in front of Mr Majestic’s Magic Emporium.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But how was he to get in? Worryingly, there appeared to be no handle on the imposing, wooden door, which was covered in magnificently carved images of all things magical. He took a deep breath and knocked loudly; the anticipation was killing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hearing the rattling of locks and latches from the other side, Marcus watched as the door  creaked open slowly. Excitedly, he stepped through the doorway and looked for the person who had opened it. Strange – no one was there! It didn’t matter though, as Marcus was now standing completely dumbstruck by the sight of the magical marvels that appeared before him.</a:t>
            </a:r>
          </a:p>
        </p:txBody>
      </p:sp>
    </p:spTree>
    <p:extLst>
      <p:ext uri="{BB962C8B-B14F-4D97-AF65-F5344CB8AC3E}">
        <p14:creationId xmlns:p14="http://schemas.microsoft.com/office/powerpoint/2010/main" val="15224334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lnSpc>
                <a:spcPct val="150000"/>
              </a:lnSpc>
            </a:pP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An extra sentence has been written to add to paragraph one. Change the proper nouns to pronouns to avoid repetition.</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Marcus hadn’t wanted his mum to come in, as </a:t>
            </a:r>
            <a:r>
              <a:rPr lang="en-GB" sz="2000" b="1" u="sng" dirty="0">
                <a:solidFill>
                  <a:srgbClr val="FF0000"/>
                </a:solidFill>
                <a:latin typeface="Century Gothic" panose="020B0502020202020204" pitchFamily="34" charset="0"/>
              </a:rPr>
              <a:t>he</a:t>
            </a:r>
            <a:r>
              <a:rPr lang="en-GB" sz="2000" b="1" dirty="0">
                <a:solidFill>
                  <a:schemeClr val="tx1"/>
                </a:solidFill>
                <a:latin typeface="Century Gothic" panose="020B0502020202020204" pitchFamily="34" charset="0"/>
              </a:rPr>
              <a:t> didn’t want her lack of enthusiasm to spoil it for </a:t>
            </a:r>
            <a:r>
              <a:rPr lang="en-GB" sz="2000" b="1" u="sng" dirty="0">
                <a:solidFill>
                  <a:srgbClr val="FF0000"/>
                </a:solidFill>
                <a:latin typeface="Century Gothic" panose="020B0502020202020204" pitchFamily="34" charset="0"/>
              </a:rPr>
              <a:t>him</a:t>
            </a:r>
            <a:r>
              <a:rPr lang="en-GB" sz="2000" b="1" dirty="0">
                <a:solidFill>
                  <a:schemeClr val="tx1"/>
                </a:solidFill>
                <a:latin typeface="Century Gothic" panose="020B0502020202020204" pitchFamily="34" charset="0"/>
              </a:rPr>
              <a:t>.</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2" name="Rectangle 11">
            <a:extLst>
              <a:ext uri="{FF2B5EF4-FFF2-40B4-BE49-F238E27FC236}">
                <a16:creationId xmlns:a16="http://schemas.microsoft.com/office/drawing/2014/main" id="{F45A09FC-83B0-4E26-83BE-488C5D8938FE}"/>
              </a:ext>
            </a:extLst>
          </p:cNvPr>
          <p:cNvSpPr/>
          <p:nvPr/>
        </p:nvSpPr>
        <p:spPr>
          <a:xfrm>
            <a:off x="402020" y="629588"/>
            <a:ext cx="8339959" cy="280800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Marcus was beyond excited! He’d been planning this trip for two years, ever since he’d developed an obsession with becoming a magician. Now, after a long, tiring journey, he was finally standing in front of Mr Majestic’s Magic Emporium.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But how was he to get in? Worryingly, there appeared to be no handle on the imposing, wooden door, which was covered in magnificently carved images of all things magical. He took a deep breath and knocked loudly; the anticipation was killing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hearing the rattling of locks and latches from the other side, Marcus watched as the door  creaked open slowly. Excitedly, he stepped through the doorway and looked for the person who had opened it. Strange – no one was there! It didn’t matter though, as Marcus was now standing completely dumbstruck by the sight of the magical marvels that appeared before him.</a:t>
            </a:r>
          </a:p>
        </p:txBody>
      </p:sp>
    </p:spTree>
    <p:extLst>
      <p:ext uri="{BB962C8B-B14F-4D97-AF65-F5344CB8AC3E}">
        <p14:creationId xmlns:p14="http://schemas.microsoft.com/office/powerpoint/2010/main" val="42344476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lnSpc>
                <a:spcPct val="150000"/>
              </a:lnSpc>
            </a:pP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Rewrite the first sentence of paragraph one to include a relative clause. </a:t>
            </a: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2" name="Rectangle 11">
            <a:extLst>
              <a:ext uri="{FF2B5EF4-FFF2-40B4-BE49-F238E27FC236}">
                <a16:creationId xmlns:a16="http://schemas.microsoft.com/office/drawing/2014/main" id="{3A1C4CCD-31BA-4E67-A87E-4213FFB0F8AE}"/>
              </a:ext>
            </a:extLst>
          </p:cNvPr>
          <p:cNvSpPr/>
          <p:nvPr/>
        </p:nvSpPr>
        <p:spPr>
          <a:xfrm>
            <a:off x="402020" y="629588"/>
            <a:ext cx="8339959" cy="280800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Marcus was beyond excited! He’d been planning this trip for two years, ever since he’d developed an obsession with becoming a magician. Now, after a long, tiring journey, he was finally standing in front of Mr Majestic’s Magic Emporium.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But how was he to get in? Worryingly, there appeared to be no handle on the imposing, wooden door, which was covered in magnificently carved images of all things magical. He took a deep breath and knocked loudly; the anticipation was killing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hearing the rattling of locks and latches from the other side, Marcus watched as the door  creaked open slowly. Excitedly, he stepped through the doorway and looked for the person who had opened it. Strange – no one was there! It didn’t matter though, as Marcus was now standing completely dumbstruck by the sight of the magical marvels that appeared before him.</a:t>
            </a:r>
          </a:p>
        </p:txBody>
      </p:sp>
    </p:spTree>
    <p:extLst>
      <p:ext uri="{BB962C8B-B14F-4D97-AF65-F5344CB8AC3E}">
        <p14:creationId xmlns:p14="http://schemas.microsoft.com/office/powerpoint/2010/main" val="24667377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lnSpc>
                <a:spcPct val="150000"/>
              </a:lnSpc>
            </a:pP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Rewrite the first sentence of paragraph one to include a relative clause. </a:t>
            </a: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p>
          <a:p>
            <a:r>
              <a:rPr lang="en-GB" sz="2000" b="1" dirty="0">
                <a:solidFill>
                  <a:srgbClr val="FF0000"/>
                </a:solidFill>
                <a:latin typeface="Century Gothic" panose="020B0502020202020204" pitchFamily="34" charset="0"/>
              </a:rPr>
              <a:t>Marcus, who had just arrived at the most amazing place in the world, was beyond excited!</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3" name="Rectangle 12">
            <a:extLst>
              <a:ext uri="{FF2B5EF4-FFF2-40B4-BE49-F238E27FC236}">
                <a16:creationId xmlns:a16="http://schemas.microsoft.com/office/drawing/2014/main" id="{FAA389B7-02EB-4C9D-8E91-C073C90C6234}"/>
              </a:ext>
            </a:extLst>
          </p:cNvPr>
          <p:cNvSpPr/>
          <p:nvPr/>
        </p:nvSpPr>
        <p:spPr>
          <a:xfrm>
            <a:off x="402020" y="629588"/>
            <a:ext cx="8339959" cy="280800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Marcus was beyond excited! He’d been planning this trip for two years, ever since he’d developed an obsession with becoming a magician. Now, after a long, tiring journey, he was finally standing in front of Mr Majestic’s Magic Emporium.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But how was he to get in? Worryingly, there appeared to be no handle on the imposing, wooden door, which was covered in magnificently carved images of all things magical. He took a deep breath and knocked loudly; the anticipation was killing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hearing the rattling of locks and latches from the other side, Marcus watched as the door  creaked open slowly. Excitedly, he stepped through the doorway and looked for the person who had opened it. Strange – no one was there! It didn’t matter though, as Marcus was now standing completely dumbstruck by the sight of the magical marvels that appeared before him.</a:t>
            </a:r>
          </a:p>
        </p:txBody>
      </p:sp>
    </p:spTree>
    <p:extLst>
      <p:ext uri="{BB962C8B-B14F-4D97-AF65-F5344CB8AC3E}">
        <p14:creationId xmlns:p14="http://schemas.microsoft.com/office/powerpoint/2010/main" val="759894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lnSpc>
                <a:spcPct val="150000"/>
              </a:lnSpc>
            </a:pP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Keisha has written the first sentence of the next paragraph.</a:t>
            </a:r>
          </a:p>
          <a:p>
            <a:pPr lvl="0" defTabSz="685800">
              <a:lnSpc>
                <a:spcPct val="50000"/>
              </a:lnSpc>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room was dimly lit except for the yellow, twinkling, star-shaped lights, who were scattered across the black ceiling above he.</a:t>
            </a:r>
            <a:endParaRPr lang="en-GB" sz="2000" b="1" u="sng" dirty="0">
              <a:solidFill>
                <a:schemeClr val="bg2">
                  <a:lumMod val="50000"/>
                </a:schemeClr>
              </a:solidFill>
              <a:latin typeface="Century Gothic" panose="020B0502020202020204" pitchFamily="34" charset="0"/>
            </a:endParaRPr>
          </a:p>
          <a:p>
            <a:pPr>
              <a:lnSpc>
                <a:spcPct val="50000"/>
              </a:lnSpc>
            </a:pPr>
            <a:endParaRPr lang="en-GB" sz="2000" b="1" dirty="0">
              <a:solidFill>
                <a:prstClr val="black"/>
              </a:solidFill>
              <a:latin typeface="Century Gothic" panose="020B0502020202020204" pitchFamily="34" charset="0"/>
            </a:endParaRPr>
          </a:p>
          <a:p>
            <a:r>
              <a:rPr lang="en-GB" sz="2000" b="1" dirty="0">
                <a:solidFill>
                  <a:prstClr val="black"/>
                </a:solidFill>
                <a:latin typeface="Century Gothic" panose="020B0502020202020204" pitchFamily="34" charset="0"/>
              </a:rPr>
              <a:t>Has she used relative and personal pronouns accurately? Explain your answer.</a:t>
            </a:r>
          </a:p>
          <a:p>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2" name="Rectangle 11">
            <a:extLst>
              <a:ext uri="{FF2B5EF4-FFF2-40B4-BE49-F238E27FC236}">
                <a16:creationId xmlns:a16="http://schemas.microsoft.com/office/drawing/2014/main" id="{4BCA803D-E275-458B-86BA-362E221C7BC9}"/>
              </a:ext>
            </a:extLst>
          </p:cNvPr>
          <p:cNvSpPr/>
          <p:nvPr/>
        </p:nvSpPr>
        <p:spPr>
          <a:xfrm>
            <a:off x="402020" y="629588"/>
            <a:ext cx="8339959" cy="280800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Marcus was beyond excited! He’d been planning this trip for two years, ever since he’d developed an obsession with becoming a magician. Now, after a long, tiring journey, he was finally standing in front of Mr Majestic’s Magic Emporium.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But how was he to get in? Worryingly, there appeared to be no handle on the imposing, wooden door, which was covered in magnificently carved images of all things magical. He took a deep breath and knocked loudly; the anticipation was killing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hearing the rattling of locks and latches from the other side, Marcus watched as the door  creaked open slowly. Excitedly, he stepped through the doorway and looked for the person who had opened it. Strange – no one was there! It didn’t matter though, as Marcus was now standing completely dumbstruck by the sight of the magical marvels that appeared before him.</a:t>
            </a:r>
          </a:p>
        </p:txBody>
      </p:sp>
    </p:spTree>
    <p:extLst>
      <p:ext uri="{BB962C8B-B14F-4D97-AF65-F5344CB8AC3E}">
        <p14:creationId xmlns:p14="http://schemas.microsoft.com/office/powerpoint/2010/main" val="35499338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lnSpc>
                <a:spcPct val="150000"/>
              </a:lnSpc>
            </a:pP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Keisha has written the first sentence of the next paragraph.</a:t>
            </a:r>
          </a:p>
          <a:p>
            <a:pPr lvl="0" defTabSz="685800">
              <a:lnSpc>
                <a:spcPct val="50000"/>
              </a:lnSpc>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room was dimly lit except for the yellow, twinkling, star-shaped lights, who were scattered across the black ceiling above he.</a:t>
            </a:r>
            <a:endParaRPr lang="en-GB" sz="2000" b="1" u="sng" dirty="0">
              <a:solidFill>
                <a:schemeClr val="bg2">
                  <a:lumMod val="50000"/>
                </a:schemeClr>
              </a:solidFill>
              <a:latin typeface="Century Gothic" panose="020B0502020202020204" pitchFamily="34" charset="0"/>
            </a:endParaRPr>
          </a:p>
          <a:p>
            <a:pPr>
              <a:lnSpc>
                <a:spcPct val="50000"/>
              </a:lnSpc>
            </a:pPr>
            <a:endParaRPr lang="en-GB" sz="2000" b="1" dirty="0">
              <a:solidFill>
                <a:prstClr val="black"/>
              </a:solidFill>
              <a:latin typeface="Century Gothic" panose="020B0502020202020204" pitchFamily="34" charset="0"/>
            </a:endParaRPr>
          </a:p>
          <a:p>
            <a:r>
              <a:rPr lang="en-GB" sz="2000" b="1" dirty="0">
                <a:solidFill>
                  <a:prstClr val="black"/>
                </a:solidFill>
                <a:latin typeface="Century Gothic" panose="020B0502020202020204" pitchFamily="34" charset="0"/>
              </a:rPr>
              <a:t>Has she used relative and personal pronouns accurately? Explain your answer.</a:t>
            </a:r>
          </a:p>
          <a:p>
            <a:pPr>
              <a:lnSpc>
                <a:spcPct val="50000"/>
              </a:lnSpc>
            </a:pPr>
            <a:endParaRPr lang="en-GB" sz="2000" b="1" dirty="0">
              <a:solidFill>
                <a:prstClr val="black"/>
              </a:solidFill>
              <a:latin typeface="Century Gothic" panose="020B0502020202020204" pitchFamily="34" charset="0"/>
            </a:endParaRPr>
          </a:p>
          <a:p>
            <a:r>
              <a:rPr lang="en-GB" sz="2000" b="1" dirty="0">
                <a:solidFill>
                  <a:prstClr val="black"/>
                </a:solidFill>
                <a:latin typeface="Century Gothic" panose="020B0502020202020204" pitchFamily="34" charset="0"/>
              </a:rPr>
              <a:t>No. Keisha needs to replace...</a:t>
            </a:r>
          </a:p>
          <a:p>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2" name="Rectangle 11">
            <a:extLst>
              <a:ext uri="{FF2B5EF4-FFF2-40B4-BE49-F238E27FC236}">
                <a16:creationId xmlns:a16="http://schemas.microsoft.com/office/drawing/2014/main" id="{D0DA1A40-BCA8-4F28-B9B2-FFF55AA9B95B}"/>
              </a:ext>
            </a:extLst>
          </p:cNvPr>
          <p:cNvSpPr/>
          <p:nvPr/>
        </p:nvSpPr>
        <p:spPr>
          <a:xfrm>
            <a:off x="402020" y="629588"/>
            <a:ext cx="8339959" cy="280800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Marcus was beyond excited! He’d been planning this trip for two years, ever since he’d developed an obsession with becoming a magician. Now, after a long, tiring journey, he was finally standing in front of Mr Majestic’s Magic Emporium.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But how was he to get in? Worryingly, there appeared to be no handle on the imposing, wooden door, which was covered in magnificently carved images of all things magical. He took a deep breath and knocked loudly; the anticipation was killing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hearing the rattling of locks and latches from the other side, Marcus watched as the door  creaked open slowly. Excitedly, he stepped through the doorway and looked for the person who had opened it. Strange – no one was there! It didn’t matter though, as Marcus was now standing completely dumbstruck by the sight of the magical marvels that appeared before him.</a:t>
            </a:r>
          </a:p>
        </p:txBody>
      </p:sp>
    </p:spTree>
    <p:extLst>
      <p:ext uri="{BB962C8B-B14F-4D97-AF65-F5344CB8AC3E}">
        <p14:creationId xmlns:p14="http://schemas.microsoft.com/office/powerpoint/2010/main" val="30942025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lnSpc>
                <a:spcPct val="150000"/>
              </a:lnSpc>
            </a:pP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Keisha has written the first sentence of the next paragraph.</a:t>
            </a:r>
          </a:p>
          <a:p>
            <a:pPr lvl="0" defTabSz="685800">
              <a:lnSpc>
                <a:spcPct val="50000"/>
              </a:lnSpc>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room was dimly lit except for the yellow, twinkling, star-shaped lights, </a:t>
            </a:r>
            <a:r>
              <a:rPr lang="en-GB" sz="2000" b="1" dirty="0">
                <a:solidFill>
                  <a:srgbClr val="FF0000"/>
                </a:solidFill>
                <a:latin typeface="Century Gothic" panose="020B0502020202020204" pitchFamily="34" charset="0"/>
              </a:rPr>
              <a:t>who</a:t>
            </a:r>
            <a:r>
              <a:rPr lang="en-GB" sz="2000" b="1" dirty="0">
                <a:solidFill>
                  <a:schemeClr val="tx1"/>
                </a:solidFill>
                <a:latin typeface="Century Gothic" panose="020B0502020202020204" pitchFamily="34" charset="0"/>
              </a:rPr>
              <a:t> were scattered across the black ceiling above </a:t>
            </a:r>
            <a:r>
              <a:rPr lang="en-GB" sz="2000" b="1" dirty="0">
                <a:solidFill>
                  <a:srgbClr val="FF0000"/>
                </a:solidFill>
                <a:latin typeface="Century Gothic" panose="020B0502020202020204" pitchFamily="34" charset="0"/>
              </a:rPr>
              <a:t>he</a:t>
            </a:r>
            <a:r>
              <a:rPr lang="en-GB" sz="2000" b="1" dirty="0">
                <a:solidFill>
                  <a:schemeClr val="tx1"/>
                </a:solidFill>
                <a:latin typeface="Century Gothic" panose="020B0502020202020204" pitchFamily="34" charset="0"/>
              </a:rPr>
              <a:t>.</a:t>
            </a:r>
            <a:endParaRPr lang="en-GB" sz="2000" b="1" u="sng" dirty="0">
              <a:solidFill>
                <a:schemeClr val="bg2">
                  <a:lumMod val="50000"/>
                </a:schemeClr>
              </a:solidFill>
              <a:latin typeface="Century Gothic" panose="020B0502020202020204" pitchFamily="34" charset="0"/>
            </a:endParaRPr>
          </a:p>
          <a:p>
            <a:pPr>
              <a:lnSpc>
                <a:spcPct val="50000"/>
              </a:lnSpc>
            </a:pPr>
            <a:endParaRPr lang="en-GB" sz="2000" b="1" dirty="0">
              <a:solidFill>
                <a:prstClr val="black"/>
              </a:solidFill>
              <a:latin typeface="Century Gothic" panose="020B0502020202020204" pitchFamily="34" charset="0"/>
            </a:endParaRPr>
          </a:p>
          <a:p>
            <a:r>
              <a:rPr lang="en-GB" sz="2000" b="1" dirty="0">
                <a:solidFill>
                  <a:prstClr val="black"/>
                </a:solidFill>
                <a:latin typeface="Century Gothic" panose="020B0502020202020204" pitchFamily="34" charset="0"/>
              </a:rPr>
              <a:t>Has she used relative and personal pronouns accurately? Explain your answer.</a:t>
            </a:r>
          </a:p>
          <a:p>
            <a:pPr>
              <a:lnSpc>
                <a:spcPct val="50000"/>
              </a:lnSpc>
            </a:pPr>
            <a:endParaRPr lang="en-GB" sz="2000" b="1" dirty="0">
              <a:solidFill>
                <a:prstClr val="black"/>
              </a:solidFill>
              <a:latin typeface="Century Gothic" panose="020B0502020202020204" pitchFamily="34" charset="0"/>
            </a:endParaRPr>
          </a:p>
          <a:p>
            <a:r>
              <a:rPr lang="en-GB" sz="2000" b="1" dirty="0">
                <a:solidFill>
                  <a:srgbClr val="FF0000"/>
                </a:solidFill>
                <a:latin typeface="Century Gothic" panose="020B0502020202020204" pitchFamily="34" charset="0"/>
              </a:rPr>
              <a:t>No. Keisha needs to replace the relative pronoun ‘who’ with ‘which’ and the personal pronoun ‘he’ with ‘him’.</a:t>
            </a:r>
          </a:p>
          <a:p>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2" name="Rectangle 11">
            <a:extLst>
              <a:ext uri="{FF2B5EF4-FFF2-40B4-BE49-F238E27FC236}">
                <a16:creationId xmlns:a16="http://schemas.microsoft.com/office/drawing/2014/main" id="{69ED3905-AF37-4298-97A1-D4A52CB54B24}"/>
              </a:ext>
            </a:extLst>
          </p:cNvPr>
          <p:cNvSpPr/>
          <p:nvPr/>
        </p:nvSpPr>
        <p:spPr>
          <a:xfrm>
            <a:off x="402020" y="629588"/>
            <a:ext cx="8339959" cy="280800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Marcus was beyond excited! He’d been planning this trip for two years, ever since he’d developed an obsession with becoming a magician. Now, after a long, tiring journey, he was finally standing in front of Mr Majestic’s Magic Emporium.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But how was he to get in? Worryingly, there appeared to be no handle on the imposing, wooden door, which was covered in magnificently carved images of all things magical. He took a deep breath and knocked loudly; the anticipation was killing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After hearing the rattling of locks and latches from the other side, Marcus watched as the door  creaked open slowly. Excitedly, he stepped through the doorway and looked for the person who had opened it. Strange – no one was there! It didn’t matter though, as Marcus was now standing completely dumbstruck by the sight of the magical marvels that appeared before him.</a:t>
            </a:r>
          </a:p>
        </p:txBody>
      </p:sp>
    </p:spTree>
    <p:extLst>
      <p:ext uri="{BB962C8B-B14F-4D97-AF65-F5344CB8AC3E}">
        <p14:creationId xmlns:p14="http://schemas.microsoft.com/office/powerpoint/2010/main" val="332725661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6B8AA2E1-87F9-4714-8564-9753C468E3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purl.org/dc/elements/1.1/"/>
    <ds:schemaRef ds:uri="http://schemas.openxmlformats.org/package/2006/metadata/core-properties"/>
    <ds:schemaRef ds:uri="http://schemas.microsoft.com/office/infopath/2007/PartnerControls"/>
    <ds:schemaRef ds:uri="http://purl.org/dc/terms/"/>
    <ds:schemaRef ds:uri="0f0ae0ff-29c4-4766-b250-c1a9bee8d430"/>
    <ds:schemaRef ds:uri="http://schemas.microsoft.com/office/2006/documentManagement/types"/>
    <ds:schemaRef ds:uri="http://schemas.microsoft.com/office/2006/metadata/properties"/>
    <ds:schemaRef ds:uri="86144f90-c7b6-48d0-aae5-f5e9e48cc3df"/>
    <ds:schemaRef ds:uri="http://schemas.microsoft.com/sharepoint/v3"/>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765</TotalTime>
  <Words>3956</Words>
  <Application>Microsoft Office PowerPoint</Application>
  <PresentationFormat>On-screen Show (4:3)</PresentationFormat>
  <Paragraphs>532</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Hannah Saunders</cp:lastModifiedBy>
  <cp:revision>9</cp:revision>
  <dcterms:created xsi:type="dcterms:W3CDTF">2018-03-17T10:08:43Z</dcterms:created>
  <dcterms:modified xsi:type="dcterms:W3CDTF">2019-06-12T13:32:51Z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