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89" r:id="rId6"/>
    <p:sldId id="282" r:id="rId7"/>
    <p:sldId id="284" r:id="rId8"/>
    <p:sldId id="288" r:id="rId9"/>
    <p:sldId id="277" r:id="rId10"/>
    <p:sldId id="286" r:id="rId11"/>
  </p:sldIdLst>
  <p:sldSz cx="9144000" cy="6858000" type="screen4x3"/>
  <p:notesSz cx="6858000" cy="9144000"/>
  <p:embeddedFontLst>
    <p:embeddedFont>
      <p:font typeface="Cambria Math" panose="02040503050406030204" pitchFamily="18" charset="0"/>
      <p:regular r:id="rId14"/>
    </p:embeddedFont>
    <p:embeddedFont>
      <p:font typeface="Tuffy" panose="020B0603060100000000" pitchFamily="34" charset="0"/>
      <p:regular r:id="rId15"/>
      <p:bold r:id="rId16"/>
      <p:italic r:id="rId17"/>
      <p:boldItalic r:id="rId18"/>
    </p:embeddedFont>
    <p:embeddedFont>
      <p:font typeface="Tuffy-TTF" panose="020B0603060100000000" pitchFamily="34" charset="0"/>
      <p:regular r:id="rId19"/>
      <p:bold r:id="rId20"/>
      <p:italic r:id="rId21"/>
      <p:boldItalic r:id="rId22"/>
    </p:embeddedFont>
    <p:embeddedFont>
      <p:font typeface="Twinkl" pitchFamily="2" charset="0"/>
      <p:regular r:id="rId23"/>
      <p:bold r:id="rId24"/>
    </p:embeddedFont>
    <p:embeddedFont>
      <p:font typeface="Calibri" panose="020F0502020204030204" pitchFamily="34"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9A93"/>
    <a:srgbClr val="009541"/>
    <a:srgbClr val="FFE864"/>
    <a:srgbClr val="FFE76D"/>
    <a:srgbClr val="87BD31"/>
    <a:srgbClr val="0079C3"/>
    <a:srgbClr val="072F54"/>
    <a:srgbClr val="003464"/>
    <a:srgbClr val="004382"/>
    <a:srgbClr val="0052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0" d="100"/>
          <a:sy n="110" d="100"/>
        </p:scale>
        <p:origin x="1542" y="108"/>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spring-block-1-decimals-year-6-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twinkl.co.uk/resources/planit-maths-primary-teaching-resources-year-6/planit-maths-primary-teaching-resources-year-6-number---fractions/planit-maths-primary-teaching-resources-year-6-number---fractions-use-written-division-methods-in-cases-where-the-answer-has-up-to-two-decimal-places" TargetMode="External"/><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spring-block-1-decimals-year-6-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E5D50BC-424D-4D56-9143-9F13759B355C}"/>
              </a:ext>
            </a:extLst>
          </p:cNvPr>
          <p:cNvSpPr/>
          <p:nvPr/>
        </p:nvSpPr>
        <p:spPr>
          <a:xfrm>
            <a:off x="0" y="5329646"/>
            <a:ext cx="1933303" cy="1528354"/>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Use written division methods in cases where the answer has up to two decimal places.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DBBABE76-088F-4337-87DF-FAACA90AD497}"/>
              </a:ext>
            </a:extLst>
          </p:cNvPr>
          <p:cNvSpPr/>
          <p:nvPr/>
        </p:nvSpPr>
        <p:spPr>
          <a:xfrm>
            <a:off x="4824548" y="5320718"/>
            <a:ext cx="3563449" cy="772108"/>
          </a:xfrm>
          <a:prstGeom prst="rect">
            <a:avLst/>
          </a:prstGeom>
          <a:solidFill>
            <a:schemeClr val="bg1"/>
          </a:solidFill>
          <a:ln w="28575">
            <a:solidFill>
              <a:srgbClr val="F19A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a:extLst>
              <a:ext uri="{FF2B5EF4-FFF2-40B4-BE49-F238E27FC236}">
                <a16:creationId xmlns:a16="http://schemas.microsoft.com/office/drawing/2014/main" id="{C57746AA-4A21-457E-88E6-EA24D20F36D6}"/>
              </a:ext>
            </a:extLst>
          </p:cNvPr>
          <p:cNvSpPr/>
          <p:nvPr/>
        </p:nvSpPr>
        <p:spPr>
          <a:xfrm>
            <a:off x="755298" y="1341437"/>
            <a:ext cx="7632699" cy="1129324"/>
          </a:xfrm>
          <a:prstGeom prst="rect">
            <a:avLst/>
          </a:prstGeom>
          <a:solidFill>
            <a:schemeClr val="bg1"/>
          </a:solidFill>
          <a:ln w="28575">
            <a:solidFill>
              <a:srgbClr val="F19A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343758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981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Divide Decimals by Integers</a:t>
            </a:r>
          </a:p>
        </p:txBody>
      </p:sp>
      <p:cxnSp>
        <p:nvCxnSpPr>
          <p:cNvPr id="103" name="Straight Connector 102"/>
          <p:cNvCxnSpPr/>
          <p:nvPr/>
        </p:nvCxnSpPr>
        <p:spPr>
          <a:xfrm>
            <a:off x="343758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95108"/>
          </a:xfrm>
          <a:prstGeom prst="rect">
            <a:avLst/>
          </a:prstGeom>
          <a:solidFill>
            <a:srgbClr val="F19A93"/>
          </a:solidFill>
          <a:ln w="28575">
            <a:noFill/>
          </a:ln>
        </p:spPr>
        <p:txBody>
          <a:bodyPr wrap="square" lIns="108000" tIns="108000" rIns="108000" bIns="108000" rtlCol="0">
            <a:spAutoFit/>
          </a:bodyPr>
          <a:lstStyle/>
          <a:p>
            <a:pPr algn="ctr"/>
            <a:r>
              <a:rPr lang="en-GB" b="1" dirty="0"/>
              <a:t>Complete this part-whole division calculation model.</a:t>
            </a:r>
          </a:p>
        </p:txBody>
      </p:sp>
      <p:sp>
        <p:nvSpPr>
          <p:cNvPr id="9" name="TextBox 8">
            <a:extLst>
              <a:ext uri="{FF2B5EF4-FFF2-40B4-BE49-F238E27FC236}">
                <a16:creationId xmlns:a16="http://schemas.microsoft.com/office/drawing/2014/main" id="{25981805-211C-4231-AF23-0868A1F337DE}"/>
              </a:ext>
            </a:extLst>
          </p:cNvPr>
          <p:cNvSpPr txBox="1"/>
          <p:nvPr/>
        </p:nvSpPr>
        <p:spPr>
          <a:xfrm>
            <a:off x="3282428" y="1869859"/>
            <a:ext cx="2578438" cy="584775"/>
          </a:xfrm>
          <a:prstGeom prst="rect">
            <a:avLst/>
          </a:prstGeom>
          <a:noFill/>
        </p:spPr>
        <p:txBody>
          <a:bodyPr wrap="square" rtlCol="0">
            <a:spAutoFit/>
          </a:bodyPr>
          <a:lstStyle/>
          <a:p>
            <a:pPr algn="ctr"/>
            <a:r>
              <a:rPr lang="en-GB" sz="3200" b="1" dirty="0"/>
              <a:t>9.63 </a:t>
            </a:r>
            <a:r>
              <a:rPr lang="en-GB" sz="3200" b="1" dirty="0">
                <a:ea typeface="Cambria Math" panose="02040503050406030204" pitchFamily="18" charset="0"/>
              </a:rPr>
              <a:t>÷ 3</a:t>
            </a:r>
            <a:endParaRPr lang="en-GB" sz="3200" b="1" dirty="0"/>
          </a:p>
        </p:txBody>
      </p:sp>
      <p:sp>
        <p:nvSpPr>
          <p:cNvPr id="10" name="TextBox 9">
            <a:extLst>
              <a:ext uri="{FF2B5EF4-FFF2-40B4-BE49-F238E27FC236}">
                <a16:creationId xmlns:a16="http://schemas.microsoft.com/office/drawing/2014/main" id="{B3522426-FBB4-4264-B3A3-844BBDE2013F}"/>
              </a:ext>
            </a:extLst>
          </p:cNvPr>
          <p:cNvSpPr txBox="1"/>
          <p:nvPr/>
        </p:nvSpPr>
        <p:spPr>
          <a:xfrm>
            <a:off x="3774101" y="3450574"/>
            <a:ext cx="1595798" cy="495108"/>
          </a:xfrm>
          <a:prstGeom prst="rect">
            <a:avLst/>
          </a:prstGeom>
          <a:solidFill>
            <a:schemeClr val="bg1"/>
          </a:solidFill>
          <a:ln w="12700">
            <a:solidFill>
              <a:schemeClr val="tx1"/>
            </a:solidFill>
          </a:ln>
        </p:spPr>
        <p:txBody>
          <a:bodyPr wrap="square" lIns="108000" tIns="108000" rIns="108000" bIns="108000" rtlCol="0" anchor="ctr">
            <a:spAutoFit/>
          </a:bodyPr>
          <a:lstStyle/>
          <a:p>
            <a:pPr algn="ctr"/>
            <a:r>
              <a:rPr lang="en-GB" dirty="0"/>
              <a:t>6 tenths</a:t>
            </a:r>
          </a:p>
        </p:txBody>
      </p:sp>
      <p:sp>
        <p:nvSpPr>
          <p:cNvPr id="11" name="TextBox 10">
            <a:extLst>
              <a:ext uri="{FF2B5EF4-FFF2-40B4-BE49-F238E27FC236}">
                <a16:creationId xmlns:a16="http://schemas.microsoft.com/office/drawing/2014/main" id="{22BD7B29-5D74-4FE4-AFC7-335E067C30E4}"/>
              </a:ext>
            </a:extLst>
          </p:cNvPr>
          <p:cNvSpPr txBox="1"/>
          <p:nvPr/>
        </p:nvSpPr>
        <p:spPr>
          <a:xfrm>
            <a:off x="3774101" y="4519457"/>
            <a:ext cx="1595798" cy="495108"/>
          </a:xfrm>
          <a:prstGeom prst="rect">
            <a:avLst/>
          </a:prstGeom>
          <a:solidFill>
            <a:schemeClr val="bg1"/>
          </a:solidFill>
          <a:ln w="12700">
            <a:solidFill>
              <a:schemeClr val="tx1"/>
            </a:solidFill>
          </a:ln>
        </p:spPr>
        <p:txBody>
          <a:bodyPr wrap="square" lIns="108000" tIns="108000" rIns="108000" bIns="108000" rtlCol="0" anchor="ctr">
            <a:spAutoFit/>
          </a:bodyPr>
          <a:lstStyle/>
          <a:p>
            <a:pPr algn="ctr"/>
            <a:endParaRPr lang="en-GB" dirty="0"/>
          </a:p>
        </p:txBody>
      </p:sp>
      <p:sp>
        <p:nvSpPr>
          <p:cNvPr id="13" name="TextBox 12">
            <a:extLst>
              <a:ext uri="{FF2B5EF4-FFF2-40B4-BE49-F238E27FC236}">
                <a16:creationId xmlns:a16="http://schemas.microsoft.com/office/drawing/2014/main" id="{DCA8FD75-D94D-4466-93D6-55E52B9525E7}"/>
              </a:ext>
            </a:extLst>
          </p:cNvPr>
          <p:cNvSpPr txBox="1"/>
          <p:nvPr/>
        </p:nvSpPr>
        <p:spPr>
          <a:xfrm>
            <a:off x="6308296" y="3450574"/>
            <a:ext cx="1595798" cy="495108"/>
          </a:xfrm>
          <a:prstGeom prst="rect">
            <a:avLst/>
          </a:prstGeom>
          <a:solidFill>
            <a:schemeClr val="bg1"/>
          </a:solidFill>
          <a:ln w="12700">
            <a:solidFill>
              <a:schemeClr val="tx1"/>
            </a:solidFill>
          </a:ln>
        </p:spPr>
        <p:txBody>
          <a:bodyPr wrap="square" lIns="108000" tIns="108000" rIns="108000" bIns="108000" rtlCol="0" anchor="ctr">
            <a:spAutoFit/>
          </a:bodyPr>
          <a:lstStyle/>
          <a:p>
            <a:pPr algn="ctr"/>
            <a:r>
              <a:rPr lang="en-GB" dirty="0"/>
              <a:t>3 hundredths</a:t>
            </a:r>
          </a:p>
        </p:txBody>
      </p:sp>
      <p:sp>
        <p:nvSpPr>
          <p:cNvPr id="14" name="TextBox 13">
            <a:extLst>
              <a:ext uri="{FF2B5EF4-FFF2-40B4-BE49-F238E27FC236}">
                <a16:creationId xmlns:a16="http://schemas.microsoft.com/office/drawing/2014/main" id="{F01BAE3F-2F03-498F-9542-F7D111FA0237}"/>
              </a:ext>
            </a:extLst>
          </p:cNvPr>
          <p:cNvSpPr txBox="1"/>
          <p:nvPr/>
        </p:nvSpPr>
        <p:spPr>
          <a:xfrm>
            <a:off x="6308296" y="4519457"/>
            <a:ext cx="1595798" cy="495108"/>
          </a:xfrm>
          <a:prstGeom prst="rect">
            <a:avLst/>
          </a:prstGeom>
          <a:solidFill>
            <a:schemeClr val="bg1"/>
          </a:solidFill>
          <a:ln w="12700">
            <a:solidFill>
              <a:schemeClr val="tx1"/>
            </a:solidFill>
          </a:ln>
        </p:spPr>
        <p:txBody>
          <a:bodyPr wrap="square" lIns="108000" tIns="108000" rIns="108000" bIns="108000" rtlCol="0" anchor="ctr">
            <a:spAutoFit/>
          </a:bodyPr>
          <a:lstStyle/>
          <a:p>
            <a:pPr algn="ctr"/>
            <a:endParaRPr lang="en-GB" dirty="0"/>
          </a:p>
        </p:txBody>
      </p:sp>
      <p:sp>
        <p:nvSpPr>
          <p:cNvPr id="16" name="TextBox 15">
            <a:extLst>
              <a:ext uri="{FF2B5EF4-FFF2-40B4-BE49-F238E27FC236}">
                <a16:creationId xmlns:a16="http://schemas.microsoft.com/office/drawing/2014/main" id="{0E2B541C-9413-4595-9141-53EEE0E49CB1}"/>
              </a:ext>
            </a:extLst>
          </p:cNvPr>
          <p:cNvSpPr txBox="1"/>
          <p:nvPr/>
        </p:nvSpPr>
        <p:spPr>
          <a:xfrm>
            <a:off x="1266033" y="3450574"/>
            <a:ext cx="1595798" cy="495108"/>
          </a:xfrm>
          <a:prstGeom prst="rect">
            <a:avLst/>
          </a:prstGeom>
          <a:solidFill>
            <a:schemeClr val="bg1"/>
          </a:solidFill>
          <a:ln w="12700">
            <a:solidFill>
              <a:schemeClr val="tx1"/>
            </a:solidFill>
          </a:ln>
        </p:spPr>
        <p:txBody>
          <a:bodyPr wrap="square" lIns="108000" tIns="108000" rIns="108000" bIns="108000" rtlCol="0" anchor="ctr">
            <a:spAutoFit/>
          </a:bodyPr>
          <a:lstStyle/>
          <a:p>
            <a:pPr algn="ctr"/>
            <a:r>
              <a:rPr lang="en-GB" dirty="0"/>
              <a:t>9 ones</a:t>
            </a:r>
          </a:p>
        </p:txBody>
      </p:sp>
      <p:sp>
        <p:nvSpPr>
          <p:cNvPr id="17" name="TextBox 16">
            <a:extLst>
              <a:ext uri="{FF2B5EF4-FFF2-40B4-BE49-F238E27FC236}">
                <a16:creationId xmlns:a16="http://schemas.microsoft.com/office/drawing/2014/main" id="{8A64C4A1-E7A5-4D8D-ABEB-B19602F8E5F2}"/>
              </a:ext>
            </a:extLst>
          </p:cNvPr>
          <p:cNvSpPr txBox="1"/>
          <p:nvPr/>
        </p:nvSpPr>
        <p:spPr>
          <a:xfrm>
            <a:off x="1266033" y="4519457"/>
            <a:ext cx="1595798" cy="495108"/>
          </a:xfrm>
          <a:prstGeom prst="rect">
            <a:avLst/>
          </a:prstGeom>
          <a:solidFill>
            <a:schemeClr val="bg1"/>
          </a:solidFill>
          <a:ln w="12700">
            <a:solidFill>
              <a:schemeClr val="tx1"/>
            </a:solidFill>
          </a:ln>
        </p:spPr>
        <p:txBody>
          <a:bodyPr wrap="square" lIns="108000" tIns="108000" rIns="108000" bIns="108000" rtlCol="0" anchor="ctr">
            <a:spAutoFit/>
          </a:bodyPr>
          <a:lstStyle/>
          <a:p>
            <a:pPr algn="ctr"/>
            <a:endParaRPr lang="en-GB" dirty="0"/>
          </a:p>
        </p:txBody>
      </p:sp>
      <p:cxnSp>
        <p:nvCxnSpPr>
          <p:cNvPr id="4" name="Straight Arrow Connector 3">
            <a:extLst>
              <a:ext uri="{FF2B5EF4-FFF2-40B4-BE49-F238E27FC236}">
                <a16:creationId xmlns:a16="http://schemas.microsoft.com/office/drawing/2014/main" id="{2D158C9E-37CD-4F47-9AC0-E474CD98F323}"/>
              </a:ext>
            </a:extLst>
          </p:cNvPr>
          <p:cNvCxnSpPr>
            <a:cxnSpLocks/>
          </p:cNvCxnSpPr>
          <p:nvPr/>
        </p:nvCxnSpPr>
        <p:spPr>
          <a:xfrm flipH="1">
            <a:off x="2904467" y="2919148"/>
            <a:ext cx="1317013" cy="43020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2" name="TextBox 21">
            <a:extLst>
              <a:ext uri="{FF2B5EF4-FFF2-40B4-BE49-F238E27FC236}">
                <a16:creationId xmlns:a16="http://schemas.microsoft.com/office/drawing/2014/main" id="{31B1CF48-8BF8-4320-BF3E-90D1FA7E3332}"/>
              </a:ext>
            </a:extLst>
          </p:cNvPr>
          <p:cNvSpPr txBox="1"/>
          <p:nvPr/>
        </p:nvSpPr>
        <p:spPr>
          <a:xfrm>
            <a:off x="755649" y="5320718"/>
            <a:ext cx="4068899" cy="772107"/>
          </a:xfrm>
          <a:prstGeom prst="rect">
            <a:avLst/>
          </a:prstGeom>
          <a:solidFill>
            <a:srgbClr val="F19A93"/>
          </a:solidFill>
          <a:ln w="28575">
            <a:solidFill>
              <a:srgbClr val="F19A93"/>
            </a:solidFill>
          </a:ln>
        </p:spPr>
        <p:txBody>
          <a:bodyPr wrap="square" lIns="108000" tIns="108000" rIns="108000" bIns="108000" rtlCol="0">
            <a:spAutoFit/>
          </a:bodyPr>
          <a:lstStyle/>
          <a:p>
            <a:pPr algn="ctr"/>
            <a:r>
              <a:rPr lang="en-GB" b="1" dirty="0"/>
              <a:t>Now use a part-whole model like</a:t>
            </a:r>
            <a:br>
              <a:rPr lang="en-GB" b="1" dirty="0"/>
            </a:br>
            <a:r>
              <a:rPr lang="en-GB" b="1" dirty="0"/>
              <a:t>the one above to calculate 8.48 ÷ 4.</a:t>
            </a:r>
          </a:p>
        </p:txBody>
      </p:sp>
      <p:cxnSp>
        <p:nvCxnSpPr>
          <p:cNvPr id="24" name="Straight Arrow Connector 23">
            <a:extLst>
              <a:ext uri="{FF2B5EF4-FFF2-40B4-BE49-F238E27FC236}">
                <a16:creationId xmlns:a16="http://schemas.microsoft.com/office/drawing/2014/main" id="{A51E2638-139C-4550-A647-112B698D1581}"/>
              </a:ext>
            </a:extLst>
          </p:cNvPr>
          <p:cNvCxnSpPr>
            <a:cxnSpLocks/>
          </p:cNvCxnSpPr>
          <p:nvPr/>
        </p:nvCxnSpPr>
        <p:spPr>
          <a:xfrm>
            <a:off x="4922521" y="2919148"/>
            <a:ext cx="1317013" cy="43020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a:extLst>
              <a:ext uri="{FF2B5EF4-FFF2-40B4-BE49-F238E27FC236}">
                <a16:creationId xmlns:a16="http://schemas.microsoft.com/office/drawing/2014/main" id="{3AB42F28-981E-417F-8E98-1BD0593AF815}"/>
              </a:ext>
            </a:extLst>
          </p:cNvPr>
          <p:cNvCxnSpPr>
            <a:cxnSpLocks/>
          </p:cNvCxnSpPr>
          <p:nvPr/>
        </p:nvCxnSpPr>
        <p:spPr>
          <a:xfrm>
            <a:off x="4572000" y="3055863"/>
            <a:ext cx="0" cy="293487"/>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33" name="Straight Arrow Connector 32">
            <a:extLst>
              <a:ext uri="{FF2B5EF4-FFF2-40B4-BE49-F238E27FC236}">
                <a16:creationId xmlns:a16="http://schemas.microsoft.com/office/drawing/2014/main" id="{6B60A1A3-AB02-4E69-9247-E005473EBCC2}"/>
              </a:ext>
            </a:extLst>
          </p:cNvPr>
          <p:cNvCxnSpPr>
            <a:cxnSpLocks/>
            <a:stCxn id="10" idx="2"/>
          </p:cNvCxnSpPr>
          <p:nvPr/>
        </p:nvCxnSpPr>
        <p:spPr>
          <a:xfrm>
            <a:off x="4572000" y="3945682"/>
            <a:ext cx="0" cy="508902"/>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a:extLst>
              <a:ext uri="{FF2B5EF4-FFF2-40B4-BE49-F238E27FC236}">
                <a16:creationId xmlns:a16="http://schemas.microsoft.com/office/drawing/2014/main" id="{A0061174-D419-4F92-ABD7-D879B16BCF23}"/>
              </a:ext>
            </a:extLst>
          </p:cNvPr>
          <p:cNvCxnSpPr>
            <a:cxnSpLocks/>
          </p:cNvCxnSpPr>
          <p:nvPr/>
        </p:nvCxnSpPr>
        <p:spPr>
          <a:xfrm>
            <a:off x="2071552" y="3945682"/>
            <a:ext cx="0" cy="508902"/>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a:extLst>
              <a:ext uri="{FF2B5EF4-FFF2-40B4-BE49-F238E27FC236}">
                <a16:creationId xmlns:a16="http://schemas.microsoft.com/office/drawing/2014/main" id="{4767D2A2-17AD-4070-89A6-E04BB952DDBD}"/>
              </a:ext>
            </a:extLst>
          </p:cNvPr>
          <p:cNvCxnSpPr>
            <a:cxnSpLocks/>
          </p:cNvCxnSpPr>
          <p:nvPr/>
        </p:nvCxnSpPr>
        <p:spPr>
          <a:xfrm>
            <a:off x="7106195" y="3945682"/>
            <a:ext cx="0" cy="508902"/>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32" name="Rectangle 31">
            <a:extLst>
              <a:ext uri="{FF2B5EF4-FFF2-40B4-BE49-F238E27FC236}">
                <a16:creationId xmlns:a16="http://schemas.microsoft.com/office/drawing/2014/main" id="{0054C8A2-881D-46B3-AE4E-2D40E197DD62}"/>
              </a:ext>
            </a:extLst>
          </p:cNvPr>
          <p:cNvSpPr/>
          <p:nvPr/>
        </p:nvSpPr>
        <p:spPr>
          <a:xfrm>
            <a:off x="1659024" y="4572588"/>
            <a:ext cx="840295" cy="369332"/>
          </a:xfrm>
          <a:prstGeom prst="rect">
            <a:avLst/>
          </a:prstGeom>
        </p:spPr>
        <p:txBody>
          <a:bodyPr wrap="none">
            <a:spAutoFit/>
          </a:bodyPr>
          <a:lstStyle/>
          <a:p>
            <a:pPr algn="ctr"/>
            <a:r>
              <a:rPr lang="en-GB" b="1" dirty="0">
                <a:solidFill>
                  <a:srgbClr val="009541"/>
                </a:solidFill>
              </a:rPr>
              <a:t>3 ones</a:t>
            </a:r>
          </a:p>
        </p:txBody>
      </p:sp>
      <p:sp>
        <p:nvSpPr>
          <p:cNvPr id="39" name="Rectangle 38">
            <a:extLst>
              <a:ext uri="{FF2B5EF4-FFF2-40B4-BE49-F238E27FC236}">
                <a16:creationId xmlns:a16="http://schemas.microsoft.com/office/drawing/2014/main" id="{540AC664-36BD-4BD6-B499-5DB8BBAC9C56}"/>
              </a:ext>
            </a:extLst>
          </p:cNvPr>
          <p:cNvSpPr/>
          <p:nvPr/>
        </p:nvSpPr>
        <p:spPr>
          <a:xfrm>
            <a:off x="4054871" y="4572588"/>
            <a:ext cx="1034257" cy="369332"/>
          </a:xfrm>
          <a:prstGeom prst="rect">
            <a:avLst/>
          </a:prstGeom>
          <a:solidFill>
            <a:schemeClr val="bg1"/>
          </a:solidFill>
        </p:spPr>
        <p:txBody>
          <a:bodyPr wrap="none">
            <a:spAutoFit/>
          </a:bodyPr>
          <a:lstStyle/>
          <a:p>
            <a:pPr algn="ctr"/>
            <a:r>
              <a:rPr lang="en-GB" b="1" dirty="0">
                <a:solidFill>
                  <a:srgbClr val="009541"/>
                </a:solidFill>
              </a:rPr>
              <a:t>2 tenths</a:t>
            </a:r>
          </a:p>
        </p:txBody>
      </p:sp>
      <p:sp>
        <p:nvSpPr>
          <p:cNvPr id="40" name="Rectangle 39">
            <a:extLst>
              <a:ext uri="{FF2B5EF4-FFF2-40B4-BE49-F238E27FC236}">
                <a16:creationId xmlns:a16="http://schemas.microsoft.com/office/drawing/2014/main" id="{DB7886A8-1415-401A-A33A-1C08C26477A7}"/>
              </a:ext>
            </a:extLst>
          </p:cNvPr>
          <p:cNvSpPr/>
          <p:nvPr/>
        </p:nvSpPr>
        <p:spPr>
          <a:xfrm>
            <a:off x="6383081" y="4572588"/>
            <a:ext cx="1446230" cy="369332"/>
          </a:xfrm>
          <a:prstGeom prst="rect">
            <a:avLst/>
          </a:prstGeom>
        </p:spPr>
        <p:txBody>
          <a:bodyPr wrap="none">
            <a:spAutoFit/>
          </a:bodyPr>
          <a:lstStyle/>
          <a:p>
            <a:pPr algn="ctr"/>
            <a:r>
              <a:rPr lang="en-GB" b="1" dirty="0">
                <a:solidFill>
                  <a:srgbClr val="009541"/>
                </a:solidFill>
              </a:rPr>
              <a:t>1 hundredth</a:t>
            </a:r>
          </a:p>
        </p:txBody>
      </p:sp>
      <p:sp>
        <p:nvSpPr>
          <p:cNvPr id="42" name="TextBox 41">
            <a:extLst>
              <a:ext uri="{FF2B5EF4-FFF2-40B4-BE49-F238E27FC236}">
                <a16:creationId xmlns:a16="http://schemas.microsoft.com/office/drawing/2014/main" id="{F12120EE-2F99-4611-844A-586D35195500}"/>
              </a:ext>
            </a:extLst>
          </p:cNvPr>
          <p:cNvSpPr txBox="1"/>
          <p:nvPr/>
        </p:nvSpPr>
        <p:spPr>
          <a:xfrm>
            <a:off x="2071553" y="4008523"/>
            <a:ext cx="504008" cy="369332"/>
          </a:xfrm>
          <a:prstGeom prst="rect">
            <a:avLst/>
          </a:prstGeom>
          <a:noFill/>
        </p:spPr>
        <p:txBody>
          <a:bodyPr wrap="square" rtlCol="0">
            <a:spAutoFit/>
          </a:bodyPr>
          <a:lstStyle/>
          <a:p>
            <a:pPr algn="ctr"/>
            <a:r>
              <a:rPr lang="en-GB" dirty="0">
                <a:ea typeface="Cambria Math" panose="02040503050406030204" pitchFamily="18" charset="0"/>
              </a:rPr>
              <a:t>÷3</a:t>
            </a:r>
            <a:endParaRPr lang="en-GB" dirty="0"/>
          </a:p>
        </p:txBody>
      </p:sp>
      <p:sp>
        <p:nvSpPr>
          <p:cNvPr id="43" name="TextBox 42">
            <a:extLst>
              <a:ext uri="{FF2B5EF4-FFF2-40B4-BE49-F238E27FC236}">
                <a16:creationId xmlns:a16="http://schemas.microsoft.com/office/drawing/2014/main" id="{1E290B3D-08BC-4CFF-A509-6E7380D0E827}"/>
              </a:ext>
            </a:extLst>
          </p:cNvPr>
          <p:cNvSpPr txBox="1"/>
          <p:nvPr/>
        </p:nvSpPr>
        <p:spPr>
          <a:xfrm>
            <a:off x="4572000" y="4008523"/>
            <a:ext cx="504008" cy="369332"/>
          </a:xfrm>
          <a:prstGeom prst="rect">
            <a:avLst/>
          </a:prstGeom>
          <a:noFill/>
        </p:spPr>
        <p:txBody>
          <a:bodyPr wrap="square" rtlCol="0">
            <a:spAutoFit/>
          </a:bodyPr>
          <a:lstStyle/>
          <a:p>
            <a:pPr algn="ctr"/>
            <a:r>
              <a:rPr lang="en-GB" dirty="0">
                <a:ea typeface="Cambria Math" panose="02040503050406030204" pitchFamily="18" charset="0"/>
              </a:rPr>
              <a:t>÷3</a:t>
            </a:r>
            <a:endParaRPr lang="en-GB" dirty="0"/>
          </a:p>
        </p:txBody>
      </p:sp>
      <p:sp>
        <p:nvSpPr>
          <p:cNvPr id="44" name="TextBox 43">
            <a:extLst>
              <a:ext uri="{FF2B5EF4-FFF2-40B4-BE49-F238E27FC236}">
                <a16:creationId xmlns:a16="http://schemas.microsoft.com/office/drawing/2014/main" id="{CC073DB1-F38F-43EF-9EF4-EA39F349BE0F}"/>
              </a:ext>
            </a:extLst>
          </p:cNvPr>
          <p:cNvSpPr txBox="1"/>
          <p:nvPr/>
        </p:nvSpPr>
        <p:spPr>
          <a:xfrm>
            <a:off x="7106195" y="4008523"/>
            <a:ext cx="504008" cy="369332"/>
          </a:xfrm>
          <a:prstGeom prst="rect">
            <a:avLst/>
          </a:prstGeom>
          <a:noFill/>
        </p:spPr>
        <p:txBody>
          <a:bodyPr wrap="square" rtlCol="0">
            <a:spAutoFit/>
          </a:bodyPr>
          <a:lstStyle/>
          <a:p>
            <a:pPr algn="ctr"/>
            <a:r>
              <a:rPr lang="en-GB" dirty="0">
                <a:ea typeface="Cambria Math" panose="02040503050406030204" pitchFamily="18" charset="0"/>
              </a:rPr>
              <a:t>÷3</a:t>
            </a:r>
            <a:endParaRPr lang="en-GB" dirty="0"/>
          </a:p>
        </p:txBody>
      </p:sp>
      <p:sp>
        <p:nvSpPr>
          <p:cNvPr id="46" name="TextBox 45">
            <a:extLst>
              <a:ext uri="{FF2B5EF4-FFF2-40B4-BE49-F238E27FC236}">
                <a16:creationId xmlns:a16="http://schemas.microsoft.com/office/drawing/2014/main" id="{2612BE77-0C8F-4F17-B7C1-837CD1E8A7E3}"/>
              </a:ext>
            </a:extLst>
          </p:cNvPr>
          <p:cNvSpPr txBox="1"/>
          <p:nvPr/>
        </p:nvSpPr>
        <p:spPr>
          <a:xfrm>
            <a:off x="3914050" y="2634531"/>
            <a:ext cx="1315903" cy="369332"/>
          </a:xfrm>
          <a:prstGeom prst="rect">
            <a:avLst/>
          </a:prstGeom>
          <a:noFill/>
        </p:spPr>
        <p:txBody>
          <a:bodyPr wrap="square" rtlCol="0">
            <a:spAutoFit/>
          </a:bodyPr>
          <a:lstStyle/>
          <a:p>
            <a:pPr algn="ctr"/>
            <a:r>
              <a:rPr lang="en-GB" dirty="0"/>
              <a:t>9.63</a:t>
            </a:r>
          </a:p>
        </p:txBody>
      </p:sp>
      <p:sp>
        <p:nvSpPr>
          <p:cNvPr id="50" name="Rectangle 49">
            <a:extLst>
              <a:ext uri="{FF2B5EF4-FFF2-40B4-BE49-F238E27FC236}">
                <a16:creationId xmlns:a16="http://schemas.microsoft.com/office/drawing/2014/main" id="{D232DB8D-435A-4B60-9F13-378DA9870819}"/>
              </a:ext>
            </a:extLst>
          </p:cNvPr>
          <p:cNvSpPr/>
          <p:nvPr/>
        </p:nvSpPr>
        <p:spPr>
          <a:xfrm>
            <a:off x="5136158" y="5436933"/>
            <a:ext cx="2940228" cy="584775"/>
          </a:xfrm>
          <a:prstGeom prst="rect">
            <a:avLst/>
          </a:prstGeom>
        </p:spPr>
        <p:txBody>
          <a:bodyPr wrap="none">
            <a:spAutoFit/>
          </a:bodyPr>
          <a:lstStyle/>
          <a:p>
            <a:pPr algn="ctr"/>
            <a:r>
              <a:rPr lang="en-GB" sz="3200" b="1" dirty="0">
                <a:solidFill>
                  <a:srgbClr val="009541"/>
                </a:solidFill>
              </a:rPr>
              <a:t>8.48 ÷ 4 = 2.12</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500"/>
                                        <p:tgtEl>
                                          <p:spTgt spid="4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500"/>
                                        <p:tgtEl>
                                          <p:spTgt spid="5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22" grpId="0" animBg="1"/>
      <p:bldP spid="32" grpId="0"/>
      <p:bldP spid="39" grpId="0" animBg="1"/>
      <p:bldP spid="40" grpId="0"/>
      <p:bldP spid="5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a:extLst>
              <a:ext uri="{FF2B5EF4-FFF2-40B4-BE49-F238E27FC236}">
                <a16:creationId xmlns:a16="http://schemas.microsoft.com/office/drawing/2014/main" id="{A8DA86FA-BC12-42AA-85C0-714413C912FB}"/>
              </a:ext>
            </a:extLst>
          </p:cNvPr>
          <p:cNvSpPr txBox="1"/>
          <p:nvPr/>
        </p:nvSpPr>
        <p:spPr>
          <a:xfrm>
            <a:off x="755650" y="1341439"/>
            <a:ext cx="7632700" cy="2087561"/>
          </a:xfrm>
          <a:prstGeom prst="rect">
            <a:avLst/>
          </a:prstGeom>
          <a:solidFill>
            <a:schemeClr val="bg1"/>
          </a:solidFill>
          <a:ln w="28575">
            <a:solidFill>
              <a:srgbClr val="F19A93"/>
            </a:solidFill>
          </a:ln>
        </p:spPr>
        <p:txBody>
          <a:bodyPr wrap="square" lIns="108000" tIns="108000" rIns="108000" bIns="108000" rtlCol="0" anchor="b">
            <a:noAutofit/>
          </a:bodyPr>
          <a:lstStyle/>
          <a:p>
            <a:pPr algn="ctr"/>
            <a:endParaRPr lang="en-GB" dirty="0"/>
          </a:p>
        </p:txBody>
      </p:sp>
      <p:sp>
        <p:nvSpPr>
          <p:cNvPr id="97" name="Rectangle 96"/>
          <p:cNvSpPr/>
          <p:nvPr/>
        </p:nvSpPr>
        <p:spPr>
          <a:xfrm>
            <a:off x="343758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981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Divide Decimals by Integers</a:t>
            </a:r>
          </a:p>
        </p:txBody>
      </p:sp>
      <p:cxnSp>
        <p:nvCxnSpPr>
          <p:cNvPr id="103" name="Straight Connector 102"/>
          <p:cNvCxnSpPr/>
          <p:nvPr/>
        </p:nvCxnSpPr>
        <p:spPr>
          <a:xfrm>
            <a:off x="343758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95108"/>
          </a:xfrm>
          <a:prstGeom prst="rect">
            <a:avLst/>
          </a:prstGeom>
          <a:solidFill>
            <a:srgbClr val="F19A93"/>
          </a:solidFill>
          <a:ln w="28575">
            <a:noFill/>
          </a:ln>
        </p:spPr>
        <p:txBody>
          <a:bodyPr wrap="square" lIns="108000" tIns="108000" rIns="108000" bIns="108000" rtlCol="0" anchor="ctr">
            <a:spAutoFit/>
          </a:bodyPr>
          <a:lstStyle/>
          <a:p>
            <a:pPr algn="ctr"/>
            <a:r>
              <a:rPr lang="en-GB" b="1" dirty="0"/>
              <a:t>Charlie cuts a 45.6cm strip of paper into six equal pieces.</a:t>
            </a:r>
          </a:p>
        </p:txBody>
      </p:sp>
      <p:sp>
        <p:nvSpPr>
          <p:cNvPr id="6" name="Rectangle 5">
            <a:extLst>
              <a:ext uri="{FF2B5EF4-FFF2-40B4-BE49-F238E27FC236}">
                <a16:creationId xmlns:a16="http://schemas.microsoft.com/office/drawing/2014/main" id="{1C2C634F-2815-4CAC-9DA0-2DC8D0704800}"/>
              </a:ext>
            </a:extLst>
          </p:cNvPr>
          <p:cNvSpPr/>
          <p:nvPr/>
        </p:nvSpPr>
        <p:spPr>
          <a:xfrm>
            <a:off x="1306194" y="2536820"/>
            <a:ext cx="1090191" cy="49034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25B3A20B-2227-42DE-8727-1E40F4B71CB4}"/>
              </a:ext>
            </a:extLst>
          </p:cNvPr>
          <p:cNvSpPr/>
          <p:nvPr/>
        </p:nvSpPr>
        <p:spPr>
          <a:xfrm>
            <a:off x="2396385" y="2536820"/>
            <a:ext cx="1090191" cy="49034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7FD55FD8-4D3F-4BD2-90B3-CEC057250B48}"/>
              </a:ext>
            </a:extLst>
          </p:cNvPr>
          <p:cNvSpPr/>
          <p:nvPr/>
        </p:nvSpPr>
        <p:spPr>
          <a:xfrm>
            <a:off x="3486576" y="2536820"/>
            <a:ext cx="1090191" cy="49034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F881CB70-1CAF-45D7-909A-3EE0CDFD4AA3}"/>
              </a:ext>
            </a:extLst>
          </p:cNvPr>
          <p:cNvSpPr/>
          <p:nvPr/>
        </p:nvSpPr>
        <p:spPr>
          <a:xfrm>
            <a:off x="4576767" y="2536820"/>
            <a:ext cx="1090191" cy="49034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0DCCB412-C1D3-475B-91D3-0AC11932B0AE}"/>
              </a:ext>
            </a:extLst>
          </p:cNvPr>
          <p:cNvSpPr/>
          <p:nvPr/>
        </p:nvSpPr>
        <p:spPr>
          <a:xfrm>
            <a:off x="5666958" y="2536820"/>
            <a:ext cx="1090191" cy="49034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a:extLst>
              <a:ext uri="{FF2B5EF4-FFF2-40B4-BE49-F238E27FC236}">
                <a16:creationId xmlns:a16="http://schemas.microsoft.com/office/drawing/2014/main" id="{7898BBA9-F8E7-4F69-A497-4B2AD8D369D4}"/>
              </a:ext>
            </a:extLst>
          </p:cNvPr>
          <p:cNvGrpSpPr/>
          <p:nvPr/>
        </p:nvGrpSpPr>
        <p:grpSpPr>
          <a:xfrm>
            <a:off x="6757149" y="2536820"/>
            <a:ext cx="1138235" cy="518924"/>
            <a:chOff x="6757149" y="3183826"/>
            <a:chExt cx="1138235" cy="518924"/>
          </a:xfrm>
        </p:grpSpPr>
        <p:sp>
          <p:nvSpPr>
            <p:cNvPr id="50" name="Rectangle 49">
              <a:extLst>
                <a:ext uri="{FF2B5EF4-FFF2-40B4-BE49-F238E27FC236}">
                  <a16:creationId xmlns:a16="http://schemas.microsoft.com/office/drawing/2014/main" id="{25A6A753-46B1-4952-AD80-273BE409EAA3}"/>
                </a:ext>
              </a:extLst>
            </p:cNvPr>
            <p:cNvSpPr/>
            <p:nvPr/>
          </p:nvSpPr>
          <p:spPr>
            <a:xfrm>
              <a:off x="6757149" y="3183826"/>
              <a:ext cx="1090191" cy="49034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ight Triangle 2">
              <a:extLst>
                <a:ext uri="{FF2B5EF4-FFF2-40B4-BE49-F238E27FC236}">
                  <a16:creationId xmlns:a16="http://schemas.microsoft.com/office/drawing/2014/main" id="{0F1C8391-9802-48E3-82D0-FF24F4926257}"/>
                </a:ext>
              </a:extLst>
            </p:cNvPr>
            <p:cNvSpPr/>
            <p:nvPr/>
          </p:nvSpPr>
          <p:spPr>
            <a:xfrm rot="5400000">
              <a:off x="7627756" y="3454589"/>
              <a:ext cx="211484" cy="227684"/>
            </a:xfrm>
            <a:prstGeom prst="rtTriangle">
              <a:avLst/>
            </a:prstGeom>
            <a:solidFill>
              <a:schemeClr val="tx1">
                <a:lumMod val="25000"/>
                <a:lumOff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ight Triangle 37">
              <a:extLst>
                <a:ext uri="{FF2B5EF4-FFF2-40B4-BE49-F238E27FC236}">
                  <a16:creationId xmlns:a16="http://schemas.microsoft.com/office/drawing/2014/main" id="{832AA676-2EDC-45A3-A4C8-80D75CDB32EF}"/>
                </a:ext>
              </a:extLst>
            </p:cNvPr>
            <p:cNvSpPr/>
            <p:nvPr/>
          </p:nvSpPr>
          <p:spPr>
            <a:xfrm rot="16200000">
              <a:off x="7624399" y="3431764"/>
              <a:ext cx="260990" cy="280981"/>
            </a:xfrm>
            <a:prstGeom prst="rtTriangl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5" name="Picture 14">
            <a:extLst>
              <a:ext uri="{FF2B5EF4-FFF2-40B4-BE49-F238E27FC236}">
                <a16:creationId xmlns:a16="http://schemas.microsoft.com/office/drawing/2014/main" id="{CFD6A852-17D3-4741-9199-01F9E60DCF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6836" y="2602225"/>
            <a:ext cx="2369740" cy="3804101"/>
          </a:xfrm>
          <a:prstGeom prst="rect">
            <a:avLst/>
          </a:prstGeom>
        </p:spPr>
      </p:pic>
      <p:sp>
        <p:nvSpPr>
          <p:cNvPr id="53" name="TextBox 52">
            <a:extLst>
              <a:ext uri="{FF2B5EF4-FFF2-40B4-BE49-F238E27FC236}">
                <a16:creationId xmlns:a16="http://schemas.microsoft.com/office/drawing/2014/main" id="{2B39E956-6108-4B2A-AE45-C5C4F9F6C6FD}"/>
              </a:ext>
            </a:extLst>
          </p:cNvPr>
          <p:cNvSpPr txBox="1"/>
          <p:nvPr/>
        </p:nvSpPr>
        <p:spPr>
          <a:xfrm>
            <a:off x="4960147" y="4649247"/>
            <a:ext cx="3020721" cy="587441"/>
          </a:xfrm>
          <a:prstGeom prst="rect">
            <a:avLst/>
          </a:prstGeom>
          <a:solidFill>
            <a:schemeClr val="bg1"/>
          </a:solidFill>
          <a:ln w="28575">
            <a:solidFill>
              <a:srgbClr val="009541"/>
            </a:solidFill>
          </a:ln>
        </p:spPr>
        <p:txBody>
          <a:bodyPr wrap="square" lIns="108000" tIns="108000" rIns="108000" bIns="108000" rtlCol="0" anchor="ctr">
            <a:spAutoFit/>
          </a:bodyPr>
          <a:lstStyle/>
          <a:p>
            <a:pPr algn="ctr"/>
            <a:r>
              <a:rPr lang="en-GB" sz="2400" b="1" dirty="0"/>
              <a:t>45.6cm ÷ 6 = 7.6cm</a:t>
            </a:r>
          </a:p>
        </p:txBody>
      </p:sp>
      <p:pic>
        <p:nvPicPr>
          <p:cNvPr id="54" name="Picture 53">
            <a:extLst>
              <a:ext uri="{FF2B5EF4-FFF2-40B4-BE49-F238E27FC236}">
                <a16:creationId xmlns:a16="http://schemas.microsoft.com/office/drawing/2014/main" id="{10388E73-9060-4596-B2A6-E9B01A1D880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32" y="3656771"/>
            <a:ext cx="1712817" cy="2749555"/>
          </a:xfrm>
          <a:prstGeom prst="rect">
            <a:avLst/>
          </a:prstGeom>
        </p:spPr>
      </p:pic>
      <p:sp>
        <p:nvSpPr>
          <p:cNvPr id="19" name="Rectangle 18">
            <a:extLst>
              <a:ext uri="{FF2B5EF4-FFF2-40B4-BE49-F238E27FC236}">
                <a16:creationId xmlns:a16="http://schemas.microsoft.com/office/drawing/2014/main" id="{51FAA1B1-6479-45F4-AEE1-6D400808475A}"/>
              </a:ext>
            </a:extLst>
          </p:cNvPr>
          <p:cNvSpPr/>
          <p:nvPr/>
        </p:nvSpPr>
        <p:spPr>
          <a:xfrm>
            <a:off x="3001698" y="1969315"/>
            <a:ext cx="3140603" cy="369332"/>
          </a:xfrm>
          <a:prstGeom prst="rect">
            <a:avLst/>
          </a:prstGeom>
        </p:spPr>
        <p:txBody>
          <a:bodyPr wrap="none">
            <a:spAutoFit/>
          </a:bodyPr>
          <a:lstStyle/>
          <a:p>
            <a:pPr algn="ctr"/>
            <a:r>
              <a:rPr lang="en-GB" dirty="0"/>
              <a:t>How long will each piece be?</a:t>
            </a:r>
          </a:p>
        </p:txBody>
      </p:sp>
      <p:grpSp>
        <p:nvGrpSpPr>
          <p:cNvPr id="10" name="Group 9">
            <a:extLst>
              <a:ext uri="{FF2B5EF4-FFF2-40B4-BE49-F238E27FC236}">
                <a16:creationId xmlns:a16="http://schemas.microsoft.com/office/drawing/2014/main" id="{420B7D51-12CC-4086-AA76-5882DFA237BC}"/>
              </a:ext>
            </a:extLst>
          </p:cNvPr>
          <p:cNvGrpSpPr/>
          <p:nvPr/>
        </p:nvGrpSpPr>
        <p:grpSpPr>
          <a:xfrm>
            <a:off x="1047750" y="2005122"/>
            <a:ext cx="1114425" cy="395178"/>
            <a:chOff x="1028700" y="2005122"/>
            <a:chExt cx="1114425" cy="395178"/>
          </a:xfrm>
        </p:grpSpPr>
        <p:cxnSp>
          <p:nvCxnSpPr>
            <p:cNvPr id="4" name="Straight Arrow Connector 3">
              <a:extLst>
                <a:ext uri="{FF2B5EF4-FFF2-40B4-BE49-F238E27FC236}">
                  <a16:creationId xmlns:a16="http://schemas.microsoft.com/office/drawing/2014/main" id="{6D00F80F-BEA6-4232-A293-1C35CFB02F20}"/>
                </a:ext>
              </a:extLst>
            </p:cNvPr>
            <p:cNvCxnSpPr>
              <a:cxnSpLocks/>
            </p:cNvCxnSpPr>
            <p:nvPr/>
          </p:nvCxnSpPr>
          <p:spPr>
            <a:xfrm>
              <a:off x="1028700" y="2400300"/>
              <a:ext cx="1114425"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2A0CB0FE-2FCE-446D-8392-12FE4825D279}"/>
                </a:ext>
              </a:extLst>
            </p:cNvPr>
            <p:cNvSpPr/>
            <p:nvPr/>
          </p:nvSpPr>
          <p:spPr>
            <a:xfrm>
              <a:off x="1430954" y="2005122"/>
              <a:ext cx="298480" cy="369332"/>
            </a:xfrm>
            <a:prstGeom prst="rect">
              <a:avLst/>
            </a:prstGeom>
          </p:spPr>
          <p:txBody>
            <a:bodyPr wrap="none">
              <a:spAutoFit/>
            </a:bodyPr>
            <a:lstStyle/>
            <a:p>
              <a:pPr algn="ctr"/>
              <a:r>
                <a:rPr lang="en-GB" dirty="0"/>
                <a:t>?</a:t>
              </a:r>
            </a:p>
          </p:txBody>
        </p:sp>
      </p:grpSp>
    </p:spTree>
    <p:extLst>
      <p:ext uri="{BB962C8B-B14F-4D97-AF65-F5344CB8AC3E}">
        <p14:creationId xmlns:p14="http://schemas.microsoft.com/office/powerpoint/2010/main" val="22602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63" presetClass="path" presetSubtype="0" accel="50000" decel="50000" fill="hold" nodeType="withEffect">
                                  <p:stCondLst>
                                    <p:cond delay="0"/>
                                  </p:stCondLst>
                                  <p:childTnLst>
                                    <p:animMotion origin="layout" path="M -0.03664 -2.96296E-6 L 3.88889E-6 -2.96296E-6 " pathEditMode="relative" rAng="0" ptsTypes="AA">
                                      <p:cBhvr>
                                        <p:cTn id="9" dur="750" fill="hold"/>
                                        <p:tgtEl>
                                          <p:spTgt spid="15"/>
                                        </p:tgtEl>
                                        <p:attrNameLst>
                                          <p:attrName>ppt_x</p:attrName>
                                          <p:attrName>ppt_y</p:attrName>
                                        </p:attrNameLst>
                                      </p:cBhvr>
                                      <p:rCtr x="1823" y="0"/>
                                    </p:animMotion>
                                  </p:childTnLst>
                                </p:cTn>
                              </p:par>
                            </p:childTnLst>
                          </p:cTn>
                        </p:par>
                        <p:par>
                          <p:cTn id="10" fill="hold">
                            <p:stCondLst>
                              <p:cond delay="750"/>
                            </p:stCondLst>
                            <p:childTnLst>
                              <p:par>
                                <p:cTn id="11" presetID="10" presetClass="exit" presetSubtype="0" fill="hold" nodeType="afterEffect">
                                  <p:stCondLst>
                                    <p:cond delay="25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63" presetClass="path" presetSubtype="0" accel="50000" decel="50000" fill="hold" nodeType="withEffect">
                                  <p:stCondLst>
                                    <p:cond delay="250"/>
                                  </p:stCondLst>
                                  <p:childTnLst>
                                    <p:animMotion origin="layout" path="M 3.88889E-6 -2.96296E-6 L 0.03489 0.00093 " pathEditMode="relative" rAng="0" ptsTypes="AA">
                                      <p:cBhvr>
                                        <p:cTn id="15" dur="750" fill="hold"/>
                                        <p:tgtEl>
                                          <p:spTgt spid="15"/>
                                        </p:tgtEl>
                                        <p:attrNameLst>
                                          <p:attrName>ppt_x</p:attrName>
                                          <p:attrName>ppt_y</p:attrName>
                                        </p:attrNameLst>
                                      </p:cBhvr>
                                      <p:rCtr x="1736" y="46"/>
                                    </p:animMotion>
                                  </p:childTnLst>
                                </p:cTn>
                              </p:par>
                              <p:par>
                                <p:cTn id="16" presetID="10" presetClass="entr" presetSubtype="0" fill="hold" nodeType="withEffect">
                                  <p:stCondLst>
                                    <p:cond delay="100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500"/>
                                        <p:tgtEl>
                                          <p:spTgt spid="54"/>
                                        </p:tgtEl>
                                      </p:cBhvr>
                                    </p:animEffect>
                                  </p:childTnLst>
                                </p:cTn>
                              </p:par>
                              <p:par>
                                <p:cTn id="19" presetID="35" presetClass="path" presetSubtype="0" accel="50000" decel="50000" fill="hold" grpId="0" nodeType="withEffect">
                                  <p:stCondLst>
                                    <p:cond delay="1000"/>
                                  </p:stCondLst>
                                  <p:childTnLst>
                                    <p:animMotion origin="layout" path="M -5.55556E-7 4.44444E-6 L -0.02951 4.44444E-6 " pathEditMode="relative" rAng="0" ptsTypes="AA">
                                      <p:cBhvr>
                                        <p:cTn id="20" dur="500" fill="hold"/>
                                        <p:tgtEl>
                                          <p:spTgt spid="6"/>
                                        </p:tgtEl>
                                        <p:attrNameLst>
                                          <p:attrName>ppt_x</p:attrName>
                                          <p:attrName>ppt_y</p:attrName>
                                        </p:attrNameLst>
                                      </p:cBhvr>
                                      <p:rCtr x="-1476" y="0"/>
                                    </p:animMotion>
                                  </p:childTnLst>
                                </p:cTn>
                              </p:par>
                              <p:par>
                                <p:cTn id="21" presetID="32" presetClass="emph" presetSubtype="0" fill="hold" grpId="1" nodeType="withEffect">
                                  <p:stCondLst>
                                    <p:cond delay="1000"/>
                                  </p:stCondLst>
                                  <p:childTnLst>
                                    <p:animRot by="120000">
                                      <p:cBhvr>
                                        <p:cTn id="22" dur="50" fill="hold">
                                          <p:stCondLst>
                                            <p:cond delay="0"/>
                                          </p:stCondLst>
                                        </p:cTn>
                                        <p:tgtEl>
                                          <p:spTgt spid="6"/>
                                        </p:tgtEl>
                                        <p:attrNameLst>
                                          <p:attrName>r</p:attrName>
                                        </p:attrNameLst>
                                      </p:cBhvr>
                                    </p:animRot>
                                    <p:animRot by="-240000">
                                      <p:cBhvr>
                                        <p:cTn id="23" dur="100" fill="hold">
                                          <p:stCondLst>
                                            <p:cond delay="100"/>
                                          </p:stCondLst>
                                        </p:cTn>
                                        <p:tgtEl>
                                          <p:spTgt spid="6"/>
                                        </p:tgtEl>
                                        <p:attrNameLst>
                                          <p:attrName>r</p:attrName>
                                        </p:attrNameLst>
                                      </p:cBhvr>
                                    </p:animRot>
                                    <p:animRot by="240000">
                                      <p:cBhvr>
                                        <p:cTn id="24" dur="100" fill="hold">
                                          <p:stCondLst>
                                            <p:cond delay="200"/>
                                          </p:stCondLst>
                                        </p:cTn>
                                        <p:tgtEl>
                                          <p:spTgt spid="6"/>
                                        </p:tgtEl>
                                        <p:attrNameLst>
                                          <p:attrName>r</p:attrName>
                                        </p:attrNameLst>
                                      </p:cBhvr>
                                    </p:animRot>
                                    <p:animRot by="-240000">
                                      <p:cBhvr>
                                        <p:cTn id="25" dur="100" fill="hold">
                                          <p:stCondLst>
                                            <p:cond delay="300"/>
                                          </p:stCondLst>
                                        </p:cTn>
                                        <p:tgtEl>
                                          <p:spTgt spid="6"/>
                                        </p:tgtEl>
                                        <p:attrNameLst>
                                          <p:attrName>r</p:attrName>
                                        </p:attrNameLst>
                                      </p:cBhvr>
                                    </p:animRot>
                                    <p:animRot by="120000">
                                      <p:cBhvr>
                                        <p:cTn id="26" dur="100" fill="hold">
                                          <p:stCondLst>
                                            <p:cond delay="400"/>
                                          </p:stCondLst>
                                        </p:cTn>
                                        <p:tgtEl>
                                          <p:spTgt spid="6"/>
                                        </p:tgtEl>
                                        <p:attrNameLst>
                                          <p:attrName>r</p:attrName>
                                        </p:attrNameLst>
                                      </p:cBhvr>
                                    </p:animRot>
                                  </p:childTnLst>
                                </p:cTn>
                              </p:par>
                              <p:par>
                                <p:cTn id="27" presetID="35" presetClass="path" presetSubtype="0" accel="50000" decel="50000" fill="hold" grpId="0" nodeType="withEffect">
                                  <p:stCondLst>
                                    <p:cond delay="1000"/>
                                  </p:stCondLst>
                                  <p:childTnLst>
                                    <p:animMotion origin="layout" path="M -1.38889E-6 4.44444E-6 L -0.01857 4.44444E-6 " pathEditMode="relative" rAng="0" ptsTypes="AA">
                                      <p:cBhvr>
                                        <p:cTn id="28" dur="500" fill="hold"/>
                                        <p:tgtEl>
                                          <p:spTgt spid="41"/>
                                        </p:tgtEl>
                                        <p:attrNameLst>
                                          <p:attrName>ppt_x</p:attrName>
                                          <p:attrName>ppt_y</p:attrName>
                                        </p:attrNameLst>
                                      </p:cBhvr>
                                      <p:rCtr x="-938" y="0"/>
                                    </p:animMotion>
                                  </p:childTnLst>
                                </p:cTn>
                              </p:par>
                              <p:par>
                                <p:cTn id="29" presetID="32" presetClass="emph" presetSubtype="0" fill="hold" grpId="1" nodeType="withEffect">
                                  <p:stCondLst>
                                    <p:cond delay="1000"/>
                                  </p:stCondLst>
                                  <p:childTnLst>
                                    <p:animRot by="120000">
                                      <p:cBhvr>
                                        <p:cTn id="30" dur="50" fill="hold">
                                          <p:stCondLst>
                                            <p:cond delay="0"/>
                                          </p:stCondLst>
                                        </p:cTn>
                                        <p:tgtEl>
                                          <p:spTgt spid="41"/>
                                        </p:tgtEl>
                                        <p:attrNameLst>
                                          <p:attrName>r</p:attrName>
                                        </p:attrNameLst>
                                      </p:cBhvr>
                                    </p:animRot>
                                    <p:animRot by="-240000">
                                      <p:cBhvr>
                                        <p:cTn id="31" dur="100" fill="hold">
                                          <p:stCondLst>
                                            <p:cond delay="100"/>
                                          </p:stCondLst>
                                        </p:cTn>
                                        <p:tgtEl>
                                          <p:spTgt spid="41"/>
                                        </p:tgtEl>
                                        <p:attrNameLst>
                                          <p:attrName>r</p:attrName>
                                        </p:attrNameLst>
                                      </p:cBhvr>
                                    </p:animRot>
                                    <p:animRot by="240000">
                                      <p:cBhvr>
                                        <p:cTn id="32" dur="100" fill="hold">
                                          <p:stCondLst>
                                            <p:cond delay="200"/>
                                          </p:stCondLst>
                                        </p:cTn>
                                        <p:tgtEl>
                                          <p:spTgt spid="41"/>
                                        </p:tgtEl>
                                        <p:attrNameLst>
                                          <p:attrName>r</p:attrName>
                                        </p:attrNameLst>
                                      </p:cBhvr>
                                    </p:animRot>
                                    <p:animRot by="-240000">
                                      <p:cBhvr>
                                        <p:cTn id="33" dur="100" fill="hold">
                                          <p:stCondLst>
                                            <p:cond delay="300"/>
                                          </p:stCondLst>
                                        </p:cTn>
                                        <p:tgtEl>
                                          <p:spTgt spid="41"/>
                                        </p:tgtEl>
                                        <p:attrNameLst>
                                          <p:attrName>r</p:attrName>
                                        </p:attrNameLst>
                                      </p:cBhvr>
                                    </p:animRot>
                                    <p:animRot by="120000">
                                      <p:cBhvr>
                                        <p:cTn id="34" dur="100" fill="hold">
                                          <p:stCondLst>
                                            <p:cond delay="400"/>
                                          </p:stCondLst>
                                        </p:cTn>
                                        <p:tgtEl>
                                          <p:spTgt spid="41"/>
                                        </p:tgtEl>
                                        <p:attrNameLst>
                                          <p:attrName>r</p:attrName>
                                        </p:attrNameLst>
                                      </p:cBhvr>
                                    </p:animRot>
                                  </p:childTnLst>
                                </p:cTn>
                              </p:par>
                              <p:par>
                                <p:cTn id="35" presetID="35" presetClass="path" presetSubtype="0" accel="50000" decel="50000" fill="hold" grpId="0" nodeType="withEffect">
                                  <p:stCondLst>
                                    <p:cond delay="1000"/>
                                  </p:stCondLst>
                                  <p:childTnLst>
                                    <p:animMotion origin="layout" path="M 1.38889E-6 4.44444E-6 L -0.00955 4.44444E-6 " pathEditMode="relative" rAng="0" ptsTypes="AA">
                                      <p:cBhvr>
                                        <p:cTn id="36" dur="500" fill="hold"/>
                                        <p:tgtEl>
                                          <p:spTgt spid="47"/>
                                        </p:tgtEl>
                                        <p:attrNameLst>
                                          <p:attrName>ppt_x</p:attrName>
                                          <p:attrName>ppt_y</p:attrName>
                                        </p:attrNameLst>
                                      </p:cBhvr>
                                      <p:rCtr x="-486" y="0"/>
                                    </p:animMotion>
                                  </p:childTnLst>
                                </p:cTn>
                              </p:par>
                              <p:par>
                                <p:cTn id="37" presetID="32" presetClass="emph" presetSubtype="0" fill="hold" grpId="1" nodeType="withEffect">
                                  <p:stCondLst>
                                    <p:cond delay="1000"/>
                                  </p:stCondLst>
                                  <p:childTnLst>
                                    <p:animRot by="120000">
                                      <p:cBhvr>
                                        <p:cTn id="38" dur="50" fill="hold">
                                          <p:stCondLst>
                                            <p:cond delay="0"/>
                                          </p:stCondLst>
                                        </p:cTn>
                                        <p:tgtEl>
                                          <p:spTgt spid="47"/>
                                        </p:tgtEl>
                                        <p:attrNameLst>
                                          <p:attrName>r</p:attrName>
                                        </p:attrNameLst>
                                      </p:cBhvr>
                                    </p:animRot>
                                    <p:animRot by="-240000">
                                      <p:cBhvr>
                                        <p:cTn id="39" dur="100" fill="hold">
                                          <p:stCondLst>
                                            <p:cond delay="100"/>
                                          </p:stCondLst>
                                        </p:cTn>
                                        <p:tgtEl>
                                          <p:spTgt spid="47"/>
                                        </p:tgtEl>
                                        <p:attrNameLst>
                                          <p:attrName>r</p:attrName>
                                        </p:attrNameLst>
                                      </p:cBhvr>
                                    </p:animRot>
                                    <p:animRot by="240000">
                                      <p:cBhvr>
                                        <p:cTn id="40" dur="100" fill="hold">
                                          <p:stCondLst>
                                            <p:cond delay="200"/>
                                          </p:stCondLst>
                                        </p:cTn>
                                        <p:tgtEl>
                                          <p:spTgt spid="47"/>
                                        </p:tgtEl>
                                        <p:attrNameLst>
                                          <p:attrName>r</p:attrName>
                                        </p:attrNameLst>
                                      </p:cBhvr>
                                    </p:animRot>
                                    <p:animRot by="-240000">
                                      <p:cBhvr>
                                        <p:cTn id="41" dur="100" fill="hold">
                                          <p:stCondLst>
                                            <p:cond delay="300"/>
                                          </p:stCondLst>
                                        </p:cTn>
                                        <p:tgtEl>
                                          <p:spTgt spid="47"/>
                                        </p:tgtEl>
                                        <p:attrNameLst>
                                          <p:attrName>r</p:attrName>
                                        </p:attrNameLst>
                                      </p:cBhvr>
                                    </p:animRot>
                                    <p:animRot by="120000">
                                      <p:cBhvr>
                                        <p:cTn id="42" dur="100" fill="hold">
                                          <p:stCondLst>
                                            <p:cond delay="400"/>
                                          </p:stCondLst>
                                        </p:cTn>
                                        <p:tgtEl>
                                          <p:spTgt spid="47"/>
                                        </p:tgtEl>
                                        <p:attrNameLst>
                                          <p:attrName>r</p:attrName>
                                        </p:attrNameLst>
                                      </p:cBhvr>
                                    </p:animRot>
                                  </p:childTnLst>
                                </p:cTn>
                              </p:par>
                              <p:par>
                                <p:cTn id="43" presetID="32" presetClass="emph" presetSubtype="0" fill="hold" grpId="1" nodeType="withEffect">
                                  <p:stCondLst>
                                    <p:cond delay="1000"/>
                                  </p:stCondLst>
                                  <p:childTnLst>
                                    <p:animRot by="120000">
                                      <p:cBhvr>
                                        <p:cTn id="44" dur="50" fill="hold">
                                          <p:stCondLst>
                                            <p:cond delay="0"/>
                                          </p:stCondLst>
                                        </p:cTn>
                                        <p:tgtEl>
                                          <p:spTgt spid="48"/>
                                        </p:tgtEl>
                                        <p:attrNameLst>
                                          <p:attrName>r</p:attrName>
                                        </p:attrNameLst>
                                      </p:cBhvr>
                                    </p:animRot>
                                    <p:animRot by="-240000">
                                      <p:cBhvr>
                                        <p:cTn id="45" dur="100" fill="hold">
                                          <p:stCondLst>
                                            <p:cond delay="100"/>
                                          </p:stCondLst>
                                        </p:cTn>
                                        <p:tgtEl>
                                          <p:spTgt spid="48"/>
                                        </p:tgtEl>
                                        <p:attrNameLst>
                                          <p:attrName>r</p:attrName>
                                        </p:attrNameLst>
                                      </p:cBhvr>
                                    </p:animRot>
                                    <p:animRot by="240000">
                                      <p:cBhvr>
                                        <p:cTn id="46" dur="100" fill="hold">
                                          <p:stCondLst>
                                            <p:cond delay="200"/>
                                          </p:stCondLst>
                                        </p:cTn>
                                        <p:tgtEl>
                                          <p:spTgt spid="48"/>
                                        </p:tgtEl>
                                        <p:attrNameLst>
                                          <p:attrName>r</p:attrName>
                                        </p:attrNameLst>
                                      </p:cBhvr>
                                    </p:animRot>
                                    <p:animRot by="-240000">
                                      <p:cBhvr>
                                        <p:cTn id="47" dur="100" fill="hold">
                                          <p:stCondLst>
                                            <p:cond delay="300"/>
                                          </p:stCondLst>
                                        </p:cTn>
                                        <p:tgtEl>
                                          <p:spTgt spid="48"/>
                                        </p:tgtEl>
                                        <p:attrNameLst>
                                          <p:attrName>r</p:attrName>
                                        </p:attrNameLst>
                                      </p:cBhvr>
                                    </p:animRot>
                                    <p:animRot by="120000">
                                      <p:cBhvr>
                                        <p:cTn id="48" dur="100" fill="hold">
                                          <p:stCondLst>
                                            <p:cond delay="400"/>
                                          </p:stCondLst>
                                        </p:cTn>
                                        <p:tgtEl>
                                          <p:spTgt spid="48"/>
                                        </p:tgtEl>
                                        <p:attrNameLst>
                                          <p:attrName>r</p:attrName>
                                        </p:attrNameLst>
                                      </p:cBhvr>
                                    </p:animRot>
                                  </p:childTnLst>
                                </p:cTn>
                              </p:par>
                              <p:par>
                                <p:cTn id="49" presetID="63" presetClass="path" presetSubtype="0" accel="50000" decel="50000" fill="hold" nodeType="withEffect">
                                  <p:stCondLst>
                                    <p:cond delay="1000"/>
                                  </p:stCondLst>
                                  <p:childTnLst>
                                    <p:animMotion origin="layout" path="M -1.66667E-6 1.11111E-6 L 0.02084 1.11111E-6 " pathEditMode="relative" rAng="0" ptsTypes="AA">
                                      <p:cBhvr>
                                        <p:cTn id="50" dur="500" fill="hold"/>
                                        <p:tgtEl>
                                          <p:spTgt spid="18"/>
                                        </p:tgtEl>
                                        <p:attrNameLst>
                                          <p:attrName>ppt_x</p:attrName>
                                          <p:attrName>ppt_y</p:attrName>
                                        </p:attrNameLst>
                                      </p:cBhvr>
                                      <p:rCtr x="1042" y="0"/>
                                    </p:animMotion>
                                  </p:childTnLst>
                                </p:cTn>
                              </p:par>
                              <p:par>
                                <p:cTn id="51" presetID="32" presetClass="emph" presetSubtype="0" fill="hold" nodeType="withEffect">
                                  <p:stCondLst>
                                    <p:cond delay="1000"/>
                                  </p:stCondLst>
                                  <p:childTnLst>
                                    <p:animRot by="120000">
                                      <p:cBhvr>
                                        <p:cTn id="52" dur="50" fill="hold">
                                          <p:stCondLst>
                                            <p:cond delay="0"/>
                                          </p:stCondLst>
                                        </p:cTn>
                                        <p:tgtEl>
                                          <p:spTgt spid="18"/>
                                        </p:tgtEl>
                                        <p:attrNameLst>
                                          <p:attrName>r</p:attrName>
                                        </p:attrNameLst>
                                      </p:cBhvr>
                                    </p:animRot>
                                    <p:animRot by="-240000">
                                      <p:cBhvr>
                                        <p:cTn id="53" dur="100" fill="hold">
                                          <p:stCondLst>
                                            <p:cond delay="100"/>
                                          </p:stCondLst>
                                        </p:cTn>
                                        <p:tgtEl>
                                          <p:spTgt spid="18"/>
                                        </p:tgtEl>
                                        <p:attrNameLst>
                                          <p:attrName>r</p:attrName>
                                        </p:attrNameLst>
                                      </p:cBhvr>
                                    </p:animRot>
                                    <p:animRot by="240000">
                                      <p:cBhvr>
                                        <p:cTn id="54" dur="100" fill="hold">
                                          <p:stCondLst>
                                            <p:cond delay="200"/>
                                          </p:stCondLst>
                                        </p:cTn>
                                        <p:tgtEl>
                                          <p:spTgt spid="18"/>
                                        </p:tgtEl>
                                        <p:attrNameLst>
                                          <p:attrName>r</p:attrName>
                                        </p:attrNameLst>
                                      </p:cBhvr>
                                    </p:animRot>
                                    <p:animRot by="-240000">
                                      <p:cBhvr>
                                        <p:cTn id="55" dur="100" fill="hold">
                                          <p:stCondLst>
                                            <p:cond delay="300"/>
                                          </p:stCondLst>
                                        </p:cTn>
                                        <p:tgtEl>
                                          <p:spTgt spid="18"/>
                                        </p:tgtEl>
                                        <p:attrNameLst>
                                          <p:attrName>r</p:attrName>
                                        </p:attrNameLst>
                                      </p:cBhvr>
                                    </p:animRot>
                                    <p:animRot by="120000">
                                      <p:cBhvr>
                                        <p:cTn id="56" dur="100" fill="hold">
                                          <p:stCondLst>
                                            <p:cond delay="400"/>
                                          </p:stCondLst>
                                        </p:cTn>
                                        <p:tgtEl>
                                          <p:spTgt spid="18"/>
                                        </p:tgtEl>
                                        <p:attrNameLst>
                                          <p:attrName>r</p:attrName>
                                        </p:attrNameLst>
                                      </p:cBhvr>
                                    </p:animRot>
                                  </p:childTnLst>
                                </p:cTn>
                              </p:par>
                              <p:par>
                                <p:cTn id="57" presetID="63" presetClass="path" presetSubtype="0" accel="50000" decel="50000" fill="hold" grpId="0" nodeType="withEffect">
                                  <p:stCondLst>
                                    <p:cond delay="1000"/>
                                  </p:stCondLst>
                                  <p:childTnLst>
                                    <p:animMotion origin="layout" path="M -2.77778E-7 4.44444E-6 L 0.01024 4.44444E-6 " pathEditMode="relative" rAng="0" ptsTypes="AA">
                                      <p:cBhvr>
                                        <p:cTn id="58" dur="500" fill="hold"/>
                                        <p:tgtEl>
                                          <p:spTgt spid="49"/>
                                        </p:tgtEl>
                                        <p:attrNameLst>
                                          <p:attrName>ppt_x</p:attrName>
                                          <p:attrName>ppt_y</p:attrName>
                                        </p:attrNameLst>
                                      </p:cBhvr>
                                      <p:rCtr x="503" y="0"/>
                                    </p:animMotion>
                                  </p:childTnLst>
                                </p:cTn>
                              </p:par>
                              <p:par>
                                <p:cTn id="59" presetID="32" presetClass="emph" presetSubtype="0" fill="hold" grpId="1" nodeType="withEffect">
                                  <p:stCondLst>
                                    <p:cond delay="1000"/>
                                  </p:stCondLst>
                                  <p:childTnLst>
                                    <p:animRot by="120000">
                                      <p:cBhvr>
                                        <p:cTn id="60" dur="50" fill="hold">
                                          <p:stCondLst>
                                            <p:cond delay="0"/>
                                          </p:stCondLst>
                                        </p:cTn>
                                        <p:tgtEl>
                                          <p:spTgt spid="49"/>
                                        </p:tgtEl>
                                        <p:attrNameLst>
                                          <p:attrName>r</p:attrName>
                                        </p:attrNameLst>
                                      </p:cBhvr>
                                    </p:animRot>
                                    <p:animRot by="-240000">
                                      <p:cBhvr>
                                        <p:cTn id="61" dur="100" fill="hold">
                                          <p:stCondLst>
                                            <p:cond delay="100"/>
                                          </p:stCondLst>
                                        </p:cTn>
                                        <p:tgtEl>
                                          <p:spTgt spid="49"/>
                                        </p:tgtEl>
                                        <p:attrNameLst>
                                          <p:attrName>r</p:attrName>
                                        </p:attrNameLst>
                                      </p:cBhvr>
                                    </p:animRot>
                                    <p:animRot by="240000">
                                      <p:cBhvr>
                                        <p:cTn id="62" dur="100" fill="hold">
                                          <p:stCondLst>
                                            <p:cond delay="200"/>
                                          </p:stCondLst>
                                        </p:cTn>
                                        <p:tgtEl>
                                          <p:spTgt spid="49"/>
                                        </p:tgtEl>
                                        <p:attrNameLst>
                                          <p:attrName>r</p:attrName>
                                        </p:attrNameLst>
                                      </p:cBhvr>
                                    </p:animRot>
                                    <p:animRot by="-240000">
                                      <p:cBhvr>
                                        <p:cTn id="63" dur="100" fill="hold">
                                          <p:stCondLst>
                                            <p:cond delay="300"/>
                                          </p:stCondLst>
                                        </p:cTn>
                                        <p:tgtEl>
                                          <p:spTgt spid="49"/>
                                        </p:tgtEl>
                                        <p:attrNameLst>
                                          <p:attrName>r</p:attrName>
                                        </p:attrNameLst>
                                      </p:cBhvr>
                                    </p:animRot>
                                    <p:animRot by="120000">
                                      <p:cBhvr>
                                        <p:cTn id="64" dur="100" fill="hold">
                                          <p:stCondLst>
                                            <p:cond delay="400"/>
                                          </p:stCondLst>
                                        </p:cTn>
                                        <p:tgtEl>
                                          <p:spTgt spid="49"/>
                                        </p:tgtEl>
                                        <p:attrNameLst>
                                          <p:attrName>r</p:attrName>
                                        </p:attrNameLst>
                                      </p:cBhvr>
                                    </p:animRot>
                                  </p:childTnLst>
                                </p:cTn>
                              </p:par>
                            </p:childTnLst>
                          </p:cTn>
                        </p:par>
                        <p:par>
                          <p:cTn id="65" fill="hold">
                            <p:stCondLst>
                              <p:cond delay="2250"/>
                            </p:stCondLst>
                            <p:childTnLst>
                              <p:par>
                                <p:cTn id="66" presetID="10" presetClass="entr" presetSubtype="0" fill="hold" nodeType="after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53"/>
                                        </p:tgtEl>
                                        <p:attrNameLst>
                                          <p:attrName>style.visibility</p:attrName>
                                        </p:attrNameLst>
                                      </p:cBhvr>
                                      <p:to>
                                        <p:strVal val="visible"/>
                                      </p:to>
                                    </p:set>
                                    <p:animEffect transition="in" filter="fade">
                                      <p:cBhvr>
                                        <p:cTn id="73"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41" grpId="0" animBg="1"/>
      <p:bldP spid="41" grpId="1" animBg="1"/>
      <p:bldP spid="47" grpId="0" animBg="1"/>
      <p:bldP spid="47" grpId="1" animBg="1"/>
      <p:bldP spid="48" grpId="1" animBg="1"/>
      <p:bldP spid="49" grpId="0" animBg="1"/>
      <p:bldP spid="49" grpId="1" animBg="1"/>
      <p:bldP spid="5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TextBox 105">
            <a:extLst>
              <a:ext uri="{FF2B5EF4-FFF2-40B4-BE49-F238E27FC236}">
                <a16:creationId xmlns:a16="http://schemas.microsoft.com/office/drawing/2014/main" id="{66EE7037-0D46-4DBD-8286-82DB22D0D6B4}"/>
              </a:ext>
            </a:extLst>
          </p:cNvPr>
          <p:cNvSpPr txBox="1"/>
          <p:nvPr/>
        </p:nvSpPr>
        <p:spPr>
          <a:xfrm>
            <a:off x="755650" y="3982755"/>
            <a:ext cx="7632700" cy="900048"/>
          </a:xfrm>
          <a:prstGeom prst="rect">
            <a:avLst/>
          </a:prstGeom>
          <a:solidFill>
            <a:schemeClr val="bg1"/>
          </a:solidFill>
          <a:ln w="28575">
            <a:solidFill>
              <a:srgbClr val="F19A93"/>
            </a:solidFill>
          </a:ln>
        </p:spPr>
        <p:txBody>
          <a:bodyPr wrap="square" lIns="108000" tIns="108000" rIns="108000" bIns="108000" rtlCol="0" anchor="t">
            <a:noAutofit/>
          </a:bodyPr>
          <a:lstStyle/>
          <a:p>
            <a:pPr algn="ctr"/>
            <a:r>
              <a:rPr lang="en-GB" sz="1600" dirty="0">
                <a:solidFill>
                  <a:srgbClr val="222222"/>
                </a:solidFill>
                <a:latin typeface="Twinkl" pitchFamily="2" charset="0"/>
                <a:ea typeface="Times New Roman" panose="02020603050405020304" pitchFamily="18" charset="0"/>
                <a:cs typeface="Arial" panose="020B0604020202020204" pitchFamily="34" charset="0"/>
              </a:rPr>
              <a:t>Oscar has used a method called </a:t>
            </a:r>
            <a:r>
              <a:rPr lang="en-GB" sz="1600" b="1" dirty="0">
                <a:solidFill>
                  <a:srgbClr val="222222"/>
                </a:solidFill>
                <a:latin typeface="Twinkl" pitchFamily="2" charset="0"/>
                <a:ea typeface="Times New Roman" panose="02020603050405020304" pitchFamily="18" charset="0"/>
                <a:cs typeface="Arial" panose="020B0604020202020204" pitchFamily="34" charset="0"/>
              </a:rPr>
              <a:t>exchanging</a:t>
            </a:r>
            <a:r>
              <a:rPr lang="en-GB" sz="1600" dirty="0">
                <a:solidFill>
                  <a:srgbClr val="222222"/>
                </a:solidFill>
                <a:latin typeface="Twinkl" pitchFamily="2" charset="0"/>
                <a:ea typeface="Times New Roman" panose="02020603050405020304" pitchFamily="18" charset="0"/>
                <a:cs typeface="Arial" panose="020B0604020202020204" pitchFamily="34" charset="0"/>
              </a:rPr>
              <a:t> in his place value grid. </a:t>
            </a: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B19E4DC0-9E8B-4DB4-BBA4-CA5DAC396AC9}"/>
              </a:ext>
            </a:extLst>
          </p:cNvPr>
          <p:cNvSpPr/>
          <p:nvPr/>
        </p:nvSpPr>
        <p:spPr>
          <a:xfrm>
            <a:off x="447429" y="670981"/>
            <a:ext cx="2981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Divide Decimals by Integers</a:t>
            </a:r>
          </a:p>
        </p:txBody>
      </p:sp>
      <p:sp>
        <p:nvSpPr>
          <p:cNvPr id="10" name="Rectangle 9"/>
          <p:cNvSpPr/>
          <p:nvPr/>
        </p:nvSpPr>
        <p:spPr>
          <a:xfrm>
            <a:off x="3428649"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42864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F45775DE-0927-4FA3-A67E-98CD483DD950}"/>
              </a:ext>
            </a:extLst>
          </p:cNvPr>
          <p:cNvGraphicFramePr>
            <a:graphicFrameLocks noGrp="1"/>
          </p:cNvGraphicFramePr>
          <p:nvPr>
            <p:extLst>
              <p:ext uri="{D42A27DB-BD31-4B8C-83A1-F6EECF244321}">
                <p14:modId xmlns:p14="http://schemas.microsoft.com/office/powerpoint/2010/main" val="2061763722"/>
              </p:ext>
            </p:extLst>
          </p:nvPr>
        </p:nvGraphicFramePr>
        <p:xfrm>
          <a:off x="755650" y="1374695"/>
          <a:ext cx="5105400" cy="2314706"/>
        </p:xfrm>
        <a:graphic>
          <a:graphicData uri="http://schemas.openxmlformats.org/drawingml/2006/table">
            <a:tbl>
              <a:tblPr firstRow="1" bandRow="1">
                <a:tableStyleId>{5940675A-B579-460E-94D1-54222C63F5DA}</a:tableStyleId>
              </a:tblPr>
              <a:tblGrid>
                <a:gridCol w="1701800">
                  <a:extLst>
                    <a:ext uri="{9D8B030D-6E8A-4147-A177-3AD203B41FA5}">
                      <a16:colId xmlns:a16="http://schemas.microsoft.com/office/drawing/2014/main" val="741446044"/>
                    </a:ext>
                  </a:extLst>
                </a:gridCol>
                <a:gridCol w="1701800">
                  <a:extLst>
                    <a:ext uri="{9D8B030D-6E8A-4147-A177-3AD203B41FA5}">
                      <a16:colId xmlns:a16="http://schemas.microsoft.com/office/drawing/2014/main" val="1903327456"/>
                    </a:ext>
                  </a:extLst>
                </a:gridCol>
                <a:gridCol w="1701800">
                  <a:extLst>
                    <a:ext uri="{9D8B030D-6E8A-4147-A177-3AD203B41FA5}">
                      <a16:colId xmlns:a16="http://schemas.microsoft.com/office/drawing/2014/main" val="1562479975"/>
                    </a:ext>
                  </a:extLst>
                </a:gridCol>
              </a:tblGrid>
              <a:tr h="321022">
                <a:tc>
                  <a:txBody>
                    <a:bodyPr/>
                    <a:lstStyle/>
                    <a:p>
                      <a:pPr algn="ctr">
                        <a:lnSpc>
                          <a:spcPct val="107000"/>
                        </a:lnSpc>
                        <a:spcAft>
                          <a:spcPts val="0"/>
                        </a:spcAft>
                      </a:pPr>
                      <a:r>
                        <a:rPr lang="en-GB" sz="1500" b="0" dirty="0">
                          <a:solidFill>
                            <a:schemeClr val="tx1"/>
                          </a:solidFill>
                          <a:effectLst/>
                          <a:latin typeface="+mn-lt"/>
                          <a:ea typeface="Times New Roman" panose="02020603050405020304" pitchFamily="18" charset="0"/>
                          <a:cs typeface="Arial" panose="020B0604020202020204" pitchFamily="34" charset="0"/>
                        </a:rPr>
                        <a:t>Ones</a:t>
                      </a:r>
                      <a:endParaRPr lang="en-GB" sz="1500" b="0" dirty="0">
                        <a:solidFill>
                          <a:schemeClr val="tx1"/>
                        </a:solidFill>
                        <a:effectLst/>
                        <a:latin typeface="+mn-lt"/>
                        <a:ea typeface="Calibri" panose="020F0502020204030204" pitchFamily="34" charset="0"/>
                        <a:cs typeface="Calibri" panose="020F0502020204030204" pitchFamily="34" charset="0"/>
                      </a:endParaRPr>
                    </a:p>
                  </a:txBody>
                  <a:tcPr marL="57436" marR="57436" marT="0" marB="0"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49BA0"/>
                    </a:solidFill>
                  </a:tcPr>
                </a:tc>
                <a:tc>
                  <a:txBody>
                    <a:bodyPr/>
                    <a:lstStyle/>
                    <a:p>
                      <a:pPr algn="ctr">
                        <a:lnSpc>
                          <a:spcPct val="107000"/>
                        </a:lnSpc>
                        <a:spcAft>
                          <a:spcPts val="0"/>
                        </a:spcAft>
                      </a:pPr>
                      <a:r>
                        <a:rPr lang="en-GB" sz="1500" b="0" dirty="0">
                          <a:solidFill>
                            <a:schemeClr val="tx1"/>
                          </a:solidFill>
                          <a:effectLst/>
                          <a:latin typeface="+mn-lt"/>
                          <a:ea typeface="Times New Roman" panose="02020603050405020304" pitchFamily="18" charset="0"/>
                          <a:cs typeface="Arial" panose="020B0604020202020204" pitchFamily="34" charset="0"/>
                        </a:rPr>
                        <a:t>Tenths</a:t>
                      </a:r>
                      <a:endParaRPr lang="en-GB" sz="1500" b="0" dirty="0">
                        <a:solidFill>
                          <a:schemeClr val="tx1"/>
                        </a:solidFill>
                        <a:effectLst/>
                        <a:latin typeface="+mn-lt"/>
                        <a:ea typeface="Calibri" panose="020F0502020204030204" pitchFamily="34" charset="0"/>
                        <a:cs typeface="Calibri" panose="020F0502020204030204" pitchFamily="34" charset="0"/>
                      </a:endParaRPr>
                    </a:p>
                  </a:txBody>
                  <a:tcPr marL="57436" marR="57436" marT="0" marB="0" anchor="ct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49BA0"/>
                    </a:solidFill>
                  </a:tcPr>
                </a:tc>
                <a:tc>
                  <a:txBody>
                    <a:bodyPr/>
                    <a:lstStyle/>
                    <a:p>
                      <a:pPr algn="ctr">
                        <a:lnSpc>
                          <a:spcPct val="107000"/>
                        </a:lnSpc>
                        <a:spcAft>
                          <a:spcPts val="0"/>
                        </a:spcAft>
                      </a:pPr>
                      <a:r>
                        <a:rPr lang="en-GB" sz="1500" b="0" dirty="0">
                          <a:solidFill>
                            <a:schemeClr val="tx1"/>
                          </a:solidFill>
                          <a:effectLst/>
                          <a:latin typeface="+mn-lt"/>
                          <a:ea typeface="Times New Roman" panose="02020603050405020304" pitchFamily="18" charset="0"/>
                          <a:cs typeface="Arial" panose="020B0604020202020204" pitchFamily="34" charset="0"/>
                        </a:rPr>
                        <a:t>Hundredths</a:t>
                      </a:r>
                      <a:endParaRPr lang="en-GB" sz="1500" b="0" dirty="0">
                        <a:solidFill>
                          <a:schemeClr val="tx1"/>
                        </a:solidFill>
                        <a:effectLst/>
                        <a:latin typeface="+mn-lt"/>
                        <a:ea typeface="Calibri" panose="020F0502020204030204" pitchFamily="34" charset="0"/>
                        <a:cs typeface="Calibri" panose="020F0502020204030204" pitchFamily="34" charset="0"/>
                      </a:endParaRPr>
                    </a:p>
                  </a:txBody>
                  <a:tcPr marL="57436" marR="57436" marT="0" marB="0"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49BA0"/>
                    </a:solidFill>
                  </a:tcPr>
                </a:tc>
                <a:extLst>
                  <a:ext uri="{0D108BD9-81ED-4DB2-BD59-A6C34878D82A}">
                    <a16:rowId xmlns:a16="http://schemas.microsoft.com/office/drawing/2014/main" val="1943010775"/>
                  </a:ext>
                </a:extLst>
              </a:tr>
              <a:tr h="498421">
                <a:tc>
                  <a:txBody>
                    <a:bodyPr/>
                    <a:lstStyle/>
                    <a:p>
                      <a:pPr algn="ctr"/>
                      <a:endParaRPr lang="en-GB" sz="1500" dirty="0">
                        <a:solidFill>
                          <a:schemeClr val="tx1"/>
                        </a:solidFill>
                        <a:latin typeface="+mn-lt"/>
                      </a:endParaRPr>
                    </a:p>
                  </a:txBody>
                  <a:tcPr marL="76581" marR="76581" marT="38291" marB="38291" anchor="ctr">
                    <a:lnL w="28575"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bg1"/>
                    </a:solidFill>
                  </a:tcPr>
                </a:tc>
                <a:tc>
                  <a:txBody>
                    <a:bodyPr/>
                    <a:lstStyle/>
                    <a:p>
                      <a:pPr algn="ctr"/>
                      <a:endParaRPr lang="en-GB" sz="1500" dirty="0">
                        <a:solidFill>
                          <a:schemeClr val="tx1"/>
                        </a:solidFill>
                        <a:latin typeface="+mn-lt"/>
                      </a:endParaRPr>
                    </a:p>
                  </a:txBody>
                  <a:tcPr marL="76581" marR="76581" marT="38291" marB="38291" anchor="ctr">
                    <a:lnT w="19050" cap="flat" cmpd="sng" algn="ctr">
                      <a:solidFill>
                        <a:schemeClr val="tx1"/>
                      </a:solidFill>
                      <a:prstDash val="solid"/>
                      <a:round/>
                      <a:headEnd type="none" w="med" len="med"/>
                      <a:tailEnd type="none" w="med" len="med"/>
                    </a:lnT>
                    <a:solidFill>
                      <a:schemeClr val="bg1"/>
                    </a:solidFill>
                  </a:tcPr>
                </a:tc>
                <a:tc>
                  <a:txBody>
                    <a:bodyPr/>
                    <a:lstStyle/>
                    <a:p>
                      <a:pPr algn="ctr"/>
                      <a:endParaRPr lang="en-GB" sz="1500" dirty="0">
                        <a:solidFill>
                          <a:schemeClr val="tx1"/>
                        </a:solidFill>
                        <a:latin typeface="+mn-lt"/>
                      </a:endParaRPr>
                    </a:p>
                  </a:txBody>
                  <a:tcPr marL="76581" marR="76581" marT="38291" marB="38291" anchor="ctr">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3869201391"/>
                  </a:ext>
                </a:extLst>
              </a:tr>
              <a:tr h="498421">
                <a:tc>
                  <a:txBody>
                    <a:bodyPr/>
                    <a:lstStyle/>
                    <a:p>
                      <a:pPr algn="ctr"/>
                      <a:endParaRPr lang="en-GB" sz="1500">
                        <a:solidFill>
                          <a:schemeClr val="tx1"/>
                        </a:solidFill>
                        <a:latin typeface="+mn-lt"/>
                      </a:endParaRPr>
                    </a:p>
                  </a:txBody>
                  <a:tcPr marL="76581" marR="76581" marT="38291" marB="38291" anchor="ctr">
                    <a:lnL w="28575" cap="flat" cmpd="sng" algn="ctr">
                      <a:solidFill>
                        <a:schemeClr val="tx1"/>
                      </a:solidFill>
                      <a:prstDash val="solid"/>
                      <a:round/>
                      <a:headEnd type="none" w="med" len="med"/>
                      <a:tailEnd type="none" w="med" len="med"/>
                    </a:lnL>
                    <a:solidFill>
                      <a:schemeClr val="bg1"/>
                    </a:solidFill>
                  </a:tcPr>
                </a:tc>
                <a:tc>
                  <a:txBody>
                    <a:bodyPr/>
                    <a:lstStyle/>
                    <a:p>
                      <a:pPr algn="ctr"/>
                      <a:endParaRPr lang="en-GB" sz="1500" dirty="0">
                        <a:solidFill>
                          <a:schemeClr val="tx1"/>
                        </a:solidFill>
                        <a:latin typeface="+mn-lt"/>
                      </a:endParaRPr>
                    </a:p>
                  </a:txBody>
                  <a:tcPr marL="76581" marR="76581" marT="38291" marB="38291" anchor="ctr">
                    <a:solidFill>
                      <a:schemeClr val="bg1"/>
                    </a:solidFill>
                  </a:tcPr>
                </a:tc>
                <a:tc>
                  <a:txBody>
                    <a:bodyPr/>
                    <a:lstStyle/>
                    <a:p>
                      <a:pPr algn="ctr"/>
                      <a:endParaRPr lang="en-GB" sz="1500" dirty="0">
                        <a:solidFill>
                          <a:schemeClr val="tx1"/>
                        </a:solidFill>
                        <a:latin typeface="+mn-lt"/>
                      </a:endParaRPr>
                    </a:p>
                  </a:txBody>
                  <a:tcPr marL="76581" marR="76581" marT="38291" marB="38291" anchor="ctr">
                    <a:lnR w="28575"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1748340708"/>
                  </a:ext>
                </a:extLst>
              </a:tr>
              <a:tr h="498421">
                <a:tc>
                  <a:txBody>
                    <a:bodyPr/>
                    <a:lstStyle/>
                    <a:p>
                      <a:pPr algn="ctr"/>
                      <a:endParaRPr lang="en-GB" sz="1500" dirty="0">
                        <a:solidFill>
                          <a:schemeClr val="tx1"/>
                        </a:solidFill>
                        <a:latin typeface="+mn-lt"/>
                      </a:endParaRPr>
                    </a:p>
                  </a:txBody>
                  <a:tcPr marL="76581" marR="76581" marT="38291" marB="38291" anchor="ctr">
                    <a:lnL w="28575" cap="flat" cmpd="sng" algn="ctr">
                      <a:solidFill>
                        <a:schemeClr val="tx1"/>
                      </a:solidFill>
                      <a:prstDash val="solid"/>
                      <a:round/>
                      <a:headEnd type="none" w="med" len="med"/>
                      <a:tailEnd type="none" w="med" len="med"/>
                    </a:lnL>
                    <a:solidFill>
                      <a:schemeClr val="bg1"/>
                    </a:solidFill>
                  </a:tcPr>
                </a:tc>
                <a:tc>
                  <a:txBody>
                    <a:bodyPr/>
                    <a:lstStyle/>
                    <a:p>
                      <a:pPr algn="ctr"/>
                      <a:endParaRPr lang="en-GB" sz="1500" dirty="0">
                        <a:solidFill>
                          <a:schemeClr val="tx1"/>
                        </a:solidFill>
                        <a:latin typeface="+mn-lt"/>
                      </a:endParaRPr>
                    </a:p>
                  </a:txBody>
                  <a:tcPr marL="76581" marR="76581" marT="38291" marB="38291" anchor="ctr">
                    <a:solidFill>
                      <a:schemeClr val="bg1"/>
                    </a:solidFill>
                  </a:tcPr>
                </a:tc>
                <a:tc>
                  <a:txBody>
                    <a:bodyPr/>
                    <a:lstStyle/>
                    <a:p>
                      <a:pPr algn="ctr"/>
                      <a:endParaRPr lang="en-GB" sz="1500" dirty="0">
                        <a:solidFill>
                          <a:schemeClr val="tx1"/>
                        </a:solidFill>
                        <a:latin typeface="+mn-lt"/>
                      </a:endParaRPr>
                    </a:p>
                  </a:txBody>
                  <a:tcPr marL="76581" marR="76581" marT="38291" marB="38291" anchor="ctr">
                    <a:lnR w="28575"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2183038470"/>
                  </a:ext>
                </a:extLst>
              </a:tr>
              <a:tr h="498421">
                <a:tc>
                  <a:txBody>
                    <a:bodyPr/>
                    <a:lstStyle/>
                    <a:p>
                      <a:pPr algn="ctr"/>
                      <a:endParaRPr lang="en-GB" sz="1500" dirty="0">
                        <a:solidFill>
                          <a:schemeClr val="tx1"/>
                        </a:solidFill>
                        <a:latin typeface="+mn-lt"/>
                      </a:endParaRPr>
                    </a:p>
                  </a:txBody>
                  <a:tcPr marL="76581" marR="76581" marT="38291" marB="38291" anchor="ct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500" dirty="0">
                        <a:solidFill>
                          <a:schemeClr val="tx1"/>
                        </a:solidFill>
                        <a:latin typeface="+mn-lt"/>
                      </a:endParaRPr>
                    </a:p>
                  </a:txBody>
                  <a:tcPr marL="76581" marR="76581" marT="38291" marB="38291" anchor="ctr">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500" dirty="0">
                        <a:solidFill>
                          <a:schemeClr val="tx1"/>
                        </a:solidFill>
                        <a:latin typeface="+mn-lt"/>
                      </a:endParaRPr>
                    </a:p>
                  </a:txBody>
                  <a:tcPr marL="76581" marR="76581" marT="38291" marB="38291" anchor="ct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8614180"/>
                  </a:ext>
                </a:extLst>
              </a:tr>
            </a:tbl>
          </a:graphicData>
        </a:graphic>
      </p:graphicFrame>
      <p:sp>
        <p:nvSpPr>
          <p:cNvPr id="9" name="Oval 8">
            <a:extLst>
              <a:ext uri="{FF2B5EF4-FFF2-40B4-BE49-F238E27FC236}">
                <a16:creationId xmlns:a16="http://schemas.microsoft.com/office/drawing/2014/main" id="{4E5E52D9-9AA7-4FA6-885E-714FB7753267}"/>
              </a:ext>
            </a:extLst>
          </p:cNvPr>
          <p:cNvSpPr/>
          <p:nvPr/>
        </p:nvSpPr>
        <p:spPr>
          <a:xfrm>
            <a:off x="2409359" y="1899148"/>
            <a:ext cx="94239" cy="9423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267069A5-FC8E-47B0-992C-337FD4291EC5}"/>
              </a:ext>
            </a:extLst>
          </p:cNvPr>
          <p:cNvSpPr/>
          <p:nvPr/>
        </p:nvSpPr>
        <p:spPr>
          <a:xfrm>
            <a:off x="2409359" y="2397487"/>
            <a:ext cx="94239" cy="9423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7A3C6EF8-4431-4FFE-BBFD-54CB3D33ECDA}"/>
              </a:ext>
            </a:extLst>
          </p:cNvPr>
          <p:cNvSpPr/>
          <p:nvPr/>
        </p:nvSpPr>
        <p:spPr>
          <a:xfrm>
            <a:off x="2409359" y="1493745"/>
            <a:ext cx="94239" cy="9423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9DE7F680-3DD2-4EA5-B0AE-299904064992}"/>
              </a:ext>
            </a:extLst>
          </p:cNvPr>
          <p:cNvSpPr/>
          <p:nvPr/>
        </p:nvSpPr>
        <p:spPr>
          <a:xfrm>
            <a:off x="2559162" y="1787922"/>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24" name="Oval 23">
            <a:extLst>
              <a:ext uri="{FF2B5EF4-FFF2-40B4-BE49-F238E27FC236}">
                <a16:creationId xmlns:a16="http://schemas.microsoft.com/office/drawing/2014/main" id="{3BE59E69-EE23-400B-A78B-4690FA3C3D9D}"/>
              </a:ext>
            </a:extLst>
          </p:cNvPr>
          <p:cNvSpPr/>
          <p:nvPr/>
        </p:nvSpPr>
        <p:spPr>
          <a:xfrm>
            <a:off x="2949684" y="1787922"/>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27" name="Oval 26">
            <a:extLst>
              <a:ext uri="{FF2B5EF4-FFF2-40B4-BE49-F238E27FC236}">
                <a16:creationId xmlns:a16="http://schemas.microsoft.com/office/drawing/2014/main" id="{5BC5288C-4BE7-47DC-9B16-493E8EE6F3EA}"/>
              </a:ext>
            </a:extLst>
          </p:cNvPr>
          <p:cNvSpPr/>
          <p:nvPr/>
        </p:nvSpPr>
        <p:spPr>
          <a:xfrm>
            <a:off x="4822725" y="1787922"/>
            <a:ext cx="332264" cy="332264"/>
          </a:xfrm>
          <a:prstGeom prst="ellipse">
            <a:avLst/>
          </a:prstGeom>
          <a:solidFill>
            <a:srgbClr val="87BD3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29" name="Rectangle 28">
            <a:extLst>
              <a:ext uri="{FF2B5EF4-FFF2-40B4-BE49-F238E27FC236}">
                <a16:creationId xmlns:a16="http://schemas.microsoft.com/office/drawing/2014/main" id="{D876C31A-F9B9-4855-8C31-9579FAB65B89}"/>
              </a:ext>
            </a:extLst>
          </p:cNvPr>
          <p:cNvSpPr/>
          <p:nvPr/>
        </p:nvSpPr>
        <p:spPr>
          <a:xfrm>
            <a:off x="755652" y="4424786"/>
            <a:ext cx="7632698" cy="464331"/>
          </a:xfrm>
          <a:prstGeom prst="rect">
            <a:avLst/>
          </a:prstGeom>
          <a:solidFill>
            <a:srgbClr val="F19A93"/>
          </a:solidFill>
          <a:ln w="28575">
            <a:solidFill>
              <a:srgbClr val="F19A93"/>
            </a:solidFill>
          </a:ln>
        </p:spPr>
        <p:txBody>
          <a:bodyPr wrap="square" lIns="108000" tIns="108000" rIns="108000" bIns="108000" anchor="ctr">
            <a:spAutoFit/>
          </a:bodyPr>
          <a:lstStyle/>
          <a:p>
            <a:pPr algn="ctr"/>
            <a:r>
              <a:rPr lang="en-GB" sz="1600" b="1" dirty="0">
                <a:solidFill>
                  <a:srgbClr val="222222"/>
                </a:solidFill>
                <a:latin typeface="Twinkl" pitchFamily="2" charset="0"/>
                <a:ea typeface="Times New Roman" panose="02020603050405020304" pitchFamily="18" charset="0"/>
                <a:cs typeface="Arial" panose="020B0604020202020204" pitchFamily="34" charset="0"/>
              </a:rPr>
              <a:t>Explain how you think this method works.</a:t>
            </a:r>
          </a:p>
        </p:txBody>
      </p:sp>
      <p:sp>
        <p:nvSpPr>
          <p:cNvPr id="33" name="Rectangle 32">
            <a:extLst>
              <a:ext uri="{FF2B5EF4-FFF2-40B4-BE49-F238E27FC236}">
                <a16:creationId xmlns:a16="http://schemas.microsoft.com/office/drawing/2014/main" id="{5277B1F0-6C6B-4864-B910-7D36A559595B}"/>
              </a:ext>
            </a:extLst>
          </p:cNvPr>
          <p:cNvSpPr/>
          <p:nvPr/>
        </p:nvSpPr>
        <p:spPr>
          <a:xfrm>
            <a:off x="2521114" y="1823249"/>
            <a:ext cx="394103" cy="261610"/>
          </a:xfrm>
          <a:prstGeom prst="rect">
            <a:avLst/>
          </a:prstGeom>
        </p:spPr>
        <p:txBody>
          <a:bodyPr wrap="square">
            <a:spAutoFit/>
          </a:bodyPr>
          <a:lstStyle/>
          <a:p>
            <a:pPr algn="ctr"/>
            <a:r>
              <a:rPr lang="en-GB" sz="1050" b="1" dirty="0">
                <a:solidFill>
                  <a:schemeClr val="bg1"/>
                </a:solidFill>
              </a:rPr>
              <a:t>0.1</a:t>
            </a:r>
          </a:p>
        </p:txBody>
      </p:sp>
      <p:sp>
        <p:nvSpPr>
          <p:cNvPr id="35" name="Rectangle 34">
            <a:extLst>
              <a:ext uri="{FF2B5EF4-FFF2-40B4-BE49-F238E27FC236}">
                <a16:creationId xmlns:a16="http://schemas.microsoft.com/office/drawing/2014/main" id="{D0EFF0BC-267E-433F-923D-FC10A2166B24}"/>
              </a:ext>
            </a:extLst>
          </p:cNvPr>
          <p:cNvSpPr/>
          <p:nvPr/>
        </p:nvSpPr>
        <p:spPr>
          <a:xfrm>
            <a:off x="2916399" y="1823249"/>
            <a:ext cx="394103" cy="261610"/>
          </a:xfrm>
          <a:prstGeom prst="rect">
            <a:avLst/>
          </a:prstGeom>
        </p:spPr>
        <p:txBody>
          <a:bodyPr wrap="square">
            <a:spAutoFit/>
          </a:bodyPr>
          <a:lstStyle/>
          <a:p>
            <a:pPr algn="ctr"/>
            <a:r>
              <a:rPr lang="en-GB" sz="1050" b="1" dirty="0">
                <a:solidFill>
                  <a:schemeClr val="bg1"/>
                </a:solidFill>
              </a:rPr>
              <a:t>0.1</a:t>
            </a:r>
          </a:p>
        </p:txBody>
      </p:sp>
      <p:sp>
        <p:nvSpPr>
          <p:cNvPr id="37" name="Rectangle 36">
            <a:extLst>
              <a:ext uri="{FF2B5EF4-FFF2-40B4-BE49-F238E27FC236}">
                <a16:creationId xmlns:a16="http://schemas.microsoft.com/office/drawing/2014/main" id="{0C6EAE73-44AB-450C-88EC-06746AEAD010}"/>
              </a:ext>
            </a:extLst>
          </p:cNvPr>
          <p:cNvSpPr/>
          <p:nvPr/>
        </p:nvSpPr>
        <p:spPr>
          <a:xfrm>
            <a:off x="4770204" y="1838638"/>
            <a:ext cx="429904" cy="230832"/>
          </a:xfrm>
          <a:prstGeom prst="rect">
            <a:avLst/>
          </a:prstGeom>
        </p:spPr>
        <p:txBody>
          <a:bodyPr wrap="square">
            <a:spAutoFit/>
          </a:bodyPr>
          <a:lstStyle/>
          <a:p>
            <a:pPr algn="ctr"/>
            <a:r>
              <a:rPr lang="en-GB" sz="900" b="1" dirty="0">
                <a:solidFill>
                  <a:schemeClr val="bg1"/>
                </a:solidFill>
              </a:rPr>
              <a:t>0.01</a:t>
            </a:r>
          </a:p>
        </p:txBody>
      </p:sp>
      <p:sp>
        <p:nvSpPr>
          <p:cNvPr id="39" name="Rectangle 38">
            <a:extLst>
              <a:ext uri="{FF2B5EF4-FFF2-40B4-BE49-F238E27FC236}">
                <a16:creationId xmlns:a16="http://schemas.microsoft.com/office/drawing/2014/main" id="{26381E5E-48E4-4975-9D6D-DD51EA9ED651}"/>
              </a:ext>
            </a:extLst>
          </p:cNvPr>
          <p:cNvSpPr/>
          <p:nvPr/>
        </p:nvSpPr>
        <p:spPr>
          <a:xfrm>
            <a:off x="755650" y="4889831"/>
            <a:ext cx="7632700" cy="1202994"/>
          </a:xfrm>
          <a:prstGeom prst="rect">
            <a:avLst/>
          </a:prstGeom>
          <a:solidFill>
            <a:schemeClr val="bg1"/>
          </a:solidFill>
          <a:ln w="28575">
            <a:solidFill>
              <a:srgbClr val="009541"/>
            </a:solidFill>
          </a:ln>
        </p:spPr>
        <p:txBody>
          <a:bodyPr wrap="square" lIns="108000" tIns="108000" rIns="108000" bIns="108000">
            <a:spAutoFit/>
          </a:bodyPr>
          <a:lstStyle/>
          <a:p>
            <a:r>
              <a:rPr lang="en-GB" sz="1600" dirty="0">
                <a:latin typeface="Twinkl" pitchFamily="2" charset="0"/>
                <a:ea typeface="Times New Roman" panose="02020603050405020304" pitchFamily="18" charset="0"/>
                <a:cs typeface="Arial" panose="020B0604020202020204" pitchFamily="34" charset="0"/>
              </a:rPr>
              <a:t>Oscar has exchanged the one in 1.64 for ten tenths. He already had six tenths so now has 16 tenths altogether. Oscar can now share out the 16 tenths and 4 hundredths equally into the four different groups. He can see that the answer is 0.41 because there are no ones, four tenths and one hundredth in each group.</a:t>
            </a:r>
          </a:p>
        </p:txBody>
      </p:sp>
      <p:sp>
        <p:nvSpPr>
          <p:cNvPr id="41" name="Rectangle 40">
            <a:extLst>
              <a:ext uri="{FF2B5EF4-FFF2-40B4-BE49-F238E27FC236}">
                <a16:creationId xmlns:a16="http://schemas.microsoft.com/office/drawing/2014/main" id="{156C0DD5-28FA-4345-BE7F-BDD5648C2683}"/>
              </a:ext>
            </a:extLst>
          </p:cNvPr>
          <p:cNvSpPr/>
          <p:nvPr/>
        </p:nvSpPr>
        <p:spPr>
          <a:xfrm>
            <a:off x="6029326" y="1558758"/>
            <a:ext cx="2359024" cy="1200329"/>
          </a:xfrm>
          <a:prstGeom prst="rect">
            <a:avLst/>
          </a:prstGeom>
        </p:spPr>
        <p:txBody>
          <a:bodyPr wrap="square">
            <a:spAutoFit/>
          </a:bodyPr>
          <a:lstStyle/>
          <a:p>
            <a:r>
              <a:rPr lang="en-GB" dirty="0"/>
              <a:t>Oscar has used this place value grid to</a:t>
            </a:r>
            <a:br>
              <a:rPr lang="en-GB" dirty="0"/>
            </a:br>
            <a:r>
              <a:rPr lang="en-GB" dirty="0"/>
              <a:t>show how he worked out 1.64 ÷ 4 = 0.41</a:t>
            </a:r>
          </a:p>
        </p:txBody>
      </p:sp>
      <p:sp>
        <p:nvSpPr>
          <p:cNvPr id="42" name="Oval 41">
            <a:extLst>
              <a:ext uri="{FF2B5EF4-FFF2-40B4-BE49-F238E27FC236}">
                <a16:creationId xmlns:a16="http://schemas.microsoft.com/office/drawing/2014/main" id="{23D10F4F-665F-4F1C-AD53-95C5701A1BB6}"/>
              </a:ext>
            </a:extLst>
          </p:cNvPr>
          <p:cNvSpPr/>
          <p:nvPr/>
        </p:nvSpPr>
        <p:spPr>
          <a:xfrm>
            <a:off x="3343609" y="1787922"/>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43" name="Oval 42">
            <a:extLst>
              <a:ext uri="{FF2B5EF4-FFF2-40B4-BE49-F238E27FC236}">
                <a16:creationId xmlns:a16="http://schemas.microsoft.com/office/drawing/2014/main" id="{F3A806A1-2DE2-40BF-BB30-250E2A32AB4B}"/>
              </a:ext>
            </a:extLst>
          </p:cNvPr>
          <p:cNvSpPr/>
          <p:nvPr/>
        </p:nvSpPr>
        <p:spPr>
          <a:xfrm>
            <a:off x="3743657" y="1787922"/>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46" name="Rectangle 45">
            <a:extLst>
              <a:ext uri="{FF2B5EF4-FFF2-40B4-BE49-F238E27FC236}">
                <a16:creationId xmlns:a16="http://schemas.microsoft.com/office/drawing/2014/main" id="{806E40A3-8919-40A4-8363-59952FB526B4}"/>
              </a:ext>
            </a:extLst>
          </p:cNvPr>
          <p:cNvSpPr/>
          <p:nvPr/>
        </p:nvSpPr>
        <p:spPr>
          <a:xfrm>
            <a:off x="3305561" y="1823249"/>
            <a:ext cx="394103" cy="261610"/>
          </a:xfrm>
          <a:prstGeom prst="rect">
            <a:avLst/>
          </a:prstGeom>
        </p:spPr>
        <p:txBody>
          <a:bodyPr wrap="square">
            <a:spAutoFit/>
          </a:bodyPr>
          <a:lstStyle/>
          <a:p>
            <a:pPr algn="ctr"/>
            <a:r>
              <a:rPr lang="en-GB" sz="1050" b="1" dirty="0">
                <a:solidFill>
                  <a:schemeClr val="bg1"/>
                </a:solidFill>
              </a:rPr>
              <a:t>0.1</a:t>
            </a:r>
          </a:p>
        </p:txBody>
      </p:sp>
      <p:sp>
        <p:nvSpPr>
          <p:cNvPr id="48" name="Rectangle 47">
            <a:extLst>
              <a:ext uri="{FF2B5EF4-FFF2-40B4-BE49-F238E27FC236}">
                <a16:creationId xmlns:a16="http://schemas.microsoft.com/office/drawing/2014/main" id="{289C8BD5-5225-49B0-9903-0C42C06DBBED}"/>
              </a:ext>
            </a:extLst>
          </p:cNvPr>
          <p:cNvSpPr/>
          <p:nvPr/>
        </p:nvSpPr>
        <p:spPr>
          <a:xfrm>
            <a:off x="3710372" y="1823249"/>
            <a:ext cx="394103" cy="261610"/>
          </a:xfrm>
          <a:prstGeom prst="rect">
            <a:avLst/>
          </a:prstGeom>
        </p:spPr>
        <p:txBody>
          <a:bodyPr wrap="square">
            <a:spAutoFit/>
          </a:bodyPr>
          <a:lstStyle/>
          <a:p>
            <a:pPr algn="ctr"/>
            <a:r>
              <a:rPr lang="en-GB" sz="1050" b="1" dirty="0">
                <a:solidFill>
                  <a:schemeClr val="bg1"/>
                </a:solidFill>
              </a:rPr>
              <a:t>0.1</a:t>
            </a:r>
          </a:p>
        </p:txBody>
      </p:sp>
      <p:sp>
        <p:nvSpPr>
          <p:cNvPr id="50" name="Oval 49">
            <a:extLst>
              <a:ext uri="{FF2B5EF4-FFF2-40B4-BE49-F238E27FC236}">
                <a16:creationId xmlns:a16="http://schemas.microsoft.com/office/drawing/2014/main" id="{B632635F-2218-4BCC-ADB8-8B5370B86F0B}"/>
              </a:ext>
            </a:extLst>
          </p:cNvPr>
          <p:cNvSpPr/>
          <p:nvPr/>
        </p:nvSpPr>
        <p:spPr>
          <a:xfrm>
            <a:off x="2409359" y="2895826"/>
            <a:ext cx="94239" cy="9423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FF6BFD48-AB7A-4910-B78B-357D59A9E0EF}"/>
              </a:ext>
            </a:extLst>
          </p:cNvPr>
          <p:cNvSpPr/>
          <p:nvPr/>
        </p:nvSpPr>
        <p:spPr>
          <a:xfrm>
            <a:off x="2409359" y="3394164"/>
            <a:ext cx="94239" cy="9423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8434E594-A1F4-4F62-A6C3-7D01D73279DA}"/>
              </a:ext>
            </a:extLst>
          </p:cNvPr>
          <p:cNvSpPr/>
          <p:nvPr/>
        </p:nvSpPr>
        <p:spPr>
          <a:xfrm>
            <a:off x="2559162" y="2268934"/>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76" name="Oval 75">
            <a:extLst>
              <a:ext uri="{FF2B5EF4-FFF2-40B4-BE49-F238E27FC236}">
                <a16:creationId xmlns:a16="http://schemas.microsoft.com/office/drawing/2014/main" id="{73B965F2-2967-4D93-AE4E-406D1E1170DF}"/>
              </a:ext>
            </a:extLst>
          </p:cNvPr>
          <p:cNvSpPr/>
          <p:nvPr/>
        </p:nvSpPr>
        <p:spPr>
          <a:xfrm>
            <a:off x="2949684" y="2268934"/>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77" name="Oval 76">
            <a:extLst>
              <a:ext uri="{FF2B5EF4-FFF2-40B4-BE49-F238E27FC236}">
                <a16:creationId xmlns:a16="http://schemas.microsoft.com/office/drawing/2014/main" id="{7C289AC2-6590-41FB-8243-5718524C7E5A}"/>
              </a:ext>
            </a:extLst>
          </p:cNvPr>
          <p:cNvSpPr/>
          <p:nvPr/>
        </p:nvSpPr>
        <p:spPr>
          <a:xfrm>
            <a:off x="4822725" y="2268934"/>
            <a:ext cx="332264" cy="332264"/>
          </a:xfrm>
          <a:prstGeom prst="ellipse">
            <a:avLst/>
          </a:prstGeom>
          <a:solidFill>
            <a:srgbClr val="87BD3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78" name="Rectangle 77">
            <a:extLst>
              <a:ext uri="{FF2B5EF4-FFF2-40B4-BE49-F238E27FC236}">
                <a16:creationId xmlns:a16="http://schemas.microsoft.com/office/drawing/2014/main" id="{E592D4D5-D3C8-4FC3-B319-7435535192CF}"/>
              </a:ext>
            </a:extLst>
          </p:cNvPr>
          <p:cNvSpPr/>
          <p:nvPr/>
        </p:nvSpPr>
        <p:spPr>
          <a:xfrm>
            <a:off x="2521114" y="2304261"/>
            <a:ext cx="394103" cy="261610"/>
          </a:xfrm>
          <a:prstGeom prst="rect">
            <a:avLst/>
          </a:prstGeom>
        </p:spPr>
        <p:txBody>
          <a:bodyPr wrap="square">
            <a:spAutoFit/>
          </a:bodyPr>
          <a:lstStyle/>
          <a:p>
            <a:pPr algn="ctr"/>
            <a:r>
              <a:rPr lang="en-GB" sz="1050" b="1" dirty="0">
                <a:solidFill>
                  <a:schemeClr val="bg1"/>
                </a:solidFill>
              </a:rPr>
              <a:t>0.1</a:t>
            </a:r>
          </a:p>
        </p:txBody>
      </p:sp>
      <p:sp>
        <p:nvSpPr>
          <p:cNvPr id="79" name="Rectangle 78">
            <a:extLst>
              <a:ext uri="{FF2B5EF4-FFF2-40B4-BE49-F238E27FC236}">
                <a16:creationId xmlns:a16="http://schemas.microsoft.com/office/drawing/2014/main" id="{9801F03C-C862-4343-A28D-580D2E1EBAB8}"/>
              </a:ext>
            </a:extLst>
          </p:cNvPr>
          <p:cNvSpPr/>
          <p:nvPr/>
        </p:nvSpPr>
        <p:spPr>
          <a:xfrm>
            <a:off x="2916399" y="2304261"/>
            <a:ext cx="394103" cy="261610"/>
          </a:xfrm>
          <a:prstGeom prst="rect">
            <a:avLst/>
          </a:prstGeom>
        </p:spPr>
        <p:txBody>
          <a:bodyPr wrap="square">
            <a:spAutoFit/>
          </a:bodyPr>
          <a:lstStyle/>
          <a:p>
            <a:pPr algn="ctr"/>
            <a:r>
              <a:rPr lang="en-GB" sz="1050" b="1" dirty="0">
                <a:solidFill>
                  <a:schemeClr val="bg1"/>
                </a:solidFill>
              </a:rPr>
              <a:t>0.1</a:t>
            </a:r>
          </a:p>
        </p:txBody>
      </p:sp>
      <p:sp>
        <p:nvSpPr>
          <p:cNvPr id="80" name="Rectangle 79">
            <a:extLst>
              <a:ext uri="{FF2B5EF4-FFF2-40B4-BE49-F238E27FC236}">
                <a16:creationId xmlns:a16="http://schemas.microsoft.com/office/drawing/2014/main" id="{E1764295-5947-4008-B6F6-4317E9E31807}"/>
              </a:ext>
            </a:extLst>
          </p:cNvPr>
          <p:cNvSpPr/>
          <p:nvPr/>
        </p:nvSpPr>
        <p:spPr>
          <a:xfrm>
            <a:off x="4770204" y="2319650"/>
            <a:ext cx="429904" cy="230832"/>
          </a:xfrm>
          <a:prstGeom prst="rect">
            <a:avLst/>
          </a:prstGeom>
        </p:spPr>
        <p:txBody>
          <a:bodyPr wrap="square">
            <a:spAutoFit/>
          </a:bodyPr>
          <a:lstStyle/>
          <a:p>
            <a:pPr algn="ctr"/>
            <a:r>
              <a:rPr lang="en-GB" sz="900" b="1" dirty="0">
                <a:solidFill>
                  <a:schemeClr val="bg1"/>
                </a:solidFill>
              </a:rPr>
              <a:t>0.01</a:t>
            </a:r>
          </a:p>
        </p:txBody>
      </p:sp>
      <p:sp>
        <p:nvSpPr>
          <p:cNvPr id="81" name="Oval 80">
            <a:extLst>
              <a:ext uri="{FF2B5EF4-FFF2-40B4-BE49-F238E27FC236}">
                <a16:creationId xmlns:a16="http://schemas.microsoft.com/office/drawing/2014/main" id="{72797D83-B80A-4C17-80E2-F089104854E8}"/>
              </a:ext>
            </a:extLst>
          </p:cNvPr>
          <p:cNvSpPr/>
          <p:nvPr/>
        </p:nvSpPr>
        <p:spPr>
          <a:xfrm>
            <a:off x="3343609" y="2268934"/>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82" name="Oval 81">
            <a:extLst>
              <a:ext uri="{FF2B5EF4-FFF2-40B4-BE49-F238E27FC236}">
                <a16:creationId xmlns:a16="http://schemas.microsoft.com/office/drawing/2014/main" id="{A6B32200-983F-4EFC-AC73-C07C4EEAC444}"/>
              </a:ext>
            </a:extLst>
          </p:cNvPr>
          <p:cNvSpPr/>
          <p:nvPr/>
        </p:nvSpPr>
        <p:spPr>
          <a:xfrm>
            <a:off x="3743657" y="2268934"/>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83" name="Rectangle 82">
            <a:extLst>
              <a:ext uri="{FF2B5EF4-FFF2-40B4-BE49-F238E27FC236}">
                <a16:creationId xmlns:a16="http://schemas.microsoft.com/office/drawing/2014/main" id="{159E4EB4-4064-4F3F-9C6F-03724A3D4C9A}"/>
              </a:ext>
            </a:extLst>
          </p:cNvPr>
          <p:cNvSpPr/>
          <p:nvPr/>
        </p:nvSpPr>
        <p:spPr>
          <a:xfrm>
            <a:off x="3305561" y="2304261"/>
            <a:ext cx="394103" cy="261610"/>
          </a:xfrm>
          <a:prstGeom prst="rect">
            <a:avLst/>
          </a:prstGeom>
        </p:spPr>
        <p:txBody>
          <a:bodyPr wrap="square">
            <a:spAutoFit/>
          </a:bodyPr>
          <a:lstStyle/>
          <a:p>
            <a:pPr algn="ctr"/>
            <a:r>
              <a:rPr lang="en-GB" sz="1050" b="1" dirty="0">
                <a:solidFill>
                  <a:schemeClr val="bg1"/>
                </a:solidFill>
              </a:rPr>
              <a:t>0.1</a:t>
            </a:r>
          </a:p>
        </p:txBody>
      </p:sp>
      <p:sp>
        <p:nvSpPr>
          <p:cNvPr id="84" name="Rectangle 83">
            <a:extLst>
              <a:ext uri="{FF2B5EF4-FFF2-40B4-BE49-F238E27FC236}">
                <a16:creationId xmlns:a16="http://schemas.microsoft.com/office/drawing/2014/main" id="{57966623-8E4B-4131-95BA-6FA99AC57DFB}"/>
              </a:ext>
            </a:extLst>
          </p:cNvPr>
          <p:cNvSpPr/>
          <p:nvPr/>
        </p:nvSpPr>
        <p:spPr>
          <a:xfrm>
            <a:off x="3710372" y="2304261"/>
            <a:ext cx="394103" cy="261610"/>
          </a:xfrm>
          <a:prstGeom prst="rect">
            <a:avLst/>
          </a:prstGeom>
        </p:spPr>
        <p:txBody>
          <a:bodyPr wrap="square">
            <a:spAutoFit/>
          </a:bodyPr>
          <a:lstStyle/>
          <a:p>
            <a:pPr algn="ctr"/>
            <a:r>
              <a:rPr lang="en-GB" sz="1050" b="1" dirty="0">
                <a:solidFill>
                  <a:schemeClr val="bg1"/>
                </a:solidFill>
              </a:rPr>
              <a:t>0.1</a:t>
            </a:r>
          </a:p>
        </p:txBody>
      </p:sp>
      <p:sp>
        <p:nvSpPr>
          <p:cNvPr id="85" name="Oval 84">
            <a:extLst>
              <a:ext uri="{FF2B5EF4-FFF2-40B4-BE49-F238E27FC236}">
                <a16:creationId xmlns:a16="http://schemas.microsoft.com/office/drawing/2014/main" id="{42A251B4-7E15-462D-AB88-F3E1B13C832D}"/>
              </a:ext>
            </a:extLst>
          </p:cNvPr>
          <p:cNvSpPr/>
          <p:nvPr/>
        </p:nvSpPr>
        <p:spPr>
          <a:xfrm>
            <a:off x="2559162" y="2773759"/>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86" name="Oval 85">
            <a:extLst>
              <a:ext uri="{FF2B5EF4-FFF2-40B4-BE49-F238E27FC236}">
                <a16:creationId xmlns:a16="http://schemas.microsoft.com/office/drawing/2014/main" id="{B0649E80-9D54-4230-9848-48122A1353B2}"/>
              </a:ext>
            </a:extLst>
          </p:cNvPr>
          <p:cNvSpPr/>
          <p:nvPr/>
        </p:nvSpPr>
        <p:spPr>
          <a:xfrm>
            <a:off x="2949684" y="2773759"/>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87" name="Oval 86">
            <a:extLst>
              <a:ext uri="{FF2B5EF4-FFF2-40B4-BE49-F238E27FC236}">
                <a16:creationId xmlns:a16="http://schemas.microsoft.com/office/drawing/2014/main" id="{A33161A7-F44A-4CF9-9B7B-E699BB8C12EC}"/>
              </a:ext>
            </a:extLst>
          </p:cNvPr>
          <p:cNvSpPr/>
          <p:nvPr/>
        </p:nvSpPr>
        <p:spPr>
          <a:xfrm>
            <a:off x="4822725" y="2773759"/>
            <a:ext cx="332264" cy="332264"/>
          </a:xfrm>
          <a:prstGeom prst="ellipse">
            <a:avLst/>
          </a:prstGeom>
          <a:solidFill>
            <a:srgbClr val="87BD3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88" name="Rectangle 87">
            <a:extLst>
              <a:ext uri="{FF2B5EF4-FFF2-40B4-BE49-F238E27FC236}">
                <a16:creationId xmlns:a16="http://schemas.microsoft.com/office/drawing/2014/main" id="{263CE767-E5F9-47A8-90E3-3B71250BF620}"/>
              </a:ext>
            </a:extLst>
          </p:cNvPr>
          <p:cNvSpPr/>
          <p:nvPr/>
        </p:nvSpPr>
        <p:spPr>
          <a:xfrm>
            <a:off x="2521114" y="2809086"/>
            <a:ext cx="394103" cy="261610"/>
          </a:xfrm>
          <a:prstGeom prst="rect">
            <a:avLst/>
          </a:prstGeom>
        </p:spPr>
        <p:txBody>
          <a:bodyPr wrap="square">
            <a:spAutoFit/>
          </a:bodyPr>
          <a:lstStyle/>
          <a:p>
            <a:pPr algn="ctr"/>
            <a:r>
              <a:rPr lang="en-GB" sz="1050" b="1" dirty="0">
                <a:solidFill>
                  <a:schemeClr val="bg1"/>
                </a:solidFill>
              </a:rPr>
              <a:t>0.1</a:t>
            </a:r>
          </a:p>
        </p:txBody>
      </p:sp>
      <p:sp>
        <p:nvSpPr>
          <p:cNvPr id="89" name="Rectangle 88">
            <a:extLst>
              <a:ext uri="{FF2B5EF4-FFF2-40B4-BE49-F238E27FC236}">
                <a16:creationId xmlns:a16="http://schemas.microsoft.com/office/drawing/2014/main" id="{CF27B07E-AA7F-476C-BC41-1446D50E0FF7}"/>
              </a:ext>
            </a:extLst>
          </p:cNvPr>
          <p:cNvSpPr/>
          <p:nvPr/>
        </p:nvSpPr>
        <p:spPr>
          <a:xfrm>
            <a:off x="2916399" y="2809086"/>
            <a:ext cx="394103" cy="261610"/>
          </a:xfrm>
          <a:prstGeom prst="rect">
            <a:avLst/>
          </a:prstGeom>
        </p:spPr>
        <p:txBody>
          <a:bodyPr wrap="square">
            <a:spAutoFit/>
          </a:bodyPr>
          <a:lstStyle/>
          <a:p>
            <a:pPr algn="ctr"/>
            <a:r>
              <a:rPr lang="en-GB" sz="1050" b="1" dirty="0">
                <a:solidFill>
                  <a:schemeClr val="bg1"/>
                </a:solidFill>
              </a:rPr>
              <a:t>0.1</a:t>
            </a:r>
          </a:p>
        </p:txBody>
      </p:sp>
      <p:sp>
        <p:nvSpPr>
          <p:cNvPr id="90" name="Rectangle 89">
            <a:extLst>
              <a:ext uri="{FF2B5EF4-FFF2-40B4-BE49-F238E27FC236}">
                <a16:creationId xmlns:a16="http://schemas.microsoft.com/office/drawing/2014/main" id="{08719C6C-926A-4DE1-AF37-3B07C9C27E46}"/>
              </a:ext>
            </a:extLst>
          </p:cNvPr>
          <p:cNvSpPr/>
          <p:nvPr/>
        </p:nvSpPr>
        <p:spPr>
          <a:xfrm>
            <a:off x="4770204" y="2824475"/>
            <a:ext cx="429904" cy="230832"/>
          </a:xfrm>
          <a:prstGeom prst="rect">
            <a:avLst/>
          </a:prstGeom>
        </p:spPr>
        <p:txBody>
          <a:bodyPr wrap="square">
            <a:spAutoFit/>
          </a:bodyPr>
          <a:lstStyle/>
          <a:p>
            <a:pPr algn="ctr"/>
            <a:r>
              <a:rPr lang="en-GB" sz="900" b="1" dirty="0">
                <a:solidFill>
                  <a:schemeClr val="bg1"/>
                </a:solidFill>
              </a:rPr>
              <a:t>0.01</a:t>
            </a:r>
          </a:p>
        </p:txBody>
      </p:sp>
      <p:sp>
        <p:nvSpPr>
          <p:cNvPr id="91" name="Oval 90">
            <a:extLst>
              <a:ext uri="{FF2B5EF4-FFF2-40B4-BE49-F238E27FC236}">
                <a16:creationId xmlns:a16="http://schemas.microsoft.com/office/drawing/2014/main" id="{C8BA4DFE-2F5A-4A76-AF5A-0EFB88B8D793}"/>
              </a:ext>
            </a:extLst>
          </p:cNvPr>
          <p:cNvSpPr/>
          <p:nvPr/>
        </p:nvSpPr>
        <p:spPr>
          <a:xfrm>
            <a:off x="3343609" y="2773759"/>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92" name="Oval 91">
            <a:extLst>
              <a:ext uri="{FF2B5EF4-FFF2-40B4-BE49-F238E27FC236}">
                <a16:creationId xmlns:a16="http://schemas.microsoft.com/office/drawing/2014/main" id="{549B70BF-E377-42FE-BB60-54C586BC1AFF}"/>
              </a:ext>
            </a:extLst>
          </p:cNvPr>
          <p:cNvSpPr/>
          <p:nvPr/>
        </p:nvSpPr>
        <p:spPr>
          <a:xfrm>
            <a:off x="3743657" y="2773759"/>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93" name="Rectangle 92">
            <a:extLst>
              <a:ext uri="{FF2B5EF4-FFF2-40B4-BE49-F238E27FC236}">
                <a16:creationId xmlns:a16="http://schemas.microsoft.com/office/drawing/2014/main" id="{DBEA9450-2892-4F67-8E09-2A021AC3BEB0}"/>
              </a:ext>
            </a:extLst>
          </p:cNvPr>
          <p:cNvSpPr/>
          <p:nvPr/>
        </p:nvSpPr>
        <p:spPr>
          <a:xfrm>
            <a:off x="3305561" y="2809086"/>
            <a:ext cx="394103" cy="261610"/>
          </a:xfrm>
          <a:prstGeom prst="rect">
            <a:avLst/>
          </a:prstGeom>
        </p:spPr>
        <p:txBody>
          <a:bodyPr wrap="square">
            <a:spAutoFit/>
          </a:bodyPr>
          <a:lstStyle/>
          <a:p>
            <a:pPr algn="ctr"/>
            <a:r>
              <a:rPr lang="en-GB" sz="1050" b="1" dirty="0">
                <a:solidFill>
                  <a:schemeClr val="bg1"/>
                </a:solidFill>
              </a:rPr>
              <a:t>0.1</a:t>
            </a:r>
          </a:p>
        </p:txBody>
      </p:sp>
      <p:sp>
        <p:nvSpPr>
          <p:cNvPr id="94" name="Rectangle 93">
            <a:extLst>
              <a:ext uri="{FF2B5EF4-FFF2-40B4-BE49-F238E27FC236}">
                <a16:creationId xmlns:a16="http://schemas.microsoft.com/office/drawing/2014/main" id="{EC648CCC-4E70-4764-A422-D673E4FE321C}"/>
              </a:ext>
            </a:extLst>
          </p:cNvPr>
          <p:cNvSpPr/>
          <p:nvPr/>
        </p:nvSpPr>
        <p:spPr>
          <a:xfrm>
            <a:off x="3710372" y="2809086"/>
            <a:ext cx="394103" cy="261610"/>
          </a:xfrm>
          <a:prstGeom prst="rect">
            <a:avLst/>
          </a:prstGeom>
        </p:spPr>
        <p:txBody>
          <a:bodyPr wrap="square">
            <a:spAutoFit/>
          </a:bodyPr>
          <a:lstStyle/>
          <a:p>
            <a:pPr algn="ctr"/>
            <a:r>
              <a:rPr lang="en-GB" sz="1050" b="1" dirty="0">
                <a:solidFill>
                  <a:schemeClr val="bg1"/>
                </a:solidFill>
              </a:rPr>
              <a:t>0.1</a:t>
            </a:r>
          </a:p>
        </p:txBody>
      </p:sp>
      <p:sp>
        <p:nvSpPr>
          <p:cNvPr id="95" name="Oval 94">
            <a:extLst>
              <a:ext uri="{FF2B5EF4-FFF2-40B4-BE49-F238E27FC236}">
                <a16:creationId xmlns:a16="http://schemas.microsoft.com/office/drawing/2014/main" id="{C3445DBA-A89A-49DD-88AD-FF55CBB0C94F}"/>
              </a:ext>
            </a:extLst>
          </p:cNvPr>
          <p:cNvSpPr/>
          <p:nvPr/>
        </p:nvSpPr>
        <p:spPr>
          <a:xfrm>
            <a:off x="2559162" y="3264297"/>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96" name="Oval 95">
            <a:extLst>
              <a:ext uri="{FF2B5EF4-FFF2-40B4-BE49-F238E27FC236}">
                <a16:creationId xmlns:a16="http://schemas.microsoft.com/office/drawing/2014/main" id="{F4A82C88-C0AC-4A58-AA2B-E229430476F5}"/>
              </a:ext>
            </a:extLst>
          </p:cNvPr>
          <p:cNvSpPr/>
          <p:nvPr/>
        </p:nvSpPr>
        <p:spPr>
          <a:xfrm>
            <a:off x="2949684" y="3264297"/>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97" name="Oval 96">
            <a:extLst>
              <a:ext uri="{FF2B5EF4-FFF2-40B4-BE49-F238E27FC236}">
                <a16:creationId xmlns:a16="http://schemas.microsoft.com/office/drawing/2014/main" id="{92332463-6FBA-4944-B50B-2A326737D139}"/>
              </a:ext>
            </a:extLst>
          </p:cNvPr>
          <p:cNvSpPr/>
          <p:nvPr/>
        </p:nvSpPr>
        <p:spPr>
          <a:xfrm>
            <a:off x="4822725" y="3264297"/>
            <a:ext cx="332264" cy="332264"/>
          </a:xfrm>
          <a:prstGeom prst="ellipse">
            <a:avLst/>
          </a:prstGeom>
          <a:solidFill>
            <a:srgbClr val="87BD3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98" name="Rectangle 97">
            <a:extLst>
              <a:ext uri="{FF2B5EF4-FFF2-40B4-BE49-F238E27FC236}">
                <a16:creationId xmlns:a16="http://schemas.microsoft.com/office/drawing/2014/main" id="{A7BF6B27-B41E-4C6E-82C0-5FB423A0D437}"/>
              </a:ext>
            </a:extLst>
          </p:cNvPr>
          <p:cNvSpPr/>
          <p:nvPr/>
        </p:nvSpPr>
        <p:spPr>
          <a:xfrm>
            <a:off x="2521114" y="3299624"/>
            <a:ext cx="394103" cy="261610"/>
          </a:xfrm>
          <a:prstGeom prst="rect">
            <a:avLst/>
          </a:prstGeom>
        </p:spPr>
        <p:txBody>
          <a:bodyPr wrap="square">
            <a:spAutoFit/>
          </a:bodyPr>
          <a:lstStyle/>
          <a:p>
            <a:pPr algn="ctr"/>
            <a:r>
              <a:rPr lang="en-GB" sz="1050" b="1" dirty="0">
                <a:solidFill>
                  <a:schemeClr val="bg1"/>
                </a:solidFill>
              </a:rPr>
              <a:t>0.1</a:t>
            </a:r>
          </a:p>
        </p:txBody>
      </p:sp>
      <p:sp>
        <p:nvSpPr>
          <p:cNvPr id="99" name="Rectangle 98">
            <a:extLst>
              <a:ext uri="{FF2B5EF4-FFF2-40B4-BE49-F238E27FC236}">
                <a16:creationId xmlns:a16="http://schemas.microsoft.com/office/drawing/2014/main" id="{55058E2E-41F4-4A45-9900-7F07B60CE113}"/>
              </a:ext>
            </a:extLst>
          </p:cNvPr>
          <p:cNvSpPr/>
          <p:nvPr/>
        </p:nvSpPr>
        <p:spPr>
          <a:xfrm>
            <a:off x="2916399" y="3299624"/>
            <a:ext cx="394103" cy="261610"/>
          </a:xfrm>
          <a:prstGeom prst="rect">
            <a:avLst/>
          </a:prstGeom>
        </p:spPr>
        <p:txBody>
          <a:bodyPr wrap="square">
            <a:spAutoFit/>
          </a:bodyPr>
          <a:lstStyle/>
          <a:p>
            <a:pPr algn="ctr"/>
            <a:r>
              <a:rPr lang="en-GB" sz="1050" b="1" dirty="0">
                <a:solidFill>
                  <a:schemeClr val="bg1"/>
                </a:solidFill>
              </a:rPr>
              <a:t>0.1</a:t>
            </a:r>
          </a:p>
        </p:txBody>
      </p:sp>
      <p:sp>
        <p:nvSpPr>
          <p:cNvPr id="100" name="Rectangle 99">
            <a:extLst>
              <a:ext uri="{FF2B5EF4-FFF2-40B4-BE49-F238E27FC236}">
                <a16:creationId xmlns:a16="http://schemas.microsoft.com/office/drawing/2014/main" id="{9F15FFB6-2738-46CB-8C73-CDC65C4072BC}"/>
              </a:ext>
            </a:extLst>
          </p:cNvPr>
          <p:cNvSpPr/>
          <p:nvPr/>
        </p:nvSpPr>
        <p:spPr>
          <a:xfrm>
            <a:off x="4770204" y="3315013"/>
            <a:ext cx="429904" cy="230832"/>
          </a:xfrm>
          <a:prstGeom prst="rect">
            <a:avLst/>
          </a:prstGeom>
        </p:spPr>
        <p:txBody>
          <a:bodyPr wrap="square">
            <a:spAutoFit/>
          </a:bodyPr>
          <a:lstStyle/>
          <a:p>
            <a:pPr algn="ctr"/>
            <a:r>
              <a:rPr lang="en-GB" sz="900" b="1" dirty="0">
                <a:solidFill>
                  <a:schemeClr val="bg1"/>
                </a:solidFill>
              </a:rPr>
              <a:t>0.01</a:t>
            </a:r>
          </a:p>
        </p:txBody>
      </p:sp>
      <p:sp>
        <p:nvSpPr>
          <p:cNvPr id="101" name="Oval 100">
            <a:extLst>
              <a:ext uri="{FF2B5EF4-FFF2-40B4-BE49-F238E27FC236}">
                <a16:creationId xmlns:a16="http://schemas.microsoft.com/office/drawing/2014/main" id="{9B5A5F11-549D-430F-9649-607507909370}"/>
              </a:ext>
            </a:extLst>
          </p:cNvPr>
          <p:cNvSpPr/>
          <p:nvPr/>
        </p:nvSpPr>
        <p:spPr>
          <a:xfrm>
            <a:off x="3343609" y="3264297"/>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102" name="Oval 101">
            <a:extLst>
              <a:ext uri="{FF2B5EF4-FFF2-40B4-BE49-F238E27FC236}">
                <a16:creationId xmlns:a16="http://schemas.microsoft.com/office/drawing/2014/main" id="{3A0A142A-BD77-42F5-A8E1-13744604679C}"/>
              </a:ext>
            </a:extLst>
          </p:cNvPr>
          <p:cNvSpPr/>
          <p:nvPr/>
        </p:nvSpPr>
        <p:spPr>
          <a:xfrm>
            <a:off x="3743657" y="3264297"/>
            <a:ext cx="332264" cy="33226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103" name="Rectangle 102">
            <a:extLst>
              <a:ext uri="{FF2B5EF4-FFF2-40B4-BE49-F238E27FC236}">
                <a16:creationId xmlns:a16="http://schemas.microsoft.com/office/drawing/2014/main" id="{5374EC86-BE39-4B0F-971F-E34D9A153469}"/>
              </a:ext>
            </a:extLst>
          </p:cNvPr>
          <p:cNvSpPr/>
          <p:nvPr/>
        </p:nvSpPr>
        <p:spPr>
          <a:xfrm>
            <a:off x="3305561" y="3299624"/>
            <a:ext cx="394103" cy="261610"/>
          </a:xfrm>
          <a:prstGeom prst="rect">
            <a:avLst/>
          </a:prstGeom>
        </p:spPr>
        <p:txBody>
          <a:bodyPr wrap="square">
            <a:spAutoFit/>
          </a:bodyPr>
          <a:lstStyle/>
          <a:p>
            <a:pPr algn="ctr"/>
            <a:r>
              <a:rPr lang="en-GB" sz="1050" b="1" dirty="0">
                <a:solidFill>
                  <a:schemeClr val="bg1"/>
                </a:solidFill>
              </a:rPr>
              <a:t>0.1</a:t>
            </a:r>
          </a:p>
        </p:txBody>
      </p:sp>
      <p:sp>
        <p:nvSpPr>
          <p:cNvPr id="104" name="Rectangle 103">
            <a:extLst>
              <a:ext uri="{FF2B5EF4-FFF2-40B4-BE49-F238E27FC236}">
                <a16:creationId xmlns:a16="http://schemas.microsoft.com/office/drawing/2014/main" id="{35B81770-DA60-4FEE-8587-35EA5F1ADC7E}"/>
              </a:ext>
            </a:extLst>
          </p:cNvPr>
          <p:cNvSpPr/>
          <p:nvPr/>
        </p:nvSpPr>
        <p:spPr>
          <a:xfrm>
            <a:off x="3710372" y="3299624"/>
            <a:ext cx="394103" cy="261610"/>
          </a:xfrm>
          <a:prstGeom prst="rect">
            <a:avLst/>
          </a:prstGeom>
        </p:spPr>
        <p:txBody>
          <a:bodyPr wrap="square">
            <a:spAutoFit/>
          </a:bodyPr>
          <a:lstStyle/>
          <a:p>
            <a:pPr algn="ctr"/>
            <a:r>
              <a:rPr lang="en-GB" sz="1050" b="1" dirty="0">
                <a:solidFill>
                  <a:schemeClr val="bg1"/>
                </a:solidFill>
              </a:rPr>
              <a:t>0.1</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D8B6C57A-A0BB-46A4-BCAB-34D2BE81265B}"/>
              </a:ext>
            </a:extLst>
          </p:cNvPr>
          <p:cNvSpPr/>
          <p:nvPr/>
        </p:nvSpPr>
        <p:spPr>
          <a:xfrm>
            <a:off x="447429" y="670981"/>
            <a:ext cx="2981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Divide Decimals by Integers</a:t>
            </a:r>
          </a:p>
        </p:txBody>
      </p:sp>
      <p:sp>
        <p:nvSpPr>
          <p:cNvPr id="75" name="Rectangle 74"/>
          <p:cNvSpPr/>
          <p:nvPr/>
        </p:nvSpPr>
        <p:spPr>
          <a:xfrm>
            <a:off x="3430583"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430583"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391B9DC0-28BB-42F6-9C48-E64B85D92DCD}"/>
              </a:ext>
            </a:extLst>
          </p:cNvPr>
          <p:cNvSpPr/>
          <p:nvPr/>
        </p:nvSpPr>
        <p:spPr>
          <a:xfrm>
            <a:off x="755650" y="1751362"/>
            <a:ext cx="3681189" cy="1202994"/>
          </a:xfrm>
          <a:prstGeom prst="rect">
            <a:avLst/>
          </a:prstGeom>
          <a:solidFill>
            <a:srgbClr val="F19A93"/>
          </a:solidFill>
          <a:ln w="28575">
            <a:solidFill>
              <a:srgbClr val="F19A93"/>
            </a:solidFill>
          </a:ln>
        </p:spPr>
        <p:txBody>
          <a:bodyPr wrap="square" lIns="108000" tIns="108000" rIns="108000" bIns="108000">
            <a:spAutoFit/>
          </a:bodyPr>
          <a:lstStyle/>
          <a:p>
            <a:r>
              <a:rPr lang="en-GB" sz="1600" b="1" dirty="0">
                <a:solidFill>
                  <a:srgbClr val="222222"/>
                </a:solidFill>
                <a:latin typeface="Twinkl" pitchFamily="2" charset="0"/>
                <a:ea typeface="Times New Roman" panose="02020603050405020304" pitchFamily="18" charset="0"/>
                <a:cs typeface="Arial" panose="020B0604020202020204" pitchFamily="34" charset="0"/>
              </a:rPr>
              <a:t>Divide each of the numbers in the magic square by 4 and record the answer in the corresponding space</a:t>
            </a:r>
            <a:br>
              <a:rPr lang="en-GB" sz="1600" b="1" dirty="0">
                <a:solidFill>
                  <a:srgbClr val="222222"/>
                </a:solidFill>
                <a:latin typeface="Twinkl" pitchFamily="2" charset="0"/>
                <a:ea typeface="Times New Roman" panose="02020603050405020304" pitchFamily="18" charset="0"/>
                <a:cs typeface="Arial" panose="020B0604020202020204" pitchFamily="34" charset="0"/>
              </a:rPr>
            </a:br>
            <a:r>
              <a:rPr lang="en-GB" sz="1600" b="1" dirty="0">
                <a:solidFill>
                  <a:srgbClr val="222222"/>
                </a:solidFill>
                <a:latin typeface="Twinkl" pitchFamily="2" charset="0"/>
                <a:ea typeface="Times New Roman" panose="02020603050405020304" pitchFamily="18" charset="0"/>
                <a:cs typeface="Arial" panose="020B0604020202020204" pitchFamily="34" charset="0"/>
              </a:rPr>
              <a:t>in the empty grid.</a:t>
            </a:r>
          </a:p>
        </p:txBody>
      </p:sp>
      <p:sp>
        <p:nvSpPr>
          <p:cNvPr id="10" name="Rectangle 9">
            <a:extLst>
              <a:ext uri="{FF2B5EF4-FFF2-40B4-BE49-F238E27FC236}">
                <a16:creationId xmlns:a16="http://schemas.microsoft.com/office/drawing/2014/main" id="{BB2F76C6-63F0-42C8-99BA-CB60B26B5226}"/>
              </a:ext>
            </a:extLst>
          </p:cNvPr>
          <p:cNvSpPr/>
          <p:nvPr/>
        </p:nvSpPr>
        <p:spPr>
          <a:xfrm>
            <a:off x="755651" y="1127063"/>
            <a:ext cx="6446335" cy="584775"/>
          </a:xfrm>
          <a:prstGeom prst="rect">
            <a:avLst/>
          </a:prstGeom>
        </p:spPr>
        <p:txBody>
          <a:bodyPr wrap="square">
            <a:spAutoFit/>
          </a:bodyPr>
          <a:lstStyle/>
          <a:p>
            <a:r>
              <a:rPr lang="en-GB" sz="1600" dirty="0"/>
              <a:t>The first grid shown below is a decimal magic square.</a:t>
            </a:r>
            <a:br>
              <a:rPr lang="en-GB" sz="1600" dirty="0"/>
            </a:br>
            <a:r>
              <a:rPr lang="en-GB" sz="1600" dirty="0"/>
              <a:t>Each row, column and diagonal add up to the same number. </a:t>
            </a:r>
          </a:p>
        </p:txBody>
      </p:sp>
      <p:graphicFrame>
        <p:nvGraphicFramePr>
          <p:cNvPr id="11" name="Table 10">
            <a:extLst>
              <a:ext uri="{FF2B5EF4-FFF2-40B4-BE49-F238E27FC236}">
                <a16:creationId xmlns:a16="http://schemas.microsoft.com/office/drawing/2014/main" id="{9E6D925E-3226-4F0A-BB48-952F43EAE027}"/>
              </a:ext>
            </a:extLst>
          </p:cNvPr>
          <p:cNvGraphicFramePr>
            <a:graphicFrameLocks noGrp="1"/>
          </p:cNvGraphicFramePr>
          <p:nvPr>
            <p:extLst>
              <p:ext uri="{D42A27DB-BD31-4B8C-83A1-F6EECF244321}">
                <p14:modId xmlns:p14="http://schemas.microsoft.com/office/powerpoint/2010/main" val="2260409369"/>
              </p:ext>
            </p:extLst>
          </p:nvPr>
        </p:nvGraphicFramePr>
        <p:xfrm>
          <a:off x="4764378" y="1755689"/>
          <a:ext cx="1561458" cy="1561458"/>
        </p:xfrm>
        <a:graphic>
          <a:graphicData uri="http://schemas.openxmlformats.org/drawingml/2006/table">
            <a:tbl>
              <a:tblPr firstRow="1" firstCol="1" bandRow="1"/>
              <a:tblGrid>
                <a:gridCol w="520486">
                  <a:extLst>
                    <a:ext uri="{9D8B030D-6E8A-4147-A177-3AD203B41FA5}">
                      <a16:colId xmlns:a16="http://schemas.microsoft.com/office/drawing/2014/main" val="2779543608"/>
                    </a:ext>
                  </a:extLst>
                </a:gridCol>
                <a:gridCol w="520486">
                  <a:extLst>
                    <a:ext uri="{9D8B030D-6E8A-4147-A177-3AD203B41FA5}">
                      <a16:colId xmlns:a16="http://schemas.microsoft.com/office/drawing/2014/main" val="4196089425"/>
                    </a:ext>
                  </a:extLst>
                </a:gridCol>
                <a:gridCol w="520486">
                  <a:extLst>
                    <a:ext uri="{9D8B030D-6E8A-4147-A177-3AD203B41FA5}">
                      <a16:colId xmlns:a16="http://schemas.microsoft.com/office/drawing/2014/main" val="3498367813"/>
                    </a:ext>
                  </a:extLst>
                </a:gridCol>
              </a:tblGrid>
              <a:tr h="520486">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12.0</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16.8</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14.4</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69505503"/>
                  </a:ext>
                </a:extLst>
              </a:tr>
              <a:tr h="520486">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16.8</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14.4</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12.0</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13200034"/>
                  </a:ext>
                </a:extLst>
              </a:tr>
              <a:tr h="520486">
                <a:tc>
                  <a:txBody>
                    <a:bodyPr/>
                    <a:lstStyle/>
                    <a:p>
                      <a:pPr algn="ctr">
                        <a:lnSpc>
                          <a:spcPct val="107000"/>
                        </a:lnSpc>
                        <a:spcAft>
                          <a:spcPts val="0"/>
                        </a:spcAft>
                      </a:pPr>
                      <a:r>
                        <a:rPr lang="en-GB" sz="1600">
                          <a:solidFill>
                            <a:srgbClr val="222222"/>
                          </a:solidFill>
                          <a:effectLst/>
                          <a:latin typeface="Twinkl" pitchFamily="2" charset="0"/>
                          <a:ea typeface="Times New Roman" panose="02020603050405020304" pitchFamily="18" charset="0"/>
                          <a:cs typeface="Arial" panose="020B0604020202020204" pitchFamily="34" charset="0"/>
                        </a:rPr>
                        <a:t>14.4</a:t>
                      </a:r>
                      <a:endParaRPr lang="en-GB" sz="1000">
                        <a:effectLst/>
                        <a:latin typeface="Twinkl" pitchFamily="2" charset="0"/>
                        <a:ea typeface="Calibri" panose="020F0502020204030204" pitchFamily="34" charset="0"/>
                        <a:cs typeface="Calibri" panose="020F0502020204030204" pitchFamily="34" charset="0"/>
                      </a:endParaRPr>
                    </a:p>
                  </a:txBody>
                  <a:tcPr marL="61970" marR="6197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12.0</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16.8</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8756399"/>
                  </a:ext>
                </a:extLst>
              </a:tr>
            </a:tbl>
          </a:graphicData>
        </a:graphic>
      </p:graphicFrame>
      <p:sp>
        <p:nvSpPr>
          <p:cNvPr id="13" name="Rectangle 12">
            <a:extLst>
              <a:ext uri="{FF2B5EF4-FFF2-40B4-BE49-F238E27FC236}">
                <a16:creationId xmlns:a16="http://schemas.microsoft.com/office/drawing/2014/main" id="{672FA955-7854-4294-8ED4-2481A80EB37C}"/>
              </a:ext>
            </a:extLst>
          </p:cNvPr>
          <p:cNvSpPr/>
          <p:nvPr/>
        </p:nvSpPr>
        <p:spPr>
          <a:xfrm>
            <a:off x="755651" y="4547906"/>
            <a:ext cx="7632700" cy="710552"/>
          </a:xfrm>
          <a:prstGeom prst="rect">
            <a:avLst/>
          </a:prstGeom>
          <a:solidFill>
            <a:srgbClr val="F19A93"/>
          </a:solidFill>
          <a:ln w="28575">
            <a:solidFill>
              <a:srgbClr val="F19A93"/>
            </a:solidFill>
          </a:ln>
        </p:spPr>
        <p:txBody>
          <a:bodyPr wrap="square" lIns="108000" tIns="108000" rIns="108000" bIns="108000">
            <a:spAutoFit/>
          </a:bodyPr>
          <a:lstStyle/>
          <a:p>
            <a:pPr algn="ctr"/>
            <a:r>
              <a:rPr lang="en-GB" sz="1600" b="1" dirty="0">
                <a:solidFill>
                  <a:srgbClr val="222222"/>
                </a:solidFill>
                <a:latin typeface="Twinkl" pitchFamily="2" charset="0"/>
                <a:ea typeface="Times New Roman" panose="02020603050405020304" pitchFamily="18" charset="0"/>
                <a:cs typeface="Arial" panose="020B0604020202020204" pitchFamily="34" charset="0"/>
              </a:rPr>
              <a:t>Look at your new magic square. Could you choose a different number</a:t>
            </a:r>
            <a:br>
              <a:rPr lang="en-GB" sz="1600" b="1" dirty="0">
                <a:solidFill>
                  <a:srgbClr val="222222"/>
                </a:solidFill>
                <a:latin typeface="Twinkl" pitchFamily="2" charset="0"/>
                <a:ea typeface="Times New Roman" panose="02020603050405020304" pitchFamily="18" charset="0"/>
                <a:cs typeface="Arial" panose="020B0604020202020204" pitchFamily="34" charset="0"/>
              </a:rPr>
            </a:br>
            <a:r>
              <a:rPr lang="en-GB" sz="1600" b="1" dirty="0">
                <a:solidFill>
                  <a:srgbClr val="222222"/>
                </a:solidFill>
                <a:latin typeface="Twinkl" pitchFamily="2" charset="0"/>
                <a:ea typeface="Times New Roman" panose="02020603050405020304" pitchFamily="18" charset="0"/>
                <a:cs typeface="Arial" panose="020B0604020202020204" pitchFamily="34" charset="0"/>
              </a:rPr>
              <a:t>to divide each number by in that square? What did you find out?</a:t>
            </a:r>
          </a:p>
        </p:txBody>
      </p:sp>
      <p:graphicFrame>
        <p:nvGraphicFramePr>
          <p:cNvPr id="16" name="Table 15">
            <a:extLst>
              <a:ext uri="{FF2B5EF4-FFF2-40B4-BE49-F238E27FC236}">
                <a16:creationId xmlns:a16="http://schemas.microsoft.com/office/drawing/2014/main" id="{29C5D568-798E-4D6C-B808-10F2C341E4A0}"/>
              </a:ext>
            </a:extLst>
          </p:cNvPr>
          <p:cNvGraphicFramePr>
            <a:graphicFrameLocks noGrp="1"/>
          </p:cNvGraphicFramePr>
          <p:nvPr>
            <p:extLst>
              <p:ext uri="{D42A27DB-BD31-4B8C-83A1-F6EECF244321}">
                <p14:modId xmlns:p14="http://schemas.microsoft.com/office/powerpoint/2010/main" val="2815941015"/>
              </p:ext>
            </p:extLst>
          </p:nvPr>
        </p:nvGraphicFramePr>
        <p:xfrm>
          <a:off x="6653375" y="1755689"/>
          <a:ext cx="1561458" cy="1561458"/>
        </p:xfrm>
        <a:graphic>
          <a:graphicData uri="http://schemas.openxmlformats.org/drawingml/2006/table">
            <a:tbl>
              <a:tblPr firstRow="1" firstCol="1" bandRow="1"/>
              <a:tblGrid>
                <a:gridCol w="520486">
                  <a:extLst>
                    <a:ext uri="{9D8B030D-6E8A-4147-A177-3AD203B41FA5}">
                      <a16:colId xmlns:a16="http://schemas.microsoft.com/office/drawing/2014/main" val="1156511465"/>
                    </a:ext>
                  </a:extLst>
                </a:gridCol>
                <a:gridCol w="520486">
                  <a:extLst>
                    <a:ext uri="{9D8B030D-6E8A-4147-A177-3AD203B41FA5}">
                      <a16:colId xmlns:a16="http://schemas.microsoft.com/office/drawing/2014/main" val="3148419933"/>
                    </a:ext>
                  </a:extLst>
                </a:gridCol>
                <a:gridCol w="520486">
                  <a:extLst>
                    <a:ext uri="{9D8B030D-6E8A-4147-A177-3AD203B41FA5}">
                      <a16:colId xmlns:a16="http://schemas.microsoft.com/office/drawing/2014/main" val="84520698"/>
                    </a:ext>
                  </a:extLst>
                </a:gridCol>
              </a:tblGrid>
              <a:tr h="520486">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3.0</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87612704"/>
                  </a:ext>
                </a:extLst>
              </a:tr>
              <a:tr h="520486">
                <a:tc>
                  <a:txBody>
                    <a:bodyPr/>
                    <a:lstStyle/>
                    <a:p>
                      <a:pPr algn="ctr">
                        <a:lnSpc>
                          <a:spcPct val="107000"/>
                        </a:lnSpc>
                        <a:spcAft>
                          <a:spcPts val="0"/>
                        </a:spcAft>
                      </a:pP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60300842"/>
                  </a:ext>
                </a:extLst>
              </a:tr>
              <a:tr h="520486">
                <a:tc>
                  <a:txBody>
                    <a:bodyPr/>
                    <a:lstStyle/>
                    <a:p>
                      <a:pPr algn="ctr">
                        <a:lnSpc>
                          <a:spcPct val="107000"/>
                        </a:lnSpc>
                        <a:spcAft>
                          <a:spcPts val="0"/>
                        </a:spcAft>
                      </a:pP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3081148"/>
                  </a:ext>
                </a:extLst>
              </a:tr>
            </a:tbl>
          </a:graphicData>
        </a:graphic>
      </p:graphicFrame>
      <p:graphicFrame>
        <p:nvGraphicFramePr>
          <p:cNvPr id="12" name="Table 11">
            <a:extLst>
              <a:ext uri="{FF2B5EF4-FFF2-40B4-BE49-F238E27FC236}">
                <a16:creationId xmlns:a16="http://schemas.microsoft.com/office/drawing/2014/main" id="{901A897D-85C0-4A13-B1A8-E7DE2877C2A5}"/>
              </a:ext>
            </a:extLst>
          </p:cNvPr>
          <p:cNvGraphicFramePr>
            <a:graphicFrameLocks noGrp="1"/>
          </p:cNvGraphicFramePr>
          <p:nvPr>
            <p:extLst>
              <p:ext uri="{D42A27DB-BD31-4B8C-83A1-F6EECF244321}">
                <p14:modId xmlns:p14="http://schemas.microsoft.com/office/powerpoint/2010/main" val="70138621"/>
              </p:ext>
            </p:extLst>
          </p:nvPr>
        </p:nvGraphicFramePr>
        <p:xfrm>
          <a:off x="6653375" y="1755689"/>
          <a:ext cx="1561458" cy="1561458"/>
        </p:xfrm>
        <a:graphic>
          <a:graphicData uri="http://schemas.openxmlformats.org/drawingml/2006/table">
            <a:tbl>
              <a:tblPr firstRow="1" firstCol="1" bandRow="1"/>
              <a:tblGrid>
                <a:gridCol w="520486">
                  <a:extLst>
                    <a:ext uri="{9D8B030D-6E8A-4147-A177-3AD203B41FA5}">
                      <a16:colId xmlns:a16="http://schemas.microsoft.com/office/drawing/2014/main" val="1156511465"/>
                    </a:ext>
                  </a:extLst>
                </a:gridCol>
                <a:gridCol w="520486">
                  <a:extLst>
                    <a:ext uri="{9D8B030D-6E8A-4147-A177-3AD203B41FA5}">
                      <a16:colId xmlns:a16="http://schemas.microsoft.com/office/drawing/2014/main" val="3148419933"/>
                    </a:ext>
                  </a:extLst>
                </a:gridCol>
                <a:gridCol w="520486">
                  <a:extLst>
                    <a:ext uri="{9D8B030D-6E8A-4147-A177-3AD203B41FA5}">
                      <a16:colId xmlns:a16="http://schemas.microsoft.com/office/drawing/2014/main" val="84520698"/>
                    </a:ext>
                  </a:extLst>
                </a:gridCol>
              </a:tblGrid>
              <a:tr h="520486">
                <a:tc>
                  <a:txBody>
                    <a:bodyPr/>
                    <a:lstStyle/>
                    <a:p>
                      <a:pPr algn="ctr">
                        <a:lnSpc>
                          <a:spcPct val="107000"/>
                        </a:lnSpc>
                        <a:spcAft>
                          <a:spcPts val="0"/>
                        </a:spcAft>
                      </a:pPr>
                      <a:r>
                        <a:rPr lang="en-GB" sz="1600" dirty="0">
                          <a:solidFill>
                            <a:srgbClr val="222222"/>
                          </a:solidFill>
                          <a:effectLst/>
                          <a:latin typeface="Twinkl" pitchFamily="2" charset="0"/>
                          <a:ea typeface="Times New Roman" panose="02020603050405020304" pitchFamily="18" charset="0"/>
                          <a:cs typeface="Arial" panose="020B0604020202020204" pitchFamily="34" charset="0"/>
                        </a:rPr>
                        <a:t>3.0</a:t>
                      </a:r>
                      <a:endParaRPr lang="en-GB" sz="1000" dirty="0">
                        <a:effectLst/>
                        <a:latin typeface="Twinkl" pitchFamily="2" charset="0"/>
                        <a:ea typeface="Calibri" panose="020F0502020204030204" pitchFamily="34" charset="0"/>
                        <a:cs typeface="Calibri" panose="020F0502020204030204" pitchFamily="34" charset="0"/>
                      </a:endParaRPr>
                    </a:p>
                  </a:txBody>
                  <a:tcPr marL="61970" marR="6197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b="1" dirty="0">
                          <a:solidFill>
                            <a:srgbClr val="009541"/>
                          </a:solidFill>
                          <a:effectLst/>
                          <a:latin typeface="Twinkl" pitchFamily="2" charset="0"/>
                          <a:ea typeface="Times New Roman" panose="02020603050405020304" pitchFamily="18" charset="0"/>
                          <a:cs typeface="Arial" panose="020B0604020202020204" pitchFamily="34" charset="0"/>
                        </a:rPr>
                        <a:t>4.2</a:t>
                      </a:r>
                      <a:endParaRPr lang="en-GB" sz="1000" b="1" dirty="0">
                        <a:solidFill>
                          <a:srgbClr val="009541"/>
                        </a:solidFill>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b="1" dirty="0">
                          <a:solidFill>
                            <a:srgbClr val="009541"/>
                          </a:solidFill>
                          <a:effectLst/>
                          <a:latin typeface="Twinkl" pitchFamily="2" charset="0"/>
                          <a:ea typeface="Times New Roman" panose="02020603050405020304" pitchFamily="18" charset="0"/>
                          <a:cs typeface="Arial" panose="020B0604020202020204" pitchFamily="34" charset="0"/>
                        </a:rPr>
                        <a:t>3.6</a:t>
                      </a:r>
                      <a:endParaRPr lang="en-GB" sz="1000" b="1" dirty="0">
                        <a:solidFill>
                          <a:srgbClr val="009541"/>
                        </a:solidFill>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87612704"/>
                  </a:ext>
                </a:extLst>
              </a:tr>
              <a:tr h="520486">
                <a:tc>
                  <a:txBody>
                    <a:bodyPr/>
                    <a:lstStyle/>
                    <a:p>
                      <a:pPr algn="ctr">
                        <a:lnSpc>
                          <a:spcPct val="107000"/>
                        </a:lnSpc>
                        <a:spcAft>
                          <a:spcPts val="0"/>
                        </a:spcAft>
                      </a:pPr>
                      <a:r>
                        <a:rPr lang="en-GB" sz="1600" b="1" dirty="0">
                          <a:solidFill>
                            <a:srgbClr val="009541"/>
                          </a:solidFill>
                          <a:effectLst/>
                          <a:latin typeface="Twinkl" pitchFamily="2" charset="0"/>
                          <a:ea typeface="Times New Roman" panose="02020603050405020304" pitchFamily="18" charset="0"/>
                          <a:cs typeface="Arial" panose="020B0604020202020204" pitchFamily="34" charset="0"/>
                        </a:rPr>
                        <a:t>4.2</a:t>
                      </a:r>
                      <a:endParaRPr lang="en-GB" sz="1000" b="1" dirty="0">
                        <a:solidFill>
                          <a:srgbClr val="009541"/>
                        </a:solidFill>
                        <a:effectLst/>
                        <a:latin typeface="Twinkl" pitchFamily="2" charset="0"/>
                        <a:ea typeface="Calibri" panose="020F0502020204030204" pitchFamily="34" charset="0"/>
                        <a:cs typeface="Calibri" panose="020F0502020204030204" pitchFamily="34" charset="0"/>
                      </a:endParaRPr>
                    </a:p>
                  </a:txBody>
                  <a:tcPr marL="61970" marR="6197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b="1" dirty="0">
                          <a:solidFill>
                            <a:srgbClr val="009541"/>
                          </a:solidFill>
                          <a:effectLst/>
                          <a:latin typeface="Twinkl" pitchFamily="2" charset="0"/>
                          <a:ea typeface="Times New Roman" panose="02020603050405020304" pitchFamily="18" charset="0"/>
                          <a:cs typeface="Arial" panose="020B0604020202020204" pitchFamily="34" charset="0"/>
                        </a:rPr>
                        <a:t>3.6</a:t>
                      </a:r>
                      <a:endParaRPr lang="en-GB" sz="1000" b="1" dirty="0">
                        <a:solidFill>
                          <a:srgbClr val="009541"/>
                        </a:solidFill>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b="1" dirty="0">
                          <a:solidFill>
                            <a:srgbClr val="009541"/>
                          </a:solidFill>
                          <a:effectLst/>
                          <a:latin typeface="Twinkl" pitchFamily="2" charset="0"/>
                          <a:ea typeface="Times New Roman" panose="02020603050405020304" pitchFamily="18" charset="0"/>
                          <a:cs typeface="Arial" panose="020B0604020202020204" pitchFamily="34" charset="0"/>
                        </a:rPr>
                        <a:t>3.0</a:t>
                      </a:r>
                      <a:endParaRPr lang="en-GB" sz="1000" b="1" dirty="0">
                        <a:solidFill>
                          <a:srgbClr val="009541"/>
                        </a:solidFill>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60300842"/>
                  </a:ext>
                </a:extLst>
              </a:tr>
              <a:tr h="520486">
                <a:tc>
                  <a:txBody>
                    <a:bodyPr/>
                    <a:lstStyle/>
                    <a:p>
                      <a:pPr algn="ctr">
                        <a:lnSpc>
                          <a:spcPct val="107000"/>
                        </a:lnSpc>
                        <a:spcAft>
                          <a:spcPts val="0"/>
                        </a:spcAft>
                      </a:pPr>
                      <a:r>
                        <a:rPr lang="en-GB" sz="1600" b="1" dirty="0">
                          <a:solidFill>
                            <a:srgbClr val="009541"/>
                          </a:solidFill>
                          <a:effectLst/>
                          <a:latin typeface="Twinkl" pitchFamily="2" charset="0"/>
                          <a:ea typeface="Times New Roman" panose="02020603050405020304" pitchFamily="18" charset="0"/>
                          <a:cs typeface="Arial" panose="020B0604020202020204" pitchFamily="34" charset="0"/>
                        </a:rPr>
                        <a:t>3.6</a:t>
                      </a:r>
                      <a:endParaRPr lang="en-GB" sz="1000" b="1" dirty="0">
                        <a:solidFill>
                          <a:srgbClr val="009541"/>
                        </a:solidFill>
                        <a:effectLst/>
                        <a:latin typeface="Twinkl" pitchFamily="2" charset="0"/>
                        <a:ea typeface="Calibri" panose="020F0502020204030204" pitchFamily="34" charset="0"/>
                        <a:cs typeface="Calibri" panose="020F0502020204030204" pitchFamily="34" charset="0"/>
                      </a:endParaRPr>
                    </a:p>
                  </a:txBody>
                  <a:tcPr marL="61970" marR="6197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b="1" dirty="0">
                          <a:solidFill>
                            <a:srgbClr val="009541"/>
                          </a:solidFill>
                          <a:effectLst/>
                          <a:latin typeface="Twinkl" pitchFamily="2" charset="0"/>
                          <a:ea typeface="Times New Roman" panose="02020603050405020304" pitchFamily="18" charset="0"/>
                          <a:cs typeface="Arial" panose="020B0604020202020204" pitchFamily="34" charset="0"/>
                        </a:rPr>
                        <a:t>3.0</a:t>
                      </a:r>
                      <a:endParaRPr lang="en-GB" sz="1000" b="1" dirty="0">
                        <a:solidFill>
                          <a:srgbClr val="009541"/>
                        </a:solidFill>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600" b="1" dirty="0">
                          <a:solidFill>
                            <a:srgbClr val="009541"/>
                          </a:solidFill>
                          <a:effectLst/>
                          <a:latin typeface="Twinkl" pitchFamily="2" charset="0"/>
                          <a:ea typeface="Times New Roman" panose="02020603050405020304" pitchFamily="18" charset="0"/>
                          <a:cs typeface="Arial" panose="020B0604020202020204" pitchFamily="34" charset="0"/>
                        </a:rPr>
                        <a:t>4.2</a:t>
                      </a:r>
                      <a:endParaRPr lang="en-GB" sz="1000" b="1" dirty="0">
                        <a:solidFill>
                          <a:srgbClr val="009541"/>
                        </a:solidFill>
                        <a:effectLst/>
                        <a:latin typeface="Twinkl" pitchFamily="2" charset="0"/>
                        <a:ea typeface="Calibri" panose="020F0502020204030204" pitchFamily="34" charset="0"/>
                        <a:cs typeface="Calibri" panose="020F0502020204030204" pitchFamily="34" charset="0"/>
                      </a:endParaRPr>
                    </a:p>
                  </a:txBody>
                  <a:tcPr marL="61970" marR="6197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3081148"/>
                  </a:ext>
                </a:extLst>
              </a:tr>
            </a:tbl>
          </a:graphicData>
        </a:graphic>
      </p:graphicFrame>
      <p:sp>
        <p:nvSpPr>
          <p:cNvPr id="2" name="Rectangle 1">
            <a:extLst>
              <a:ext uri="{FF2B5EF4-FFF2-40B4-BE49-F238E27FC236}">
                <a16:creationId xmlns:a16="http://schemas.microsoft.com/office/drawing/2014/main" id="{4C869248-0F66-4ECF-9B3C-78B34B0B9D97}"/>
              </a:ext>
            </a:extLst>
          </p:cNvPr>
          <p:cNvSpPr/>
          <p:nvPr/>
        </p:nvSpPr>
        <p:spPr>
          <a:xfrm>
            <a:off x="755650" y="3453501"/>
            <a:ext cx="7632701" cy="464331"/>
          </a:xfrm>
          <a:prstGeom prst="rect">
            <a:avLst/>
          </a:prstGeom>
          <a:solidFill>
            <a:srgbClr val="F19A93"/>
          </a:solidFill>
          <a:ln w="28575">
            <a:solidFill>
              <a:srgbClr val="F19A93"/>
            </a:solidFill>
          </a:ln>
        </p:spPr>
        <p:txBody>
          <a:bodyPr wrap="square" lIns="108000" tIns="108000" rIns="108000" bIns="108000">
            <a:spAutoFit/>
          </a:bodyPr>
          <a:lstStyle/>
          <a:p>
            <a:pPr algn="ctr"/>
            <a:r>
              <a:rPr lang="en-GB" sz="1600" b="1" dirty="0">
                <a:solidFill>
                  <a:srgbClr val="222222"/>
                </a:solidFill>
                <a:latin typeface="Twinkl" pitchFamily="2" charset="0"/>
                <a:ea typeface="Calibri" panose="020F0502020204030204" pitchFamily="34" charset="0"/>
                <a:cs typeface="Arial" panose="020B0604020202020204" pitchFamily="34" charset="0"/>
              </a:rPr>
              <a:t>Now add e</a:t>
            </a:r>
            <a:r>
              <a:rPr lang="en-GB" sz="1600" b="1" dirty="0">
                <a:solidFill>
                  <a:srgbClr val="222222"/>
                </a:solidFill>
                <a:latin typeface="Twinkl" pitchFamily="2" charset="0"/>
                <a:ea typeface="Times New Roman" panose="02020603050405020304" pitchFamily="18" charset="0"/>
                <a:cs typeface="Arial" panose="020B0604020202020204" pitchFamily="34" charset="0"/>
              </a:rPr>
              <a:t>ach row, column and diagonal. Do they add up to the same number? </a:t>
            </a:r>
            <a:endParaRPr lang="en-GB" sz="1600" b="1" dirty="0">
              <a:latin typeface="Twinkl" pitchFamily="2" charset="0"/>
            </a:endParaRPr>
          </a:p>
        </p:txBody>
      </p:sp>
      <p:sp>
        <p:nvSpPr>
          <p:cNvPr id="18" name="TextBox 17">
            <a:extLst>
              <a:ext uri="{FF2B5EF4-FFF2-40B4-BE49-F238E27FC236}">
                <a16:creationId xmlns:a16="http://schemas.microsoft.com/office/drawing/2014/main" id="{F4BC0D5B-7E5E-47DF-ABA4-D2BDC4F8F512}"/>
              </a:ext>
            </a:extLst>
          </p:cNvPr>
          <p:cNvSpPr txBox="1"/>
          <p:nvPr/>
        </p:nvSpPr>
        <p:spPr>
          <a:xfrm>
            <a:off x="755650" y="5258458"/>
            <a:ext cx="7632700" cy="956773"/>
          </a:xfrm>
          <a:prstGeom prst="rect">
            <a:avLst/>
          </a:prstGeom>
          <a:solidFill>
            <a:schemeClr val="bg1"/>
          </a:solidFill>
          <a:ln w="28575">
            <a:solidFill>
              <a:srgbClr val="009541"/>
            </a:solidFill>
          </a:ln>
        </p:spPr>
        <p:txBody>
          <a:bodyPr wrap="square" lIns="108000" tIns="108000" rIns="108000" bIns="108000" rtlCol="0" anchor="b">
            <a:spAutoFit/>
          </a:bodyPr>
          <a:lstStyle/>
          <a:p>
            <a:pPr algn="ctr"/>
            <a:r>
              <a:rPr lang="en-GB" sz="1600" dirty="0">
                <a:latin typeface="Twinkl" pitchFamily="2" charset="0"/>
                <a:ea typeface="Times New Roman" panose="02020603050405020304" pitchFamily="18" charset="0"/>
                <a:cs typeface="Arial" panose="020B0604020202020204" pitchFamily="34" charset="0"/>
              </a:rPr>
              <a:t>The new magic square can be divided by numbers such as 2, 3, 4, 5 and 6 to give you new numbers with two decimal places. When the new numbers are added together, each row, column and diagonal will have the same total.</a:t>
            </a:r>
          </a:p>
        </p:txBody>
      </p:sp>
      <p:sp>
        <p:nvSpPr>
          <p:cNvPr id="17" name="TextBox 16">
            <a:extLst>
              <a:ext uri="{FF2B5EF4-FFF2-40B4-BE49-F238E27FC236}">
                <a16:creationId xmlns:a16="http://schemas.microsoft.com/office/drawing/2014/main" id="{F63F3521-7C36-47B6-83AC-DF5E4C4FC341}"/>
              </a:ext>
            </a:extLst>
          </p:cNvPr>
          <p:cNvSpPr txBox="1"/>
          <p:nvPr/>
        </p:nvSpPr>
        <p:spPr>
          <a:xfrm>
            <a:off x="755649" y="3930540"/>
            <a:ext cx="7632700" cy="464331"/>
          </a:xfrm>
          <a:prstGeom prst="rect">
            <a:avLst/>
          </a:prstGeom>
          <a:solidFill>
            <a:schemeClr val="bg1"/>
          </a:solidFill>
          <a:ln w="28575">
            <a:solidFill>
              <a:srgbClr val="009541"/>
            </a:solidFill>
          </a:ln>
        </p:spPr>
        <p:txBody>
          <a:bodyPr wrap="square" lIns="108000" tIns="108000" rIns="108000" bIns="108000" rtlCol="0" anchor="b">
            <a:spAutoFit/>
          </a:bodyPr>
          <a:lstStyle/>
          <a:p>
            <a:pPr algn="ctr"/>
            <a:r>
              <a:rPr lang="en-GB" sz="1600" dirty="0">
                <a:latin typeface="Twinkl" pitchFamily="2" charset="0"/>
                <a:ea typeface="Times New Roman" panose="02020603050405020304" pitchFamily="18" charset="0"/>
                <a:cs typeface="Arial" panose="020B0604020202020204" pitchFamily="34" charset="0"/>
              </a:rPr>
              <a:t>Yes</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75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500"/>
                            </p:stCondLst>
                            <p:childTnLst>
                              <p:par>
                                <p:cTn id="18" presetID="10" presetClass="entr" presetSubtype="0" fill="hold" grpId="0" nodeType="afterEffect">
                                  <p:stCondLst>
                                    <p:cond delay="75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18"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9"/>
            <a:ext cx="2722089" cy="385043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383" b="14070"/>
          <a:stretch/>
        </p:blipFill>
        <p:spPr>
          <a:xfrm rot="1560000">
            <a:off x="2631000" y="2870155"/>
            <a:ext cx="800964" cy="1962120"/>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3502" t="3706" r="3743" b="29954"/>
          <a:stretch/>
        </p:blipFill>
        <p:spPr>
          <a:xfrm rot="1568975">
            <a:off x="1078064" y="2284373"/>
            <a:ext cx="1503556" cy="1521170"/>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50" y="1928694"/>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9"/>
            <a:ext cx="2722089" cy="385043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9"/>
            <a:ext cx="2722089" cy="3850438"/>
          </a:xfrm>
          <a:prstGeom prst="rect">
            <a:avLst/>
          </a:prstGeom>
          <a:effectLst>
            <a:outerShdw blurRad="63500" sx="102000" sy="102000" algn="ctr" rotWithShape="0">
              <a:prstClr val="black">
                <a:alpha val="20000"/>
              </a:prstClr>
            </a:outerShdw>
          </a:effectLst>
        </p:spPr>
      </p:pic>
      <p:sp>
        <p:nvSpPr>
          <p:cNvPr id="18" name="Rectangle 17">
            <a:extLst>
              <a:ext uri="{FF2B5EF4-FFF2-40B4-BE49-F238E27FC236}">
                <a16:creationId xmlns:a16="http://schemas.microsoft.com/office/drawing/2014/main" id="{CB5579F0-E89D-413C-B711-EEDF63459E41}"/>
              </a:ext>
            </a:extLst>
          </p:cNvPr>
          <p:cNvSpPr/>
          <p:nvPr/>
        </p:nvSpPr>
        <p:spPr>
          <a:xfrm>
            <a:off x="447429" y="670981"/>
            <a:ext cx="2981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Divide Decimals by Integers</a:t>
            </a:r>
          </a:p>
        </p:txBody>
      </p:sp>
    </p:spTree>
    <p:extLst>
      <p:ext uri="{BB962C8B-B14F-4D97-AF65-F5344CB8AC3E}">
        <p14:creationId xmlns:p14="http://schemas.microsoft.com/office/powerpoint/2010/main" val="177127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Use written division methods in cases where the answer has up to two decimal places.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450" y="322666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764" y="3225825"/>
            <a:ext cx="3721238" cy="186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038E50D9-642B-4067-9C21-D18C5A3A802C}"/>
              </a:ext>
            </a:extLst>
          </p:cNvPr>
          <p:cNvSpPr/>
          <p:nvPr/>
        </p:nvSpPr>
        <p:spPr>
          <a:xfrm>
            <a:off x="3483428" y="2664823"/>
            <a:ext cx="2177144" cy="1528354"/>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356</TotalTime>
  <Words>477</Words>
  <Application>Microsoft Office PowerPoint</Application>
  <PresentationFormat>On-screen Show (4:3)</PresentationFormat>
  <Paragraphs>97</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Cambria Math</vt:lpstr>
      <vt:lpstr>Tuffy</vt:lpstr>
      <vt:lpstr>Arial</vt:lpstr>
      <vt:lpstr>Tuffy-TTF</vt:lpstr>
      <vt:lpstr>Times New Roman</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Tarjinder Momi</cp:lastModifiedBy>
  <cp:revision>312</cp:revision>
  <dcterms:created xsi:type="dcterms:W3CDTF">2019-11-11T09:53:04Z</dcterms:created>
  <dcterms:modified xsi:type="dcterms:W3CDTF">2019-11-20T15:17:01Z</dcterms:modified>
</cp:coreProperties>
</file>