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1" r:id="rId2"/>
    <p:sldId id="256" r:id="rId3"/>
    <p:sldId id="282" r:id="rId4"/>
    <p:sldId id="257" r:id="rId5"/>
    <p:sldId id="273" r:id="rId6"/>
    <p:sldId id="258" r:id="rId7"/>
    <p:sldId id="274" r:id="rId8"/>
    <p:sldId id="259" r:id="rId9"/>
    <p:sldId id="275" r:id="rId10"/>
    <p:sldId id="265" r:id="rId11"/>
    <p:sldId id="276" r:id="rId12"/>
    <p:sldId id="263" r:id="rId13"/>
    <p:sldId id="277" r:id="rId14"/>
    <p:sldId id="260" r:id="rId15"/>
    <p:sldId id="278" r:id="rId16"/>
    <p:sldId id="264" r:id="rId17"/>
    <p:sldId id="279" r:id="rId18"/>
    <p:sldId id="280" r:id="rId19"/>
    <p:sldId id="266" r:id="rId20"/>
    <p:sldId id="267" r:id="rId21"/>
    <p:sldId id="268" r:id="rId22"/>
    <p:sldId id="269" r:id="rId23"/>
    <p:sldId id="270" r:id="rId24"/>
    <p:sldId id="271" r:id="rId25"/>
    <p:sldId id="27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20A0"/>
    <a:srgbClr val="E81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41" d="100"/>
          <a:sy n="41" d="100"/>
        </p:scale>
        <p:origin x="136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D6428-B276-4D2C-BC03-E787FEF279C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045E7-D42D-42E1-B020-813E027654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3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Pitch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67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Duration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69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Dynamics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523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Tempo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859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52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Texture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707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Timbre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12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6.xml"/><Relationship Id="rId7" Type="http://schemas.openxmlformats.org/officeDocument/2006/relationships/slide" Target="slide14.xml"/><Relationship Id="rId12" Type="http://schemas.openxmlformats.org/officeDocument/2006/relationships/image" Target="../media/image1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image" Target="../media/image14.png"/><Relationship Id="rId5" Type="http://schemas.openxmlformats.org/officeDocument/2006/relationships/slide" Target="slide10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Cqpi5Ekwiw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oUP2PFeOi8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hyperlink" Target="https://www.youtube.com/watch?v=GH1-al10hgI" TargetMode="External"/><Relationship Id="rId4" Type="http://schemas.openxmlformats.org/officeDocument/2006/relationships/hyperlink" Target="https://www.youtube.com/watch?v=KSEojtRAoH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z6yP5r0e0A" TargetMode="External"/><Relationship Id="rId2" Type="http://schemas.openxmlformats.org/officeDocument/2006/relationships/hyperlink" Target="https://www.youtube.com/watch?v=0kaX2l413p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4.png"/><Relationship Id="rId2" Type="http://schemas.openxmlformats.org/officeDocument/2006/relationships/hyperlink" Target="https://www.youtube.com/watch?v=CLFGTTAHr_8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Mct7v9D2Vq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3.png"/><Relationship Id="rId7" Type="http://schemas.openxmlformats.org/officeDocument/2006/relationships/slide" Target="slide3.xml"/><Relationship Id="rId2" Type="http://schemas.openxmlformats.org/officeDocument/2006/relationships/hyperlink" Target="https://www.youtube.com/watch?v=yi96gfl_Do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N5Jv9s-z80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-kJQbq6oaA" TargetMode="External"/><Relationship Id="rId2" Type="http://schemas.openxmlformats.org/officeDocument/2006/relationships/hyperlink" Target="https://www.youtube.com/watch?v=pn6iOvJzRm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slide" Target="slide3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Ei5nSfKFws" TargetMode="External"/><Relationship Id="rId2" Type="http://schemas.openxmlformats.org/officeDocument/2006/relationships/hyperlink" Target="https://www.youtube.com/watch?v=vtnuHbHbve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youtube.com/watch?v=dUXk8Nc5qQ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jcq7A-Va0Y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musiclab.chromeexperiments.com/Rhyth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3.png"/><Relationship Id="rId7" Type="http://schemas.openxmlformats.org/officeDocument/2006/relationships/image" Target="../media/image33.png"/><Relationship Id="rId2" Type="http://schemas.openxmlformats.org/officeDocument/2006/relationships/hyperlink" Target="https://www.youtube.com/watch?v=22kqia2ibV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s://www.youtube.com/watch?v=psOPg1oprUU" TargetMode="External"/><Relationship Id="rId10" Type="http://schemas.openxmlformats.org/officeDocument/2006/relationships/image" Target="../media/image3.png"/><Relationship Id="rId4" Type="http://schemas.openxmlformats.org/officeDocument/2006/relationships/image" Target="../media/image31.jpeg"/><Relationship Id="rId9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6.jpeg"/><Relationship Id="rId7" Type="http://schemas.openxmlformats.org/officeDocument/2006/relationships/slide" Target="slide3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3.png"/><Relationship Id="rId7" Type="http://schemas.openxmlformats.org/officeDocument/2006/relationships/image" Target="../media/image34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slide" Target="slide3.xm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image" Target="../media/image31.jpe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2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Discovering the 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Musical Dimensions KS1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7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y Documents\Documents\HMS\clipart\clav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747" y="3957539"/>
            <a:ext cx="813496" cy="8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 smtClean="0"/>
              <a:t>Discovering the </a:t>
            </a:r>
            <a:br>
              <a:rPr lang="en-GB" sz="6000" b="1" dirty="0" smtClean="0"/>
            </a:br>
            <a:r>
              <a:rPr lang="en-GB" sz="6000" b="1" dirty="0" smtClean="0"/>
              <a:t>Musical Dimensions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(there are seven altogether)</a:t>
            </a:r>
            <a:endParaRPr lang="en-GB" dirty="0"/>
          </a:p>
        </p:txBody>
      </p:sp>
      <p:pic>
        <p:nvPicPr>
          <p:cNvPr id="4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0" y="331185"/>
            <a:ext cx="647322" cy="165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914361" y="680722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Heart 5"/>
          <p:cNvSpPr/>
          <p:nvPr/>
        </p:nvSpPr>
        <p:spPr>
          <a:xfrm>
            <a:off x="2279493" y="1160799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9" descr="FlashCards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213" y="1502803"/>
            <a:ext cx="1844076" cy="575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704" y="1030403"/>
            <a:ext cx="896008" cy="59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34423" y="1349725"/>
            <a:ext cx="588789" cy="7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3" y="1300498"/>
            <a:ext cx="970984" cy="7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09" y="1056911"/>
            <a:ext cx="827314" cy="58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124" y="5145588"/>
            <a:ext cx="3367088" cy="93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324" y="4345803"/>
            <a:ext cx="861657" cy="101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20" y="3844860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5" y="4909537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49" y="4771035"/>
            <a:ext cx="845681" cy="102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499" y="4789875"/>
            <a:ext cx="1241209" cy="12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617014" y="2065180"/>
            <a:ext cx="9269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Pitch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20052" y="2065180"/>
            <a:ext cx="198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Duration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72000" y="2087100"/>
            <a:ext cx="17526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Dynamics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39009" y="2063221"/>
            <a:ext cx="14895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Tempo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1053" y="6103231"/>
            <a:ext cx="175392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Texture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52850" y="6128470"/>
            <a:ext cx="1573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Structure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25390" y="6079305"/>
            <a:ext cx="12402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Timbre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7" name="Heart 26"/>
          <p:cNvSpPr/>
          <p:nvPr/>
        </p:nvSpPr>
        <p:spPr>
          <a:xfrm>
            <a:off x="3795727" y="1161403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Heart 27"/>
          <p:cNvSpPr/>
          <p:nvPr/>
        </p:nvSpPr>
        <p:spPr>
          <a:xfrm>
            <a:off x="3352800" y="1148524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Heart 28"/>
          <p:cNvSpPr/>
          <p:nvPr/>
        </p:nvSpPr>
        <p:spPr>
          <a:xfrm>
            <a:off x="2852751" y="1174910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Contents – homepage</a:t>
            </a:r>
            <a:br>
              <a:rPr lang="en-GB" sz="3600" dirty="0" smtClean="0"/>
            </a:br>
            <a:r>
              <a:rPr lang="en-GB" sz="3100" dirty="0" smtClean="0"/>
              <a:t>Click on the        to return to this page 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900" dirty="0" smtClean="0"/>
              <a:t>There are seven musical dimensions – one for every day of the week! </a:t>
            </a:r>
          </a:p>
          <a:p>
            <a:pPr marL="0" indent="0" algn="ctr">
              <a:buNone/>
            </a:pPr>
            <a:r>
              <a:rPr lang="en-GB" sz="2900" dirty="0" smtClean="0"/>
              <a:t>Which one will you discover today?  Click on one and off you go</a:t>
            </a:r>
          </a:p>
          <a:p>
            <a:pPr marL="0" indent="0" algn="ctr">
              <a:buNone/>
            </a:pPr>
            <a:endParaRPr lang="en-GB" sz="2900" dirty="0" smtClean="0"/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Pitch</a:t>
            </a:r>
            <a:r>
              <a:rPr lang="en-GB" dirty="0" smtClean="0"/>
              <a:t> – what it means and fun pitch activities</a:t>
            </a:r>
          </a:p>
          <a:p>
            <a:pPr marL="0" indent="0">
              <a:buNone/>
            </a:pPr>
            <a:r>
              <a:rPr lang="en-GB" dirty="0" smtClean="0">
                <a:hlinkClick r:id="rId3" action="ppaction://hlinksldjump"/>
              </a:rPr>
              <a:t>Duration</a:t>
            </a:r>
            <a:r>
              <a:rPr lang="en-GB" dirty="0" smtClean="0"/>
              <a:t> – what it means and fun duration activities</a:t>
            </a:r>
          </a:p>
          <a:p>
            <a:pPr marL="0" indent="0">
              <a:buNone/>
            </a:pPr>
            <a:r>
              <a:rPr lang="en-GB" dirty="0" smtClean="0">
                <a:hlinkClick r:id="rId4" action="ppaction://hlinksldjump"/>
              </a:rPr>
              <a:t>Dynamics</a:t>
            </a:r>
            <a:r>
              <a:rPr lang="en-GB" dirty="0" smtClean="0"/>
              <a:t> – what it means and fun dynamic activities</a:t>
            </a:r>
          </a:p>
          <a:p>
            <a:pPr marL="0" indent="0">
              <a:buNone/>
            </a:pPr>
            <a:r>
              <a:rPr lang="en-GB" dirty="0" smtClean="0">
                <a:hlinkClick r:id="rId5" action="ppaction://hlinksldjump"/>
              </a:rPr>
              <a:t>Tempo</a:t>
            </a:r>
            <a:r>
              <a:rPr lang="en-GB" dirty="0" smtClean="0"/>
              <a:t> – what it means and fun tempo activities</a:t>
            </a:r>
          </a:p>
          <a:p>
            <a:pPr marL="0" indent="0">
              <a:buNone/>
            </a:pPr>
            <a:r>
              <a:rPr lang="en-GB" dirty="0" smtClean="0">
                <a:hlinkClick r:id="rId6" action="ppaction://hlinksldjump"/>
              </a:rPr>
              <a:t>Structure</a:t>
            </a:r>
            <a:r>
              <a:rPr lang="en-GB" dirty="0" smtClean="0"/>
              <a:t> – what it means and fun structure activities</a:t>
            </a:r>
          </a:p>
          <a:p>
            <a:pPr marL="0" indent="0">
              <a:buNone/>
            </a:pPr>
            <a:r>
              <a:rPr lang="en-GB" dirty="0" smtClean="0">
                <a:hlinkClick r:id="rId7" action="ppaction://hlinksldjump"/>
              </a:rPr>
              <a:t>Texture </a:t>
            </a:r>
            <a:r>
              <a:rPr lang="en-GB" dirty="0" smtClean="0"/>
              <a:t> - what it means and fun texture activities </a:t>
            </a:r>
          </a:p>
          <a:p>
            <a:pPr marL="0" indent="0">
              <a:buNone/>
            </a:pPr>
            <a:r>
              <a:rPr lang="en-GB" dirty="0" smtClean="0">
                <a:hlinkClick r:id="rId8" action="ppaction://hlinksldjump"/>
              </a:rPr>
              <a:t>Timbre</a:t>
            </a:r>
            <a:r>
              <a:rPr lang="en-GB" dirty="0" smtClean="0"/>
              <a:t> – what it means and fun timbre activities</a:t>
            </a:r>
          </a:p>
          <a:p>
            <a:pPr marL="0" indent="0">
              <a:buNone/>
            </a:pPr>
            <a:r>
              <a:rPr lang="en-GB" dirty="0" smtClean="0">
                <a:hlinkClick r:id="rId9" action="ppaction://hlinksldjump"/>
              </a:rPr>
              <a:t>Quiz time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Don’t try and do them all in one go it could be a bit</a:t>
            </a:r>
            <a:endParaRPr lang="en-GB" dirty="0"/>
          </a:p>
        </p:txBody>
      </p:sp>
      <p:pic>
        <p:nvPicPr>
          <p:cNvPr id="4" name="Picture 2" descr="C:\Users\HMS\AppData\Local\Microsoft\Windows\INetCache\IE\5BD2DBGR\j0442122[1]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432" y="914400"/>
            <a:ext cx="583086" cy="57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MS\AppData\Local\Microsoft\Windows\INetCache\IE\5KM4N2TV\Confused-Figure-with-Question-Marks[1]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76800"/>
            <a:ext cx="177157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973" y="228600"/>
            <a:ext cx="828675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476" y="2286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PITCH</a:t>
            </a:r>
            <a:r>
              <a:rPr lang="en-GB" sz="9600" b="1" dirty="0" smtClean="0"/>
              <a:t/>
            </a:r>
            <a:br>
              <a:rPr lang="en-GB" sz="9600" b="1" dirty="0" smtClean="0"/>
            </a:br>
            <a:r>
              <a:rPr lang="en-GB" sz="2000" b="1" dirty="0" smtClean="0"/>
              <a:t>is all about how high or low sounds are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14" y="1993907"/>
            <a:ext cx="8229600" cy="458945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b="1" u="sng" dirty="0" smtClean="0"/>
              <a:t>Key words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 smtClean="0"/>
              <a:t>High, middle and low</a:t>
            </a:r>
          </a:p>
          <a:p>
            <a:pPr marL="0" indent="0" algn="ctr">
              <a:buNone/>
            </a:pPr>
            <a:r>
              <a:rPr lang="en-GB" sz="3600" b="1" dirty="0" smtClean="0"/>
              <a:t>Higher and lower</a:t>
            </a:r>
          </a:p>
          <a:p>
            <a:pPr marL="0" indent="0" algn="ctr">
              <a:buNone/>
            </a:pPr>
            <a:endParaRPr lang="en-GB" sz="3600" b="1" dirty="0"/>
          </a:p>
          <a:p>
            <a:pPr marL="0" indent="0" algn="ctr">
              <a:buNone/>
            </a:pPr>
            <a:r>
              <a:rPr lang="en-GB" sz="3600" b="1" dirty="0" smtClean="0">
                <a:hlinkClick r:id="rId3"/>
              </a:rPr>
              <a:t>Click here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to find out about high, middle and low sounds and sing a fun song about those sounds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8" name="Picture 4" descr="D:\My Documents\Documents\HMS\clipart\high low midd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2024130" cy="152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/>
          <p:cNvSpPr/>
          <p:nvPr/>
        </p:nvSpPr>
        <p:spPr>
          <a:xfrm>
            <a:off x="7796010" y="1012601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9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OneDrive - Hampshire County Council\Documents\HMS\clipart\Discover the dimensions\inde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88"/>
          <a:stretch/>
        </p:blipFill>
        <p:spPr bwMode="auto">
          <a:xfrm>
            <a:off x="5662411" y="914400"/>
            <a:ext cx="2466975" cy="164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 pitch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Listen to the story of </a:t>
            </a:r>
            <a:br>
              <a:rPr lang="en-GB" dirty="0" smtClean="0"/>
            </a:br>
            <a:r>
              <a:rPr lang="en-GB" dirty="0" err="1" smtClean="0">
                <a:hlinkClick r:id="rId3"/>
              </a:rPr>
              <a:t>Golidlocks</a:t>
            </a:r>
            <a:r>
              <a:rPr lang="en-GB" dirty="0" smtClean="0">
                <a:hlinkClick r:id="rId3"/>
              </a:rPr>
              <a:t> and the three bears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and enjoy using low, middle and high voices for daddy, mummy and baby bear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Join in with this fun </a:t>
            </a:r>
            <a:r>
              <a:rPr lang="en-GB" dirty="0" smtClean="0">
                <a:hlinkClick r:id="rId4"/>
              </a:rPr>
              <a:t>high and low game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Have fun moving to this version of </a:t>
            </a:r>
            <a:r>
              <a:rPr lang="en-GB" dirty="0" smtClean="0">
                <a:hlinkClick r:id="rId5"/>
              </a:rPr>
              <a:t>Teddy Bear’s Picnic</a:t>
            </a:r>
            <a:r>
              <a:rPr lang="en-GB" dirty="0" smtClean="0"/>
              <a:t>.  Walk in time to the </a:t>
            </a:r>
            <a:r>
              <a:rPr lang="en-GB" b="1" dirty="0" smtClean="0"/>
              <a:t>low </a:t>
            </a:r>
            <a:r>
              <a:rPr lang="en-GB" dirty="0" smtClean="0"/>
              <a:t>sounding footsteps and wave your arms in the air every time you hear a </a:t>
            </a:r>
            <a:r>
              <a:rPr lang="en-GB" b="1" dirty="0" smtClean="0"/>
              <a:t>high</a:t>
            </a:r>
            <a:r>
              <a:rPr lang="en-GB" dirty="0" smtClean="0"/>
              <a:t> sound</a:t>
            </a:r>
            <a:endParaRPr lang="en-GB" dirty="0"/>
          </a:p>
        </p:txBody>
      </p:sp>
      <p:pic>
        <p:nvPicPr>
          <p:cNvPr id="1026" name="Picture 2" descr="C:\Users\HMS\AppData\Local\Microsoft\Windows\INetCache\IE\5BD2DBGR\j0442122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25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DURATION</a:t>
            </a:r>
            <a:r>
              <a:rPr lang="en-GB" sz="9600" b="1" dirty="0" smtClean="0"/>
              <a:t/>
            </a:r>
            <a:br>
              <a:rPr lang="en-GB" sz="9600" b="1" dirty="0" smtClean="0"/>
            </a:br>
            <a:r>
              <a:rPr lang="en-GB" sz="2000" b="1" dirty="0" smtClean="0"/>
              <a:t>is all about how long and short sounds are and beat and rhythm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51054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3600" b="1" u="sng" dirty="0" smtClean="0"/>
              <a:t>Key words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Long</a:t>
            </a:r>
          </a:p>
          <a:p>
            <a:pPr marL="0" indent="0" algn="ctr">
              <a:buNone/>
            </a:pPr>
            <a:r>
              <a:rPr lang="en-GB" sz="3600" b="1" dirty="0" smtClean="0"/>
              <a:t>Short</a:t>
            </a:r>
            <a:br>
              <a:rPr lang="en-GB" sz="3600" b="1" dirty="0" smtClean="0"/>
            </a:br>
            <a:r>
              <a:rPr lang="en-GB" sz="3600" b="1" dirty="0" smtClean="0"/>
              <a:t>Steady beat</a:t>
            </a:r>
          </a:p>
          <a:p>
            <a:pPr marL="0" indent="0" algn="ctr">
              <a:buNone/>
            </a:pPr>
            <a:r>
              <a:rPr lang="en-GB" sz="3600" b="1" dirty="0" smtClean="0"/>
              <a:t>                       Rhythm pattern  xx </a:t>
            </a:r>
            <a:r>
              <a:rPr lang="en-GB" sz="3600" b="1" dirty="0" err="1" smtClean="0"/>
              <a:t>xx</a:t>
            </a:r>
            <a:r>
              <a:rPr lang="en-GB" sz="3600" b="1" dirty="0" smtClean="0"/>
              <a:t>  x  </a:t>
            </a:r>
            <a:r>
              <a:rPr lang="en-GB" sz="3600" b="1" dirty="0" err="1" smtClean="0"/>
              <a:t>x</a:t>
            </a:r>
            <a:endParaRPr lang="en-GB" sz="3600" b="1" dirty="0" smtClean="0"/>
          </a:p>
          <a:p>
            <a:pPr marL="0" indent="0" algn="ctr">
              <a:buNone/>
            </a:pPr>
            <a:endParaRPr lang="en-GB" sz="1700" b="1" dirty="0"/>
          </a:p>
          <a:p>
            <a:pPr marL="0" indent="0" algn="ctr">
              <a:buNone/>
            </a:pPr>
            <a:r>
              <a:rPr lang="en-GB" sz="3600" b="1" dirty="0" smtClean="0"/>
              <a:t/>
            </a:r>
            <a:br>
              <a:rPr lang="en-GB" sz="3600" b="1" dirty="0" smtClean="0"/>
            </a:b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>
                <a:hlinkClick r:id="rId2"/>
              </a:rPr>
              <a:t>Click here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>to find out about </a:t>
            </a:r>
            <a:r>
              <a:rPr lang="en-GB" sz="3600" b="1" dirty="0" smtClean="0"/>
              <a:t>the steady beat</a:t>
            </a:r>
            <a:br>
              <a:rPr lang="en-GB" sz="3600" b="1" dirty="0" smtClean="0"/>
            </a:b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>
                <a:hlinkClick r:id="rId3"/>
              </a:rPr>
              <a:t>Click here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>to find out about </a:t>
            </a:r>
            <a:r>
              <a:rPr lang="en-GB" sz="3600" b="1" dirty="0" smtClean="0"/>
              <a:t>rhythm</a:t>
            </a:r>
            <a:endParaRPr lang="en-GB" sz="3600" b="1" dirty="0"/>
          </a:p>
        </p:txBody>
      </p:sp>
      <p:sp>
        <p:nvSpPr>
          <p:cNvPr id="5" name="Heart 4"/>
          <p:cNvSpPr/>
          <p:nvPr/>
        </p:nvSpPr>
        <p:spPr>
          <a:xfrm>
            <a:off x="5514303" y="2819400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05400" y="2133600"/>
            <a:ext cx="2973947" cy="190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5400000">
            <a:off x="5278828" y="2264972"/>
            <a:ext cx="205527" cy="5523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/>
          <p:cNvSpPr/>
          <p:nvPr/>
        </p:nvSpPr>
        <p:spPr>
          <a:xfrm>
            <a:off x="5933403" y="2827449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6325673" y="2819400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6781800" y="2819400"/>
            <a:ext cx="266700" cy="2286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03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 duration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864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Listen to </a:t>
            </a:r>
            <a:r>
              <a:rPr lang="en-GB" dirty="0" smtClean="0">
                <a:hlinkClick r:id="rId2"/>
              </a:rPr>
              <a:t>Only time will tell </a:t>
            </a:r>
            <a:r>
              <a:rPr lang="en-GB" dirty="0" smtClean="0"/>
              <a:t>by Mike Oldfield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Tap along to the steady beat (beep) on your thighs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Can you move like a robot to this music?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Create a 4 item </a:t>
            </a:r>
            <a:r>
              <a:rPr lang="en-GB" b="1" dirty="0" smtClean="0">
                <a:solidFill>
                  <a:srgbClr val="7030A0"/>
                </a:solidFill>
              </a:rPr>
              <a:t>beet</a:t>
            </a:r>
            <a:r>
              <a:rPr lang="en-GB" dirty="0" smtClean="0"/>
              <a:t> and </a:t>
            </a:r>
            <a:r>
              <a:rPr lang="en-GB" b="1" dirty="0" smtClean="0">
                <a:solidFill>
                  <a:srgbClr val="FF0000"/>
                </a:solidFill>
              </a:rPr>
              <a:t>cherry</a:t>
            </a:r>
            <a:r>
              <a:rPr lang="en-GB" dirty="0" smtClean="0"/>
              <a:t> rhythm pattern to tap along to the music e.g.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                              or             </a:t>
            </a:r>
            <a:endParaRPr lang="en-GB" dirty="0"/>
          </a:p>
        </p:txBody>
      </p:sp>
      <p:pic>
        <p:nvPicPr>
          <p:cNvPr id="9218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562600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442" y="5591576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042" y="5573591"/>
            <a:ext cx="914400" cy="85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621" y="5562599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5513807"/>
            <a:ext cx="914400" cy="85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25" y="5486976"/>
            <a:ext cx="914400" cy="85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784" y="5487961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91" y="5486976"/>
            <a:ext cx="516421" cy="9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OneDrive - Hampshire County Council\Documents\HMS\clipart\robot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991831"/>
            <a:ext cx="1909762" cy="128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HMS\AppData\Local\Microsoft\Windows\INetCache\IE\5BD2DBGR\j0442122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712" y="6001230"/>
            <a:ext cx="755227" cy="75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50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DYNAMICS</a:t>
            </a:r>
            <a:br>
              <a:rPr lang="en-GB" sz="7200" b="1" dirty="0" smtClean="0"/>
            </a:br>
            <a:r>
              <a:rPr lang="en-GB" sz="2000" b="1" dirty="0" smtClean="0"/>
              <a:t>is all about how loud or quiet sounds are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724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u="sng" dirty="0" smtClean="0"/>
              <a:t>Key words</a:t>
            </a:r>
          </a:p>
          <a:p>
            <a:pPr marL="0" indent="0" algn="ctr">
              <a:buNone/>
            </a:pPr>
            <a:r>
              <a:rPr lang="en-GB" sz="2400" b="1" dirty="0" smtClean="0"/>
              <a:t>Loud</a:t>
            </a:r>
            <a:r>
              <a:rPr lang="en-GB" sz="2400" b="1" dirty="0"/>
              <a:t> </a:t>
            </a:r>
            <a:r>
              <a:rPr lang="en-GB" sz="2400" b="1" dirty="0" smtClean="0"/>
              <a:t>and quiet</a:t>
            </a:r>
          </a:p>
          <a:p>
            <a:pPr marL="0" indent="0" algn="ctr">
              <a:buNone/>
            </a:pPr>
            <a:r>
              <a:rPr lang="en-GB" sz="2400" b="1" dirty="0" smtClean="0"/>
              <a:t>Louder and quieter</a:t>
            </a:r>
          </a:p>
          <a:p>
            <a:pPr marL="0" indent="0" algn="ctr">
              <a:buNone/>
            </a:pPr>
            <a:endParaRPr lang="en-GB" sz="2400" b="1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="1" dirty="0">
                <a:hlinkClick r:id="rId2"/>
              </a:rPr>
              <a:t>Click here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to find out about </a:t>
            </a:r>
            <a:r>
              <a:rPr lang="en-GB" b="1" dirty="0" smtClean="0"/>
              <a:t>loud and quiet </a:t>
            </a:r>
            <a:r>
              <a:rPr lang="en-GB" b="1" dirty="0"/>
              <a:t>sounds</a:t>
            </a:r>
            <a:endParaRPr lang="en-GB" dirty="0" smtClean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85989" y="4343400"/>
            <a:ext cx="2362200" cy="457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80019" y="4800600"/>
            <a:ext cx="2362200" cy="3815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94859" y="4343400"/>
            <a:ext cx="2362200" cy="381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147259" y="4724400"/>
            <a:ext cx="220980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15" y="533400"/>
            <a:ext cx="1550429" cy="103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476" y="479289"/>
            <a:ext cx="880891" cy="108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/>
          <p:cNvSpPr/>
          <p:nvPr/>
        </p:nvSpPr>
        <p:spPr>
          <a:xfrm>
            <a:off x="559158" y="3440803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13767" y="3453686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332222" y="3271229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63743" y="3193957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54541" y="3232598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858000" y="3290549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422" y="2445376"/>
            <a:ext cx="572541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595" y="2466841"/>
            <a:ext cx="324823" cy="4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03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 smtClean="0"/>
              <a:t>Fun dynamic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60679"/>
            <a:ext cx="8991600" cy="52449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Make someone jump  </a:t>
            </a:r>
            <a:br>
              <a:rPr lang="en-GB" dirty="0" smtClean="0"/>
            </a:br>
            <a:r>
              <a:rPr lang="en-GB" dirty="0" smtClean="0"/>
              <a:t>Creep up quietly then shout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Listen the </a:t>
            </a:r>
            <a:r>
              <a:rPr lang="en-GB" dirty="0" smtClean="0">
                <a:hlinkClick r:id="rId2"/>
              </a:rPr>
              <a:t>March Past of the Kitchen Utensils</a:t>
            </a:r>
          </a:p>
          <a:p>
            <a:pPr marL="0" indent="0">
              <a:buNone/>
            </a:pPr>
            <a:r>
              <a:rPr lang="en-GB" dirty="0"/>
              <a:t>Tiptoe around the </a:t>
            </a:r>
            <a:r>
              <a:rPr lang="en-GB" dirty="0" smtClean="0"/>
              <a:t>room when the music is quiet</a:t>
            </a:r>
          </a:p>
          <a:p>
            <a:pPr marL="0" indent="0">
              <a:buNone/>
            </a:pPr>
            <a:r>
              <a:rPr lang="en-GB" dirty="0" smtClean="0"/>
              <a:t>Clap loudly on the cymbal crash</a:t>
            </a:r>
            <a:br>
              <a:rPr lang="en-GB" dirty="0" smtClean="0"/>
            </a:br>
            <a:r>
              <a:rPr lang="en-GB" dirty="0" smtClean="0"/>
              <a:t>Once you have got to know the music find something you can make a loud clashing sound with and join in with the cymbal</a:t>
            </a:r>
            <a:endParaRPr lang="en-GB" dirty="0"/>
          </a:p>
          <a:p>
            <a:pPr marL="0" indent="0">
              <a:buNone/>
            </a:pPr>
            <a:endParaRPr lang="en-GB" dirty="0" smtClean="0">
              <a:hlinkClick r:id="rId2"/>
            </a:endParaRPr>
          </a:p>
        </p:txBody>
      </p:sp>
      <p:pic>
        <p:nvPicPr>
          <p:cNvPr id="10243" name="Picture 3" descr="D:\OneDrive - Hampshire County Council\Documents\HMS\clipart\Discover the dimensions\sca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86400" y="947617"/>
            <a:ext cx="1162115" cy="181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:\OneDrive - Hampshire County Council\Documents\HMS\clipart\Discover the dimensions\bo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066800"/>
            <a:ext cx="1173075" cy="78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OneDrive - Hampshire County Council\Documents\HMS\clipart\Home made instruments\collander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60"/>
          <a:stretch/>
        </p:blipFill>
        <p:spPr bwMode="auto">
          <a:xfrm rot="8466585">
            <a:off x="4201008" y="5909233"/>
            <a:ext cx="1066131" cy="5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D:\OneDrive - Hampshire County Council\Documents\HMS\clipart\Home made instruments\wooden spoo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81234">
            <a:off x="3568773" y="5969233"/>
            <a:ext cx="690765" cy="45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HMS\AppData\Local\Microsoft\Windows\INetCache\IE\5BD2DBGR\j0442122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865844"/>
            <a:ext cx="891540" cy="88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61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95207"/>
            <a:ext cx="23907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TEMPO</a:t>
            </a:r>
            <a:br>
              <a:rPr lang="en-GB" sz="7200" b="1" dirty="0" smtClean="0"/>
            </a:br>
            <a:r>
              <a:rPr lang="en-GB" sz="2000" b="1" dirty="0" smtClean="0"/>
              <a:t>is all about how fast and slow the music is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705" y="1706126"/>
            <a:ext cx="8229600" cy="4144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400" b="1" u="sng" dirty="0" smtClean="0"/>
              <a:t>Key words</a:t>
            </a: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 smtClean="0"/>
              <a:t>Fast</a:t>
            </a:r>
            <a:r>
              <a:rPr lang="en-GB" sz="2400" b="1" dirty="0"/>
              <a:t> </a:t>
            </a:r>
            <a:r>
              <a:rPr lang="en-GB" sz="2400" b="1" dirty="0" smtClean="0"/>
              <a:t>and slow</a:t>
            </a:r>
          </a:p>
          <a:p>
            <a:pPr marL="0" indent="0" algn="ctr">
              <a:buNone/>
            </a:pPr>
            <a:r>
              <a:rPr lang="en-GB" sz="2400" b="1" dirty="0" smtClean="0"/>
              <a:t>Faster and slower</a:t>
            </a:r>
          </a:p>
          <a:p>
            <a:pPr marL="0" indent="0" algn="ctr">
              <a:buNone/>
            </a:pPr>
            <a:r>
              <a:rPr lang="en-GB" sz="3600" b="1" dirty="0" smtClean="0"/>
              <a:t> 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b="1" dirty="0">
                <a:hlinkClick r:id="rId3"/>
              </a:rPr>
              <a:t>Click here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to find out about </a:t>
            </a:r>
            <a:r>
              <a:rPr lang="en-GB" b="1" dirty="0" smtClean="0"/>
              <a:t>fast and slow sounds</a:t>
            </a:r>
          </a:p>
          <a:p>
            <a:pPr marL="0" indent="0" algn="ctr">
              <a:buNone/>
            </a:pPr>
            <a:r>
              <a:rPr lang="en-GB" b="1" dirty="0" smtClean="0"/>
              <a:t>Presto means fast and largo mean slow</a:t>
            </a:r>
            <a:endParaRPr lang="en-GB" dirty="0"/>
          </a:p>
          <a:p>
            <a:pPr marL="0" indent="0" algn="ctr">
              <a:buNone/>
            </a:pPr>
            <a:endParaRPr lang="en-GB" dirty="0" smtClean="0"/>
          </a:p>
        </p:txBody>
      </p:sp>
      <p:pic>
        <p:nvPicPr>
          <p:cNvPr id="4098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3600" y="2328662"/>
            <a:ext cx="2209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27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 tempo activities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Listen to </a:t>
            </a:r>
            <a:r>
              <a:rPr lang="en-GB" dirty="0" smtClean="0">
                <a:hlinkClick r:id="rId2"/>
              </a:rPr>
              <a:t>Slowly, slowly walks my grandad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Enjoy walking like grandad, mother and the child singer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Join in with </a:t>
            </a:r>
            <a:r>
              <a:rPr lang="en-GB" dirty="0" smtClean="0">
                <a:hlinkClick r:id="rId3"/>
              </a:rPr>
              <a:t>Baby Shark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fast can you sing?  Can you keep up?</a:t>
            </a:r>
            <a:endParaRPr lang="en-GB" dirty="0"/>
          </a:p>
        </p:txBody>
      </p:sp>
      <p:pic>
        <p:nvPicPr>
          <p:cNvPr id="11266" name="Picture 2" descr="D:\OneDrive - Hampshire County Council\Documents\HMS\clipart\Discover the dimensions\baby shar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936028"/>
            <a:ext cx="24288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MS\AppData\Local\Microsoft\Windows\INetCache\IE\5BD2DBGR\j0442122[1]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7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dirty="0" smtClean="0"/>
              <a:t>STRUCTURE</a:t>
            </a:r>
            <a:br>
              <a:rPr lang="en-GB" sz="7200" dirty="0" smtClean="0"/>
            </a:br>
            <a:r>
              <a:rPr lang="en-GB" sz="2000" dirty="0" smtClean="0"/>
              <a:t>is all about the order sounds happen in</a:t>
            </a:r>
            <a:endParaRPr lang="en-GB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32164"/>
            <a:ext cx="8779273" cy="5029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b="1" u="sng" dirty="0" smtClean="0"/>
              <a:t>Key words</a:t>
            </a:r>
          </a:p>
          <a:p>
            <a:pPr marL="0" indent="0" algn="ctr">
              <a:buNone/>
            </a:pPr>
            <a:r>
              <a:rPr lang="en-GB" sz="2800" b="1" dirty="0" smtClean="0"/>
              <a:t>Beginning, middle, ending</a:t>
            </a:r>
          </a:p>
          <a:p>
            <a:pPr marL="0" indent="0" algn="ctr">
              <a:buNone/>
            </a:pPr>
            <a:r>
              <a:rPr lang="en-GB" sz="2800" b="1" dirty="0" smtClean="0"/>
              <a:t>Call and echo, Call and response</a:t>
            </a:r>
          </a:p>
          <a:p>
            <a:pPr marL="0" indent="0" algn="ctr">
              <a:buNone/>
            </a:pPr>
            <a:r>
              <a:rPr lang="en-GB" sz="2800" b="1" dirty="0" smtClean="0"/>
              <a:t>Verse, chorus</a:t>
            </a:r>
          </a:p>
          <a:p>
            <a:pPr marL="0" indent="0" algn="ctr">
              <a:buNone/>
            </a:pPr>
            <a:r>
              <a:rPr lang="en-GB" sz="2800" b="1" dirty="0" smtClean="0"/>
              <a:t> </a:t>
            </a:r>
            <a:r>
              <a:rPr lang="en-GB" b="1" dirty="0" smtClean="0"/>
              <a:t>ABA</a:t>
            </a:r>
          </a:p>
          <a:p>
            <a:pPr marL="0" indent="0" algn="ctr">
              <a:buNone/>
            </a:pPr>
            <a:endParaRPr lang="en-GB" sz="1200" b="1" dirty="0"/>
          </a:p>
          <a:p>
            <a:pPr marL="0" indent="0" algn="ctr">
              <a:buNone/>
            </a:pPr>
            <a:r>
              <a:rPr lang="en-GB" sz="2400" b="1" dirty="0">
                <a:hlinkClick r:id="rId2"/>
              </a:rPr>
              <a:t>Click here</a:t>
            </a:r>
            <a:r>
              <a:rPr lang="en-GB" sz="2400" b="1" dirty="0"/>
              <a:t/>
            </a:r>
            <a:br>
              <a:rPr lang="en-GB" sz="2400" b="1" dirty="0"/>
            </a:br>
            <a:r>
              <a:rPr lang="en-GB" sz="2400" b="1" dirty="0"/>
              <a:t>to find out about </a:t>
            </a:r>
            <a:r>
              <a:rPr lang="en-GB" sz="2400" b="1" dirty="0" smtClean="0"/>
              <a:t>call and echo</a:t>
            </a:r>
          </a:p>
          <a:p>
            <a:pPr marL="0" indent="0" algn="ctr">
              <a:buNone/>
            </a:pPr>
            <a:r>
              <a:rPr lang="en-GB" sz="2400" b="1" dirty="0" smtClean="0">
                <a:hlinkClick r:id="rId3"/>
              </a:rPr>
              <a:t>Click here</a:t>
            </a:r>
            <a:endParaRPr lang="en-GB" sz="2400" b="1" dirty="0" smtClean="0"/>
          </a:p>
          <a:p>
            <a:pPr marL="0" indent="0" algn="ctr">
              <a:buNone/>
            </a:pPr>
            <a:r>
              <a:rPr lang="en-GB" sz="2400" b="1" dirty="0" smtClean="0"/>
              <a:t>To join in with a call and response song</a:t>
            </a:r>
            <a:br>
              <a:rPr lang="en-GB" sz="2400" b="1" dirty="0" smtClean="0"/>
            </a:br>
            <a:r>
              <a:rPr lang="en-GB" sz="2400" b="1" dirty="0" smtClean="0"/>
              <a:t>The lady sings the call, join in singing the response with the man</a:t>
            </a:r>
            <a:endParaRPr lang="en-GB" sz="2400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sz="2800" b="1" dirty="0"/>
              <a:t> </a:t>
            </a:r>
            <a:r>
              <a:rPr lang="en-GB" sz="2800" b="1" dirty="0" smtClean="0"/>
              <a:t>                          </a:t>
            </a:r>
          </a:p>
        </p:txBody>
      </p:sp>
      <p:pic>
        <p:nvPicPr>
          <p:cNvPr id="512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981200"/>
            <a:ext cx="2378473" cy="71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My Documents\Documents\HMS\clipart\beginning en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1319556" cy="13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79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Fun structure activities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Listen to </a:t>
            </a:r>
            <a:r>
              <a:rPr lang="en-GB" b="1" dirty="0" smtClean="0">
                <a:hlinkClick r:id="rId2"/>
              </a:rPr>
              <a:t>this song</a:t>
            </a: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Learn to sing the chorus</a:t>
            </a:r>
          </a:p>
          <a:p>
            <a:pPr marL="0" indent="0">
              <a:buNone/>
            </a:pPr>
            <a:r>
              <a:rPr lang="en-GB" b="1" i="1" dirty="0" smtClean="0"/>
              <a:t>Na </a:t>
            </a:r>
            <a:r>
              <a:rPr lang="en-GB" b="1" i="1" dirty="0" err="1" smtClean="0"/>
              <a:t>na</a:t>
            </a:r>
            <a:r>
              <a:rPr lang="en-GB" b="1" i="1" dirty="0" smtClean="0"/>
              <a:t> </a:t>
            </a:r>
            <a:r>
              <a:rPr lang="en-GB" b="1" i="1" dirty="0" err="1" smtClean="0"/>
              <a:t>na</a:t>
            </a:r>
            <a:endParaRPr lang="en-GB" b="1" i="1" dirty="0" smtClean="0"/>
          </a:p>
          <a:p>
            <a:pPr marL="0" indent="0">
              <a:buNone/>
            </a:pPr>
            <a:r>
              <a:rPr lang="en-GB" b="1" i="1" dirty="0" smtClean="0"/>
              <a:t>I’m so happy</a:t>
            </a:r>
            <a:br>
              <a:rPr lang="en-GB" b="1" i="1" dirty="0" smtClean="0"/>
            </a:br>
            <a:r>
              <a:rPr lang="en-GB" b="1" i="1" dirty="0" smtClean="0"/>
              <a:t>I’m so happy sing with me</a:t>
            </a:r>
          </a:p>
          <a:p>
            <a:pPr marL="0" indent="0">
              <a:buNone/>
            </a:pPr>
            <a:r>
              <a:rPr lang="en-GB" b="1" i="1" dirty="0" smtClean="0"/>
              <a:t>x 2</a:t>
            </a:r>
          </a:p>
          <a:p>
            <a:pPr marL="0" indent="0">
              <a:buNone/>
            </a:pPr>
            <a:endParaRPr lang="en-GB" b="1" i="1" dirty="0"/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Count how many times you sing the chorus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What other songs do you know that have a chorus?</a:t>
            </a:r>
          </a:p>
          <a:p>
            <a:pPr marL="0" indent="0" algn="ctr">
              <a:buNone/>
            </a:pPr>
            <a:endParaRPr lang="en-GB" b="1" i="1" dirty="0"/>
          </a:p>
          <a:p>
            <a:pPr marL="0" indent="0" algn="ctr">
              <a:buNone/>
            </a:pPr>
            <a:endParaRPr lang="en-GB" b="1" i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" t="20521" r="36196" b="29353"/>
          <a:stretch/>
        </p:blipFill>
        <p:spPr bwMode="auto">
          <a:xfrm>
            <a:off x="4876798" y="2362199"/>
            <a:ext cx="4077793" cy="216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HMS\AppData\Local\Microsoft\Windows\INetCache\IE\5BD2DBGR\j0442122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021" y="5791200"/>
            <a:ext cx="966696" cy="96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91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250" y="1305059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790" y="1524000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489" y="152400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TEXTURE</a:t>
            </a:r>
            <a:br>
              <a:rPr lang="en-GB" sz="7200" b="1" dirty="0" smtClean="0"/>
            </a:br>
            <a:r>
              <a:rPr lang="en-GB" sz="2000" b="1" dirty="0" smtClean="0"/>
              <a:t>is all about how many sounds can be heard at the same time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617" y="1600200"/>
            <a:ext cx="8229600" cy="495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u="sng" dirty="0" smtClean="0"/>
              <a:t>Key words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Solo</a:t>
            </a:r>
            <a:br>
              <a:rPr lang="en-GB" sz="3600" b="1" dirty="0" smtClean="0"/>
            </a:br>
            <a:r>
              <a:rPr lang="en-GB" sz="3600" b="1" dirty="0" smtClean="0"/>
              <a:t>Unison</a:t>
            </a:r>
            <a:br>
              <a:rPr lang="en-GB" sz="3600" b="1" dirty="0" smtClean="0"/>
            </a:br>
            <a:r>
              <a:rPr lang="en-GB" sz="3600" b="1" dirty="0" smtClean="0"/>
              <a:t>Layers</a:t>
            </a:r>
          </a:p>
          <a:p>
            <a:pPr marL="0" indent="0" algn="ctr">
              <a:buNone/>
            </a:pPr>
            <a:endParaRPr lang="en-GB" sz="3600" b="1" dirty="0"/>
          </a:p>
          <a:p>
            <a:pPr marL="0" indent="0" algn="ctr">
              <a:buNone/>
            </a:pPr>
            <a:r>
              <a:rPr lang="en-GB" sz="3600" b="1" dirty="0">
                <a:hlinkClick r:id="rId3"/>
              </a:rPr>
              <a:t>Click here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>to </a:t>
            </a:r>
            <a:r>
              <a:rPr lang="en-GB" sz="3600" b="1" dirty="0" smtClean="0"/>
              <a:t>watch how layers can slowly be added to a piece of music</a:t>
            </a:r>
            <a:endParaRPr lang="en-GB" sz="3600" b="1" dirty="0"/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sz="3600" b="1" dirty="0"/>
          </a:p>
        </p:txBody>
      </p:sp>
      <p:pic>
        <p:nvPicPr>
          <p:cNvPr id="614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77" y="228600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435" y="228600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771" y="228600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03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 texture 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hlinkClick r:id="rId2"/>
              </a:rPr>
              <a:t>Click here</a:t>
            </a:r>
            <a:endParaRPr lang="en-GB" dirty="0" smtClean="0"/>
          </a:p>
          <a:p>
            <a:pPr marL="0" indent="0" algn="ctr">
              <a:buNone/>
            </a:pPr>
            <a:r>
              <a:rPr lang="en-GB" dirty="0"/>
              <a:t>a</a:t>
            </a:r>
            <a:r>
              <a:rPr lang="en-GB" dirty="0" smtClean="0"/>
              <a:t>nd enjoy adding layers by clicking on the dots to activate 1 2 or 3 sounds at the same time</a:t>
            </a:r>
            <a:endParaRPr lang="en-GB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2" t="20000" r="28043" b="6366"/>
          <a:stretch/>
        </p:blipFill>
        <p:spPr bwMode="auto">
          <a:xfrm>
            <a:off x="2743200" y="3405055"/>
            <a:ext cx="3352800" cy="313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H="1">
            <a:off x="6248400" y="3352800"/>
            <a:ext cx="2116975" cy="2590800"/>
          </a:xfrm>
          <a:prstGeom prst="straightConnector1">
            <a:avLst/>
          </a:prstGeom>
          <a:ln w="50800">
            <a:solidFill>
              <a:srgbClr val="E81ED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HMS\AppData\Local\Microsoft\Windows\INetCache\IE\5BD2DBGR\j0442122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15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674" y="22538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TIMBRE</a:t>
            </a:r>
            <a:br>
              <a:rPr lang="en-GB" sz="7200" b="1" dirty="0" smtClean="0"/>
            </a:br>
            <a:r>
              <a:rPr lang="en-GB" sz="2000" b="1" dirty="0" smtClean="0"/>
              <a:t>is all about what the sounds are like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5101"/>
            <a:ext cx="8229600" cy="519049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u="sng" dirty="0" smtClean="0"/>
              <a:t>Key words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Wood</a:t>
            </a:r>
          </a:p>
          <a:p>
            <a:pPr marL="0" indent="0" algn="ctr">
              <a:buNone/>
            </a:pPr>
            <a:r>
              <a:rPr lang="en-GB" b="1" dirty="0" smtClean="0"/>
              <a:t>Metal</a:t>
            </a:r>
          </a:p>
          <a:p>
            <a:pPr marL="0" indent="0" algn="ctr">
              <a:buNone/>
            </a:pPr>
            <a:r>
              <a:rPr lang="en-GB" b="1" dirty="0" smtClean="0"/>
              <a:t>Skinned</a:t>
            </a:r>
          </a:p>
          <a:p>
            <a:pPr marL="0" indent="0" algn="ctr">
              <a:buNone/>
            </a:pPr>
            <a:r>
              <a:rPr lang="en-GB" b="1" dirty="0" smtClean="0"/>
              <a:t>Shake</a:t>
            </a:r>
          </a:p>
          <a:p>
            <a:pPr marL="0" indent="0" algn="ctr">
              <a:buNone/>
            </a:pPr>
            <a:r>
              <a:rPr lang="en-GB" b="1" dirty="0" smtClean="0"/>
              <a:t>Tap</a:t>
            </a:r>
          </a:p>
          <a:p>
            <a:pPr marL="0" indent="0" algn="ctr">
              <a:buNone/>
            </a:pPr>
            <a:r>
              <a:rPr lang="en-GB" b="1" dirty="0" smtClean="0"/>
              <a:t>Scrape</a:t>
            </a:r>
            <a:br>
              <a:rPr lang="en-GB" b="1" dirty="0" smtClean="0"/>
            </a:br>
            <a:r>
              <a:rPr lang="en-GB" b="1" dirty="0" smtClean="0"/>
              <a:t>Instrument names</a:t>
            </a:r>
            <a:br>
              <a:rPr lang="en-GB" b="1" dirty="0" smtClean="0"/>
            </a:br>
            <a:endParaRPr lang="en-GB" b="1" dirty="0" smtClean="0"/>
          </a:p>
          <a:p>
            <a:pPr marL="0" indent="0" algn="ctr">
              <a:buNone/>
            </a:pPr>
            <a:r>
              <a:rPr lang="en-GB" b="1" dirty="0" smtClean="0">
                <a:hlinkClick r:id="rId2"/>
              </a:rPr>
              <a:t>Click here</a:t>
            </a:r>
            <a:endParaRPr lang="en-GB" b="1" dirty="0" smtClean="0"/>
          </a:p>
          <a:p>
            <a:pPr marL="0" indent="0" algn="ctr">
              <a:buNone/>
            </a:pPr>
            <a:r>
              <a:rPr lang="en-GB" b="1" dirty="0"/>
              <a:t>t</a:t>
            </a:r>
            <a:r>
              <a:rPr lang="en-GB" b="1" dirty="0" smtClean="0"/>
              <a:t>o join in with the song and mime playing</a:t>
            </a:r>
          </a:p>
          <a:p>
            <a:pPr marL="0" indent="0" algn="ctr">
              <a:buNone/>
            </a:pPr>
            <a:r>
              <a:rPr lang="en-GB" b="1" dirty="0" smtClean="0"/>
              <a:t>Lots of different instruments</a:t>
            </a:r>
            <a:endParaRPr lang="en-GB" b="1" dirty="0"/>
          </a:p>
        </p:txBody>
      </p:sp>
      <p:pic>
        <p:nvPicPr>
          <p:cNvPr id="7172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" y="3382044"/>
            <a:ext cx="1697755" cy="169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My Documents\Documents\HMS\clipart\dru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0356">
            <a:off x="5948534" y="1711061"/>
            <a:ext cx="1497141" cy="196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D:\My Documents\Documents\HMS\clipart\finger cymbals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03" y="871718"/>
            <a:ext cx="1022174" cy="105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D:\My Documents\Documents\HMS\clipart\glockenspiel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64928">
            <a:off x="7315322" y="3411891"/>
            <a:ext cx="1532088" cy="13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D:\My Documents\Documents\HMS\clipart\sleigh bells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8" b="10378"/>
          <a:stretch/>
        </p:blipFill>
        <p:spPr bwMode="auto">
          <a:xfrm>
            <a:off x="8086320" y="2021561"/>
            <a:ext cx="790299" cy="87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452" y="482077"/>
            <a:ext cx="1068126" cy="129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D:\My Documents\Documents\HMS\clipart\clave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1295">
            <a:off x="135704" y="2064322"/>
            <a:ext cx="919162" cy="91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D:\My Documents\Documents\HMS\clipart\guir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6758">
            <a:off x="1075961" y="2039595"/>
            <a:ext cx="2129727" cy="131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30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OneDrive - Hampshire County Council\Documents\HMS\clipart\Home made instruments\wooden spo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17372">
            <a:off x="7164272" y="4685569"/>
            <a:ext cx="1102395" cy="73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 timbre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8620"/>
            <a:ext cx="8229600" cy="54831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Go on a treasure hunt for sound makers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Can you find a wooden sound to play?</a:t>
            </a:r>
          </a:p>
          <a:p>
            <a:pPr marL="0" indent="0">
              <a:buNone/>
            </a:pPr>
            <a:r>
              <a:rPr lang="en-GB" dirty="0" smtClean="0"/>
              <a:t>Can you find a metal sound to play?</a:t>
            </a:r>
          </a:p>
          <a:p>
            <a:pPr marL="0" indent="0">
              <a:buNone/>
            </a:pPr>
            <a:r>
              <a:rPr lang="en-GB" dirty="0" smtClean="0"/>
              <a:t>Can you find a skinned sound to play?</a:t>
            </a:r>
          </a:p>
          <a:p>
            <a:pPr marL="0" indent="0">
              <a:buNone/>
            </a:pPr>
            <a:r>
              <a:rPr lang="en-GB" dirty="0" smtClean="0"/>
              <a:t>Can you find something to tap?</a:t>
            </a:r>
          </a:p>
          <a:p>
            <a:pPr marL="0" indent="0">
              <a:buNone/>
            </a:pPr>
            <a:r>
              <a:rPr lang="en-GB" dirty="0" smtClean="0"/>
              <a:t>Can you find something to shake?</a:t>
            </a:r>
          </a:p>
          <a:p>
            <a:pPr marL="0" indent="0">
              <a:buNone/>
            </a:pPr>
            <a:r>
              <a:rPr lang="en-GB" dirty="0" smtClean="0"/>
              <a:t>Can you find something to scrape?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Draw a treasure chest with all your sound makers around it</a:t>
            </a:r>
            <a:br>
              <a:rPr lang="en-GB" b="1" dirty="0" smtClean="0">
                <a:solidFill>
                  <a:srgbClr val="7030A0"/>
                </a:solidFill>
              </a:rPr>
            </a:br>
            <a:endParaRPr lang="en-GB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Make a list of all the wooden, metal and skinned instruments you can think of – which list is the longest?</a:t>
            </a:r>
            <a:endParaRPr lang="en-GB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D:\OneDrive - Hampshire County Council\Documents\HMS\clipart\Home made instruments\treas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41909"/>
            <a:ext cx="1371600" cy="95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OneDrive - Hampshire County Council\Documents\HMS\clipart\Home made instruments\quality stre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0"/>
            <a:ext cx="875608" cy="8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OneDrive - Hampshire County Council\Documents\HMS\clipart\Home made instruments\siev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3996">
            <a:off x="7154602" y="2511255"/>
            <a:ext cx="1639171" cy="111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D:\OneDrive - Hampshire County Council\Documents\HMS\clipart\Home made instruments\frying pa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6537">
            <a:off x="7565999" y="3635214"/>
            <a:ext cx="1408044" cy="68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OneDrive - Hampshire County Council\Documents\HMS\clipart\Home made instruments\wooden spo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82600" flipV="1">
            <a:off x="8179212" y="4658257"/>
            <a:ext cx="859874" cy="82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MS\AppData\Local\Microsoft\Windows\INetCache\IE\5BD2DBGR\j0442122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977" y="5943600"/>
            <a:ext cx="813252" cy="80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29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Name the dimension quiz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Look at the slides below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Can you work out </a:t>
            </a:r>
            <a:br>
              <a:rPr lang="en-GB" b="1" dirty="0" smtClean="0"/>
            </a:br>
            <a:r>
              <a:rPr lang="en-GB" b="1" dirty="0" smtClean="0"/>
              <a:t>which dimension each is about?</a:t>
            </a:r>
            <a:endParaRPr lang="en-GB" b="1" dirty="0"/>
          </a:p>
        </p:txBody>
      </p:sp>
      <p:pic>
        <p:nvPicPr>
          <p:cNvPr id="15362" name="Picture 2" descr="D:\OneDrive - Hampshire County Council\Documents\HMS\clipart\Discover the dimensions\question 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1148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2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55850"/>
            <a:ext cx="2158657" cy="553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 smtClean="0"/>
              <a:t> ?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14" y="1993907"/>
            <a:ext cx="8229600" cy="45894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High</a:t>
            </a:r>
          </a:p>
          <a:p>
            <a:pPr marL="0" indent="0" algn="ctr">
              <a:buNone/>
            </a:pPr>
            <a:r>
              <a:rPr lang="en-GB" sz="3600" b="1" dirty="0" smtClean="0"/>
              <a:t>Low</a:t>
            </a:r>
          </a:p>
          <a:p>
            <a:pPr marL="0" indent="0" algn="ctr">
              <a:buNone/>
            </a:pPr>
            <a:r>
              <a:rPr lang="en-GB" sz="3600" b="1" dirty="0" smtClean="0"/>
              <a:t>Middle</a:t>
            </a:r>
          </a:p>
          <a:p>
            <a:pPr marL="0" indent="0" algn="ctr">
              <a:buNone/>
            </a:pPr>
            <a:r>
              <a:rPr lang="en-GB" sz="3600" b="1" dirty="0" smtClean="0"/>
              <a:t>Higher</a:t>
            </a:r>
          </a:p>
          <a:p>
            <a:pPr marL="0" indent="0" algn="ctr">
              <a:buNone/>
            </a:pPr>
            <a:r>
              <a:rPr lang="en-GB" sz="3600" b="1" dirty="0" smtClean="0"/>
              <a:t>Lower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6" name="Picture 2" descr="D:\My Documents\Documents\HMS\clipart\high low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2" y="228600"/>
            <a:ext cx="2466973" cy="28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My Documents\Documents\HMS\clipart\high low middl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22405"/>
            <a:ext cx="3175439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/>
          <p:cNvSpPr/>
          <p:nvPr/>
        </p:nvSpPr>
        <p:spPr>
          <a:xfrm>
            <a:off x="6975100" y="2514600"/>
            <a:ext cx="705255" cy="71465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45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0918"/>
            <a:ext cx="8229600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Long</a:t>
            </a:r>
          </a:p>
          <a:p>
            <a:pPr marL="0" indent="0" algn="ctr">
              <a:buNone/>
            </a:pPr>
            <a:r>
              <a:rPr lang="en-GB" sz="3600" b="1" dirty="0" smtClean="0"/>
              <a:t>Short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Steady beat</a:t>
            </a:r>
          </a:p>
          <a:p>
            <a:pPr marL="0" indent="0" algn="ctr">
              <a:buNone/>
            </a:pPr>
            <a:r>
              <a:rPr lang="en-GB" sz="3600" b="1" dirty="0" smtClean="0"/>
              <a:t>		      Rhythm pattern   xx </a:t>
            </a:r>
            <a:r>
              <a:rPr lang="en-GB" sz="3600" b="1" dirty="0" err="1" smtClean="0"/>
              <a:t>xx</a:t>
            </a:r>
            <a:r>
              <a:rPr lang="en-GB" sz="3600" b="1" dirty="0" smtClean="0"/>
              <a:t>  x  </a:t>
            </a:r>
            <a:r>
              <a:rPr lang="en-GB" sz="3600" b="1" dirty="0" err="1" smtClean="0"/>
              <a:t>x</a:t>
            </a:r>
            <a:endParaRPr lang="en-GB" sz="3600" b="1" dirty="0" smtClean="0"/>
          </a:p>
          <a:p>
            <a:pPr marL="0" indent="0">
              <a:buNone/>
            </a:pPr>
            <a:r>
              <a:rPr lang="en-GB" sz="3600" b="1" dirty="0"/>
              <a:t> </a:t>
            </a:r>
            <a:r>
              <a:rPr lang="en-GB" sz="3600" b="1" dirty="0" smtClean="0"/>
              <a:t>           </a:t>
            </a:r>
            <a:endParaRPr lang="en-GB" b="1" dirty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Heart 3"/>
          <p:cNvSpPr/>
          <p:nvPr/>
        </p:nvSpPr>
        <p:spPr>
          <a:xfrm>
            <a:off x="6564467" y="4345545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Heart 4"/>
          <p:cNvSpPr/>
          <p:nvPr/>
        </p:nvSpPr>
        <p:spPr>
          <a:xfrm>
            <a:off x="5827153" y="4343400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636652" y="2462212"/>
            <a:ext cx="2973947" cy="381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636652" y="2979714"/>
            <a:ext cx="190502" cy="381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/>
          <p:cNvSpPr/>
          <p:nvPr/>
        </p:nvSpPr>
        <p:spPr>
          <a:xfrm>
            <a:off x="7315200" y="4345545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8077199" y="4345545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5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 smtClean="0"/>
              <a:t>Loud</a:t>
            </a:r>
          </a:p>
          <a:p>
            <a:pPr marL="0" indent="0" algn="ctr">
              <a:buNone/>
            </a:pPr>
            <a:r>
              <a:rPr lang="en-GB" sz="3600" b="1" dirty="0" smtClean="0"/>
              <a:t>Quiet</a:t>
            </a:r>
          </a:p>
          <a:p>
            <a:pPr marL="0" indent="0" algn="ctr">
              <a:buNone/>
            </a:pPr>
            <a:r>
              <a:rPr lang="en-GB" sz="3600" b="1" dirty="0" smtClean="0"/>
              <a:t>Louder</a:t>
            </a:r>
          </a:p>
          <a:p>
            <a:pPr marL="0" indent="0" algn="ctr">
              <a:buNone/>
            </a:pPr>
            <a:r>
              <a:rPr lang="en-GB" sz="3600" b="1" dirty="0" smtClean="0"/>
              <a:t>Quieter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dirty="0" smtClean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762000" y="4953000"/>
            <a:ext cx="2362200" cy="457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62000" y="5410200"/>
            <a:ext cx="2362200" cy="3815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43600" y="4953000"/>
            <a:ext cx="2362200" cy="381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096000" y="5314145"/>
            <a:ext cx="220980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58" y="175260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817" y="1733549"/>
            <a:ext cx="1429516" cy="176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/>
          <p:cNvSpPr/>
          <p:nvPr/>
        </p:nvSpPr>
        <p:spPr>
          <a:xfrm>
            <a:off x="559158" y="3886200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912995" y="3886200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295399" y="3735946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38187" y="3658672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626793" y="3650085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799877" y="3727357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04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756076"/>
            <a:ext cx="3124200" cy="250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Fast</a:t>
            </a:r>
            <a:br>
              <a:rPr lang="en-GB" sz="3600" b="1" dirty="0" smtClean="0"/>
            </a:br>
            <a:r>
              <a:rPr lang="en-GB" sz="3600" b="1" dirty="0" smtClean="0"/>
              <a:t>Slow</a:t>
            </a:r>
          </a:p>
          <a:p>
            <a:pPr marL="0" indent="0" algn="ctr">
              <a:buNone/>
            </a:pPr>
            <a:r>
              <a:rPr lang="en-GB" sz="3600" b="1" dirty="0" smtClean="0"/>
              <a:t>Faster</a:t>
            </a:r>
          </a:p>
          <a:p>
            <a:pPr marL="0" indent="0" algn="ctr">
              <a:buNone/>
            </a:pPr>
            <a:r>
              <a:rPr lang="en-GB" sz="3600" b="1" dirty="0" smtClean="0"/>
              <a:t>Slower 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dirty="0" smtClean="0"/>
          </a:p>
        </p:txBody>
      </p:sp>
      <p:pic>
        <p:nvPicPr>
          <p:cNvPr id="4098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114800"/>
            <a:ext cx="2849698" cy="201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66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5029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b="1" dirty="0" smtClean="0"/>
              <a:t>Beginning</a:t>
            </a:r>
          </a:p>
          <a:p>
            <a:pPr marL="0" indent="0" algn="ctr">
              <a:buNone/>
            </a:pPr>
            <a:r>
              <a:rPr lang="en-GB" sz="2800" b="1" dirty="0" smtClean="0"/>
              <a:t>Ending</a:t>
            </a:r>
          </a:p>
          <a:p>
            <a:pPr marL="0" indent="0" algn="ctr">
              <a:buNone/>
            </a:pPr>
            <a:r>
              <a:rPr lang="en-GB" sz="2800" b="1" dirty="0" smtClean="0"/>
              <a:t>Beginning, middle, ending</a:t>
            </a:r>
          </a:p>
          <a:p>
            <a:pPr marL="0" indent="0" algn="ctr">
              <a:buNone/>
            </a:pPr>
            <a:endParaRPr lang="en-GB" sz="2800" b="1" dirty="0" smtClean="0"/>
          </a:p>
          <a:p>
            <a:pPr marL="0" indent="0" algn="ctr">
              <a:buNone/>
            </a:pPr>
            <a:r>
              <a:rPr lang="en-GB" sz="2800" b="1" dirty="0" smtClean="0"/>
              <a:t>Call and echo, Call and response</a:t>
            </a:r>
          </a:p>
          <a:p>
            <a:pPr marL="0" indent="0" algn="ctr">
              <a:buNone/>
            </a:pPr>
            <a:r>
              <a:rPr lang="en-GB" sz="2800" b="1" dirty="0" smtClean="0"/>
              <a:t>Verse, chorus</a:t>
            </a:r>
          </a:p>
          <a:p>
            <a:pPr marL="0" indent="0">
              <a:buNone/>
            </a:pPr>
            <a:r>
              <a:rPr lang="en-GB" sz="2800" b="1" dirty="0" smtClean="0"/>
              <a:t>                                            </a:t>
            </a:r>
            <a:r>
              <a:rPr lang="en-GB" sz="3600" b="1" dirty="0" smtClean="0"/>
              <a:t>ABA</a:t>
            </a:r>
          </a:p>
          <a:p>
            <a:pPr marL="0" indent="0">
              <a:buNone/>
            </a:pPr>
            <a:r>
              <a:rPr lang="en-GB" sz="2800" b="1" dirty="0" smtClean="0"/>
              <a:t>                                             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528072"/>
            <a:ext cx="4439024" cy="133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My Documents\Documents\HMS\clipart\beginning e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64151"/>
            <a:ext cx="2057400" cy="206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My Documents\Documents\HMS\clipart\beginning e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758" y="697421"/>
            <a:ext cx="2057400" cy="206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68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324" y="1981200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85133"/>
            <a:ext cx="8229600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Solo</a:t>
            </a:r>
            <a:br>
              <a:rPr lang="en-GB" sz="3600" b="1" dirty="0" smtClean="0"/>
            </a:br>
            <a:r>
              <a:rPr lang="en-GB" sz="3600" b="1" dirty="0" smtClean="0"/>
              <a:t>Unison</a:t>
            </a:r>
            <a:br>
              <a:rPr lang="en-GB" sz="3600" b="1" dirty="0" smtClean="0"/>
            </a:br>
            <a:r>
              <a:rPr lang="en-GB" sz="3600" b="1" dirty="0" smtClean="0"/>
              <a:t>Layers</a:t>
            </a:r>
          </a:p>
          <a:p>
            <a:pPr marL="0" indent="0" algn="ctr">
              <a:buNone/>
            </a:pPr>
            <a:endParaRPr lang="en-GB" sz="3600" b="1" dirty="0"/>
          </a:p>
        </p:txBody>
      </p:sp>
      <p:pic>
        <p:nvPicPr>
          <p:cNvPr id="614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10366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752600"/>
            <a:ext cx="908755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037822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482" y="1952222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593" y="1037822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My Documents\Documents\HMS\clipart\ensemb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670" y="4495800"/>
            <a:ext cx="2834485" cy="218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5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/>
              <a:t>?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Wood</a:t>
            </a:r>
          </a:p>
          <a:p>
            <a:pPr marL="0" indent="0" algn="ctr">
              <a:buNone/>
            </a:pPr>
            <a:r>
              <a:rPr lang="en-GB" b="1" dirty="0" smtClean="0"/>
              <a:t>Metal</a:t>
            </a:r>
          </a:p>
          <a:p>
            <a:pPr marL="0" indent="0" algn="ctr">
              <a:buNone/>
            </a:pPr>
            <a:r>
              <a:rPr lang="en-GB" b="1" dirty="0" smtClean="0"/>
              <a:t>Skinned</a:t>
            </a:r>
          </a:p>
          <a:p>
            <a:pPr marL="0" indent="0" algn="ctr">
              <a:buNone/>
            </a:pPr>
            <a:r>
              <a:rPr lang="en-GB" b="1" dirty="0" smtClean="0"/>
              <a:t>Shake</a:t>
            </a:r>
          </a:p>
          <a:p>
            <a:pPr marL="0" indent="0" algn="ctr">
              <a:buNone/>
            </a:pPr>
            <a:r>
              <a:rPr lang="en-GB" b="1" dirty="0" smtClean="0"/>
              <a:t>Tap</a:t>
            </a:r>
          </a:p>
          <a:p>
            <a:pPr marL="0" indent="0" algn="ctr">
              <a:buNone/>
            </a:pPr>
            <a:r>
              <a:rPr lang="en-GB" b="1" dirty="0" smtClean="0"/>
              <a:t>Scrape</a:t>
            </a:r>
            <a:endParaRPr lang="en-GB" b="1" dirty="0"/>
          </a:p>
        </p:txBody>
      </p:sp>
      <p:pic>
        <p:nvPicPr>
          <p:cNvPr id="7172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428" y="4418620"/>
            <a:ext cx="1697755" cy="169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My Documents\Documents\HMS\clipart\dru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0356">
            <a:off x="6558815" y="2244047"/>
            <a:ext cx="1497141" cy="196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D:\My Documents\Documents\HMS\clipart\finger cymbal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03" y="871718"/>
            <a:ext cx="1022174" cy="105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D:\My Documents\Documents\HMS\clipart\glockenspiel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64928">
            <a:off x="6181768" y="4851680"/>
            <a:ext cx="1532088" cy="13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D:\My Documents\Documents\HMS\clipart\sleigh bells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8" b="10378"/>
          <a:stretch/>
        </p:blipFill>
        <p:spPr bwMode="auto">
          <a:xfrm>
            <a:off x="5638800" y="1926268"/>
            <a:ext cx="790299" cy="87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452" y="482077"/>
            <a:ext cx="1068126" cy="129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D:\My Documents\Documents\HMS\clipart\clave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1295">
            <a:off x="2358759" y="2187814"/>
            <a:ext cx="919162" cy="91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D:\My Documents\Documents\HMS\clipart\guir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6758">
            <a:off x="200813" y="3355104"/>
            <a:ext cx="2129727" cy="131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HMS\AppData\Local\Microsoft\Windows\INetCache\IE\5BD2DBGR\j0442122[1]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96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377</Words>
  <Application>Microsoft Office PowerPoint</Application>
  <PresentationFormat>On-screen Show (4:3)</PresentationFormat>
  <Paragraphs>187</Paragraphs>
  <Slides>25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Keep Calm and  Make Music</vt:lpstr>
      <vt:lpstr>Discovering the  Musical Dimensions</vt:lpstr>
      <vt:lpstr>Contents – homepage Click on the        to return to this page </vt:lpstr>
      <vt:lpstr>PITCH is all about how high or low sounds are</vt:lpstr>
      <vt:lpstr>Fun pitch activities</vt:lpstr>
      <vt:lpstr>DURATION is all about how long and short sounds are and beat and rhythm</vt:lpstr>
      <vt:lpstr>Fun duration activities</vt:lpstr>
      <vt:lpstr>DYNAMICS is all about how loud or quiet sounds are</vt:lpstr>
      <vt:lpstr>Fun dynamic activities</vt:lpstr>
      <vt:lpstr>TEMPO is all about how fast and slow the music is</vt:lpstr>
      <vt:lpstr>Fun tempo activities</vt:lpstr>
      <vt:lpstr>STRUCTURE is all about the order sounds happen in</vt:lpstr>
      <vt:lpstr>Fun structure activities</vt:lpstr>
      <vt:lpstr>TEXTURE is all about how many sounds can be heard at the same time</vt:lpstr>
      <vt:lpstr>Fun texture activity</vt:lpstr>
      <vt:lpstr>TIMBRE is all about what the sounds are like</vt:lpstr>
      <vt:lpstr>Fun timbre activities</vt:lpstr>
      <vt:lpstr>Name the dimension quiz</vt:lpstr>
      <vt:lpstr> ?</vt:lpstr>
      <vt:lpstr>?</vt:lpstr>
      <vt:lpstr>?</vt:lpstr>
      <vt:lpstr>?</vt:lpstr>
      <vt:lpstr>?</vt:lpstr>
      <vt:lpstr>?</vt:lpstr>
      <vt:lpstr>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musical dimensions</dc:title>
  <dc:creator>HMS</dc:creator>
  <cp:lastModifiedBy>Brockenhurst Local User</cp:lastModifiedBy>
  <cp:revision>48</cp:revision>
  <dcterms:created xsi:type="dcterms:W3CDTF">2006-08-16T00:00:00Z</dcterms:created>
  <dcterms:modified xsi:type="dcterms:W3CDTF">2020-05-01T17:33:19Z</dcterms:modified>
</cp:coreProperties>
</file>