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9" r:id="rId3"/>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248" y="6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B8E62F5-24BD-4BDD-B577-388A09D2D934}"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1777487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8E62F5-24BD-4BDD-B577-388A09D2D934}"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574314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8E62F5-24BD-4BDD-B577-388A09D2D934}"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1719408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B8E62F5-24BD-4BDD-B577-388A09D2D934}"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3640034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B8E62F5-24BD-4BDD-B577-388A09D2D934}"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985358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B8E62F5-24BD-4BDD-B577-388A09D2D934}"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2353832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8E62F5-24BD-4BDD-B577-388A09D2D934}"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2757876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8E62F5-24BD-4BDD-B577-388A09D2D934}"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2563044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8E62F5-24BD-4BDD-B577-388A09D2D934}"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2595401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8E62F5-24BD-4BDD-B577-388A09D2D934}"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2056052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B8E62F5-24BD-4BDD-B577-388A09D2D934}"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CB383E-0FD0-42B1-8632-6FF591CB054D}" type="slidenum">
              <a:rPr lang="en-GB" smtClean="0"/>
              <a:t>‹#›</a:t>
            </a:fld>
            <a:endParaRPr lang="en-GB"/>
          </a:p>
        </p:txBody>
      </p:sp>
    </p:spTree>
    <p:extLst>
      <p:ext uri="{BB962C8B-B14F-4D97-AF65-F5344CB8AC3E}">
        <p14:creationId xmlns:p14="http://schemas.microsoft.com/office/powerpoint/2010/main" val="2488857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E62F5-24BD-4BDD-B577-388A09D2D934}" type="datetimeFigureOut">
              <a:rPr lang="en-GB" smtClean="0"/>
              <a:t>28/04/2020</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CB383E-0FD0-42B1-8632-6FF591CB054D}" type="slidenum">
              <a:rPr lang="en-GB" smtClean="0"/>
              <a:t>‹#›</a:t>
            </a:fld>
            <a:endParaRPr lang="en-GB"/>
          </a:p>
        </p:txBody>
      </p:sp>
    </p:spTree>
    <p:extLst>
      <p:ext uri="{BB962C8B-B14F-4D97-AF65-F5344CB8AC3E}">
        <p14:creationId xmlns:p14="http://schemas.microsoft.com/office/powerpoint/2010/main" val="2945366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528164977"/>
              </p:ext>
            </p:extLst>
          </p:nvPr>
        </p:nvGraphicFramePr>
        <p:xfrm>
          <a:off x="128464" y="116632"/>
          <a:ext cx="9721080" cy="6568440"/>
        </p:xfrm>
        <a:graphic>
          <a:graphicData uri="http://schemas.openxmlformats.org/drawingml/2006/table">
            <a:tbl>
              <a:tblPr firstRow="1" bandRow="1">
                <a:tableStyleId>{5940675A-B579-460E-94D1-54222C63F5DA}</a:tableStyleId>
              </a:tblPr>
              <a:tblGrid>
                <a:gridCol w="3168352">
                  <a:extLst>
                    <a:ext uri="{9D8B030D-6E8A-4147-A177-3AD203B41FA5}">
                      <a16:colId xmlns:a16="http://schemas.microsoft.com/office/drawing/2014/main" val="20000"/>
                    </a:ext>
                  </a:extLst>
                </a:gridCol>
                <a:gridCol w="3456384">
                  <a:extLst>
                    <a:ext uri="{9D8B030D-6E8A-4147-A177-3AD203B41FA5}">
                      <a16:colId xmlns:a16="http://schemas.microsoft.com/office/drawing/2014/main" val="20001"/>
                    </a:ext>
                  </a:extLst>
                </a:gridCol>
                <a:gridCol w="3096344">
                  <a:extLst>
                    <a:ext uri="{9D8B030D-6E8A-4147-A177-3AD203B41FA5}">
                      <a16:colId xmlns:a16="http://schemas.microsoft.com/office/drawing/2014/main" val="20002"/>
                    </a:ext>
                  </a:extLst>
                </a:gridCol>
              </a:tblGrid>
              <a:tr h="2448272">
                <a:tc rowSpan="2">
                  <a:txBody>
                    <a:bodyPr/>
                    <a:lstStyle/>
                    <a:p>
                      <a:pPr algn="ctr"/>
                      <a:r>
                        <a:rPr lang="en-GB" sz="1400" b="1" u="none" dirty="0" smtClean="0">
                          <a:latin typeface="+mn-lt"/>
                        </a:rPr>
                        <a:t>Structure</a:t>
                      </a:r>
                    </a:p>
                    <a:p>
                      <a:pPr algn="l"/>
                      <a:r>
                        <a:rPr lang="en-GB" sz="1100" b="1" u="none" dirty="0" smtClean="0">
                          <a:latin typeface="+mn-lt"/>
                        </a:rPr>
                        <a:t>Introduction</a:t>
                      </a:r>
                    </a:p>
                    <a:p>
                      <a:pPr algn="l"/>
                      <a:r>
                        <a:rPr lang="en-GB" sz="900" b="0" u="none" dirty="0" smtClean="0">
                          <a:latin typeface="+mn-lt"/>
                        </a:rPr>
                        <a:t>Explain what you will be</a:t>
                      </a:r>
                      <a:r>
                        <a:rPr lang="en-GB" sz="900" b="0" u="none" baseline="0" dirty="0" smtClean="0">
                          <a:latin typeface="+mn-lt"/>
                        </a:rPr>
                        <a:t> evaluating during the introduction and give a description of the product.</a:t>
                      </a:r>
                    </a:p>
                    <a:p>
                      <a:pPr algn="l"/>
                      <a:endParaRPr lang="en-GB" sz="900" b="0" u="none" dirty="0" smtClean="0">
                        <a:latin typeface="+mn-lt"/>
                      </a:endParaRPr>
                    </a:p>
                    <a:p>
                      <a:pPr algn="l"/>
                      <a:r>
                        <a:rPr lang="en-GB" sz="1100" b="1" u="none" dirty="0" smtClean="0">
                          <a:latin typeface="+mn-lt"/>
                        </a:rPr>
                        <a:t>P – Positives</a:t>
                      </a:r>
                    </a:p>
                    <a:p>
                      <a:pPr algn="l"/>
                      <a:r>
                        <a:rPr lang="en-GB" sz="900" b="0" u="none" dirty="0" smtClean="0">
                          <a:latin typeface="+mn-lt"/>
                        </a:rPr>
                        <a:t>What was good about the product?</a:t>
                      </a:r>
                      <a:r>
                        <a:rPr lang="en-GB" sz="900" b="0" u="none" baseline="0" dirty="0" smtClean="0">
                          <a:latin typeface="+mn-lt"/>
                        </a:rPr>
                        <a:t>  How did it taste, smell and look?  What skills did you demonstrate well in the lesson?  What were your strengths when you worked?</a:t>
                      </a:r>
                    </a:p>
                    <a:p>
                      <a:pPr algn="l"/>
                      <a:endParaRPr lang="en-GB" sz="1100" b="1" u="none" dirty="0" smtClean="0">
                        <a:latin typeface="+mn-lt"/>
                      </a:endParaRPr>
                    </a:p>
                    <a:p>
                      <a:pPr algn="l"/>
                      <a:r>
                        <a:rPr lang="en-GB" sz="1100" b="1" u="none" dirty="0" smtClean="0">
                          <a:latin typeface="+mn-lt"/>
                        </a:rPr>
                        <a:t>I - Improvements</a:t>
                      </a:r>
                    </a:p>
                    <a:p>
                      <a:pPr algn="l"/>
                      <a:r>
                        <a:rPr lang="en-GB" sz="900" b="0" u="none" dirty="0" smtClean="0">
                          <a:latin typeface="+mn-lt"/>
                        </a:rPr>
                        <a:t>What</a:t>
                      </a:r>
                      <a:r>
                        <a:rPr lang="en-GB" sz="900" b="0" u="none" baseline="0" dirty="0" smtClean="0">
                          <a:latin typeface="+mn-lt"/>
                        </a:rPr>
                        <a:t> were the areas in the product which require improvement?  Could you develop the product further with different ingredients?  Which of your skills could do with a bit more practise?</a:t>
                      </a:r>
                    </a:p>
                    <a:p>
                      <a:pPr algn="l"/>
                      <a:endParaRPr lang="en-GB" sz="900" b="0" u="none" dirty="0" smtClean="0">
                        <a:latin typeface="+mn-lt"/>
                      </a:endParaRPr>
                    </a:p>
                    <a:p>
                      <a:pPr algn="l"/>
                      <a:r>
                        <a:rPr lang="en-GB" sz="1100" b="1" u="none" dirty="0" smtClean="0">
                          <a:latin typeface="+mn-lt"/>
                        </a:rPr>
                        <a:t>N - Negatives</a:t>
                      </a:r>
                    </a:p>
                    <a:p>
                      <a:pPr algn="l"/>
                      <a:r>
                        <a:rPr lang="en-GB" sz="900" b="0" u="none" dirty="0" smtClean="0">
                          <a:latin typeface="+mn-lt"/>
                        </a:rPr>
                        <a:t>What didn’t go so</a:t>
                      </a:r>
                      <a:r>
                        <a:rPr lang="en-GB" sz="900" b="0" u="none" baseline="0" dirty="0" smtClean="0">
                          <a:latin typeface="+mn-lt"/>
                        </a:rPr>
                        <a:t> well during the practical?  How could you try to change this for next time you cook?  What did you not like about the final product?  How could you alter the ingredients to change this negative into a positive?</a:t>
                      </a:r>
                    </a:p>
                    <a:p>
                      <a:pPr algn="l"/>
                      <a:endParaRPr lang="en-GB" sz="900" b="0" u="none" dirty="0" smtClean="0">
                        <a:latin typeface="+mn-lt"/>
                      </a:endParaRPr>
                    </a:p>
                    <a:p>
                      <a:pPr algn="l"/>
                      <a:r>
                        <a:rPr lang="en-GB" sz="1100" b="1" u="none" dirty="0" smtClean="0">
                          <a:latin typeface="+mn-lt"/>
                        </a:rPr>
                        <a:t>Conclusion</a:t>
                      </a:r>
                    </a:p>
                    <a:p>
                      <a:pPr algn="l"/>
                      <a:r>
                        <a:rPr lang="en-GB" sz="900" b="0" u="none" dirty="0" smtClean="0">
                          <a:latin typeface="+mn-lt"/>
                        </a:rPr>
                        <a:t>In this section you write about</a:t>
                      </a:r>
                      <a:r>
                        <a:rPr lang="en-GB" sz="900" b="0" u="none" baseline="0" dirty="0" smtClean="0">
                          <a:latin typeface="+mn-lt"/>
                        </a:rPr>
                        <a:t> your opinion of the product now you have reflected in your PIN evaluation.  </a:t>
                      </a:r>
                    </a:p>
                    <a:p>
                      <a:pPr marL="171450" indent="-171450" algn="l">
                        <a:buFont typeface="Wingdings" panose="05000000000000000000" pitchFamily="2" charset="2"/>
                        <a:buChar char="ü"/>
                      </a:pPr>
                      <a:r>
                        <a:rPr lang="en-GB" sz="900" b="0" u="none" baseline="0" dirty="0" smtClean="0">
                          <a:latin typeface="+mn-lt"/>
                        </a:rPr>
                        <a:t>Would you make this product again?  Why?  </a:t>
                      </a:r>
                    </a:p>
                    <a:p>
                      <a:pPr marL="171450" indent="-171450" algn="l">
                        <a:buFont typeface="Wingdings" panose="05000000000000000000" pitchFamily="2" charset="2"/>
                        <a:buChar char="ü"/>
                      </a:pPr>
                      <a:r>
                        <a:rPr lang="en-GB" sz="900" b="0" u="none" baseline="0" dirty="0" smtClean="0">
                          <a:latin typeface="+mn-lt"/>
                        </a:rPr>
                        <a:t>What skills are you still developing?  </a:t>
                      </a:r>
                    </a:p>
                    <a:p>
                      <a:pPr marL="171450" indent="-171450" algn="l">
                        <a:buFont typeface="Wingdings" panose="05000000000000000000" pitchFamily="2" charset="2"/>
                        <a:buChar char="ü"/>
                      </a:pPr>
                      <a:r>
                        <a:rPr lang="en-GB" sz="900" b="0" u="none" baseline="0" dirty="0" smtClean="0">
                          <a:latin typeface="+mn-lt"/>
                        </a:rPr>
                        <a:t>Are you happy with the level you received from the practical?  </a:t>
                      </a:r>
                    </a:p>
                    <a:p>
                      <a:pPr marL="171450" indent="-171450" algn="l">
                        <a:buFont typeface="Wingdings" panose="05000000000000000000" pitchFamily="2" charset="2"/>
                        <a:buChar char="ü"/>
                      </a:pPr>
                      <a:r>
                        <a:rPr lang="en-GB" sz="900" b="0" u="none" baseline="0" dirty="0" smtClean="0">
                          <a:latin typeface="+mn-lt"/>
                        </a:rPr>
                        <a:t>Do you know how to improve it?</a:t>
                      </a:r>
                      <a:endParaRPr lang="en-GB" sz="900" b="0" u="none" dirty="0" smtClean="0">
                        <a:latin typeface="+mn-lt"/>
                      </a:endParaRPr>
                    </a:p>
                  </a:txBody>
                  <a:tcPr/>
                </a:tc>
                <a:tc rowSpan="3">
                  <a:txBody>
                    <a:bodyPr/>
                    <a:lstStyle/>
                    <a:p>
                      <a:endParaRPr lang="en-GB" dirty="0"/>
                    </a:p>
                  </a:txBody>
                  <a:tcPr/>
                </a:tc>
                <a:tc>
                  <a:txBody>
                    <a:bodyPr/>
                    <a:lstStyle/>
                    <a:p>
                      <a:pPr algn="ctr"/>
                      <a:r>
                        <a:rPr lang="en-GB" sz="1400" b="1" u="sng" dirty="0" smtClean="0"/>
                        <a:t>Sentence Level</a:t>
                      </a:r>
                    </a:p>
                    <a:p>
                      <a:pPr algn="ctr"/>
                      <a:endParaRPr lang="en-GB" sz="1200" b="1" u="sng" dirty="0" smtClean="0"/>
                    </a:p>
                    <a:p>
                      <a:pPr marL="171450" indent="-171450" algn="l">
                        <a:buFont typeface="Arial" panose="020B0604020202020204" pitchFamily="34" charset="0"/>
                        <a:buChar char="•"/>
                      </a:pPr>
                      <a:r>
                        <a:rPr lang="en-GB" sz="1100" b="1" u="none" dirty="0" smtClean="0"/>
                        <a:t>Write in the first </a:t>
                      </a:r>
                      <a:r>
                        <a:rPr lang="en-GB" sz="1100" b="1" u="none" dirty="0" smtClean="0"/>
                        <a:t>person</a:t>
                      </a:r>
                      <a:endParaRPr lang="en-GB" sz="1100" b="0" i="1" u="none" baseline="0" dirty="0" smtClean="0"/>
                    </a:p>
                    <a:p>
                      <a:pPr marL="171450" indent="-171450" algn="l">
                        <a:buFont typeface="Arial" panose="020B0604020202020204" pitchFamily="34" charset="0"/>
                        <a:buChar char="•"/>
                      </a:pPr>
                      <a:r>
                        <a:rPr lang="en-GB" sz="1100" b="1" i="0" u="none" baseline="0" dirty="0" smtClean="0"/>
                        <a:t>Subheadings </a:t>
                      </a:r>
                    </a:p>
                    <a:p>
                      <a:pPr marL="171450" indent="-171450" algn="l">
                        <a:buFont typeface="Arial" panose="020B0604020202020204" pitchFamily="34" charset="0"/>
                        <a:buChar char="•"/>
                      </a:pPr>
                      <a:r>
                        <a:rPr lang="en-GB" sz="1100" b="1" i="0" u="none" baseline="0" dirty="0" smtClean="0"/>
                        <a:t>Past </a:t>
                      </a:r>
                      <a:r>
                        <a:rPr lang="en-GB" sz="1100" b="1" i="0" u="none" baseline="0" dirty="0" smtClean="0"/>
                        <a:t>tense</a:t>
                      </a:r>
                      <a:endParaRPr lang="en-GB" sz="1100" b="0" i="0" u="none" baseline="0" dirty="0" smtClean="0"/>
                    </a:p>
                    <a:p>
                      <a:pPr marL="171450" indent="-171450" algn="l">
                        <a:buFont typeface="Arial" panose="020B0604020202020204" pitchFamily="34" charset="0"/>
                        <a:buChar char="•"/>
                      </a:pPr>
                      <a:r>
                        <a:rPr lang="en-GB" sz="1100" b="1" i="0" u="none" baseline="0" dirty="0" smtClean="0"/>
                        <a:t>Reasons and examples </a:t>
                      </a:r>
                      <a:r>
                        <a:rPr lang="en-GB" sz="1100" b="0" i="0" u="none" baseline="0" dirty="0" smtClean="0"/>
                        <a:t>– Give reasons and examples when discussing the product or your working in lesson</a:t>
                      </a:r>
                    </a:p>
                    <a:p>
                      <a:pPr marL="0" indent="0" algn="l">
                        <a:buFont typeface="Arial" panose="020B0604020202020204" pitchFamily="34" charset="0"/>
                        <a:buNone/>
                      </a:pPr>
                      <a:endParaRPr lang="en-GB" sz="1100" b="0" i="1" u="none" dirty="0" smtClean="0"/>
                    </a:p>
                  </a:txBody>
                  <a:tcPr/>
                </a:tc>
                <a:extLst>
                  <a:ext uri="{0D108BD9-81ED-4DB2-BD59-A6C34878D82A}">
                    <a16:rowId xmlns:a16="http://schemas.microsoft.com/office/drawing/2014/main" val="10000"/>
                  </a:ext>
                </a:extLst>
              </a:tr>
              <a:tr h="1224136">
                <a:tc vMerge="1">
                  <a:txBody>
                    <a:bodyPr/>
                    <a:lstStyle/>
                    <a:p>
                      <a:endParaRPr lang="en-GB"/>
                    </a:p>
                  </a:txBody>
                  <a:tcPr/>
                </a:tc>
                <a:tc vMerge="1">
                  <a:txBody>
                    <a:bodyPr/>
                    <a:lstStyle/>
                    <a:p>
                      <a:endParaRPr lang="en-GB"/>
                    </a:p>
                  </a:txBody>
                  <a:tcPr/>
                </a:tc>
                <a:tc rowSpan="2">
                  <a:txBody>
                    <a:bodyPr/>
                    <a:lstStyle/>
                    <a:p>
                      <a:pPr algn="ctr"/>
                      <a:r>
                        <a:rPr lang="en-GB" sz="1200" b="1" u="none" dirty="0" err="1" smtClean="0">
                          <a:latin typeface="Arial" panose="020B0604020202020204" pitchFamily="34" charset="0"/>
                          <a:cs typeface="Arial" panose="020B0604020202020204" pitchFamily="34" charset="0"/>
                        </a:rPr>
                        <a:t>Wordbank</a:t>
                      </a:r>
                      <a:endParaRPr lang="en-GB" sz="1200" b="1" u="none" dirty="0" smtClean="0">
                        <a:latin typeface="Arial" panose="020B0604020202020204" pitchFamily="34" charset="0"/>
                        <a:cs typeface="Arial" panose="020B0604020202020204" pitchFamily="34" charset="0"/>
                      </a:endParaRPr>
                    </a:p>
                    <a:p>
                      <a:pPr algn="l"/>
                      <a:r>
                        <a:rPr lang="en-GB" sz="1400" b="0" u="none" baseline="0" dirty="0" smtClean="0"/>
                        <a:t>Effective</a:t>
                      </a:r>
                    </a:p>
                    <a:p>
                      <a:pPr algn="l"/>
                      <a:r>
                        <a:rPr lang="en-GB" sz="1400" b="0" u="none" baseline="0" dirty="0" smtClean="0"/>
                        <a:t>Brutal </a:t>
                      </a:r>
                    </a:p>
                    <a:p>
                      <a:pPr algn="l"/>
                      <a:r>
                        <a:rPr lang="en-GB" sz="1400" b="0" u="none" baseline="0" dirty="0" smtClean="0"/>
                        <a:t>Worthless</a:t>
                      </a:r>
                    </a:p>
                    <a:p>
                      <a:pPr algn="l"/>
                      <a:r>
                        <a:rPr lang="en-GB" sz="1400" b="0" u="none" baseline="0" dirty="0" smtClean="0"/>
                        <a:t>Hard</a:t>
                      </a:r>
                    </a:p>
                    <a:p>
                      <a:pPr algn="l"/>
                      <a:r>
                        <a:rPr lang="en-GB" sz="1400" b="0" u="none" baseline="0" dirty="0" smtClean="0"/>
                        <a:t>Kind</a:t>
                      </a:r>
                    </a:p>
                    <a:p>
                      <a:pPr algn="l"/>
                      <a:r>
                        <a:rPr lang="en-GB" sz="1400" b="0" u="none" baseline="0" dirty="0" smtClean="0"/>
                        <a:t>Ineffective</a:t>
                      </a:r>
                    </a:p>
                    <a:p>
                      <a:pPr algn="l"/>
                      <a:r>
                        <a:rPr lang="en-GB" sz="1400" b="0" u="none" baseline="0" dirty="0" smtClean="0"/>
                        <a:t>Challenging</a:t>
                      </a:r>
                    </a:p>
                    <a:p>
                      <a:pPr algn="l"/>
                      <a:r>
                        <a:rPr lang="en-GB" sz="1400" b="0" u="none" baseline="0" dirty="0" smtClean="0"/>
                        <a:t>Terrible</a:t>
                      </a:r>
                    </a:p>
                    <a:p>
                      <a:pPr algn="l"/>
                      <a:r>
                        <a:rPr lang="en-GB" sz="1400" b="0" u="none" baseline="0" dirty="0" smtClean="0"/>
                        <a:t>Okay</a:t>
                      </a:r>
                    </a:p>
                    <a:p>
                      <a:pPr algn="l"/>
                      <a:r>
                        <a:rPr lang="en-GB" sz="1400" b="0" u="none" baseline="0" dirty="0" smtClean="0"/>
                        <a:t>Monumental</a:t>
                      </a:r>
                    </a:p>
                    <a:p>
                      <a:pPr algn="l"/>
                      <a:r>
                        <a:rPr lang="en-GB" sz="1400" b="0" u="none" baseline="0" dirty="0" smtClean="0"/>
                        <a:t>Decisive</a:t>
                      </a:r>
                    </a:p>
                    <a:p>
                      <a:pPr algn="l"/>
                      <a:endParaRPr lang="en-GB" sz="1400" b="0" u="none" baseline="0" dirty="0" smtClean="0"/>
                    </a:p>
                    <a:p>
                      <a:pPr algn="l"/>
                      <a:endParaRPr lang="en-GB" sz="1400" b="0" u="none" baseline="0" dirty="0" smtClean="0"/>
                    </a:p>
                    <a:p>
                      <a:pPr algn="l"/>
                      <a:endParaRPr lang="en-GB" sz="1400" b="0" u="none" baseline="0" dirty="0" smtClean="0"/>
                    </a:p>
                  </a:txBody>
                  <a:tcPr/>
                </a:tc>
                <a:extLst>
                  <a:ext uri="{0D108BD9-81ED-4DB2-BD59-A6C34878D82A}">
                    <a16:rowId xmlns:a16="http://schemas.microsoft.com/office/drawing/2014/main" val="10001"/>
                  </a:ext>
                </a:extLst>
              </a:tr>
              <a:tr h="1747936">
                <a:tc>
                  <a:txBody>
                    <a:bodyPr/>
                    <a:lstStyle/>
                    <a:p>
                      <a:pPr algn="ctr"/>
                      <a:r>
                        <a:rPr lang="en-GB" sz="1200" b="1" u="sng" dirty="0" smtClean="0"/>
                        <a:t>Useful Connectives</a:t>
                      </a:r>
                    </a:p>
                    <a:p>
                      <a:pPr marL="171450" indent="-171450" algn="l">
                        <a:buFont typeface="Arial" panose="020B0604020202020204" pitchFamily="34" charset="0"/>
                        <a:buChar char="•"/>
                      </a:pPr>
                      <a:r>
                        <a:rPr lang="en-GB" sz="1000" u="none" baseline="0" dirty="0" smtClean="0"/>
                        <a:t>Showing strengths and weaknesses: although, however, still, on the other hand</a:t>
                      </a:r>
                    </a:p>
                    <a:p>
                      <a:pPr marL="171450" indent="-171450" algn="l">
                        <a:buFont typeface="Arial" panose="020B0604020202020204" pitchFamily="34" charset="0"/>
                        <a:buChar char="•"/>
                      </a:pPr>
                      <a:endParaRPr lang="en-GB" sz="1000" u="none" baseline="0" dirty="0" smtClean="0"/>
                    </a:p>
                    <a:p>
                      <a:pPr marL="171450" indent="-171450" algn="l">
                        <a:buFont typeface="Arial" panose="020B0604020202020204" pitchFamily="34" charset="0"/>
                        <a:buChar char="•"/>
                      </a:pPr>
                      <a:r>
                        <a:rPr lang="en-GB" sz="1000" u="none" dirty="0" smtClean="0"/>
                        <a:t>Showing evidence and examples: I know</a:t>
                      </a:r>
                      <a:r>
                        <a:rPr lang="en-GB" sz="1000" u="none" baseline="0" dirty="0" smtClean="0"/>
                        <a:t> this because….., this shows that…..</a:t>
                      </a:r>
                    </a:p>
                    <a:p>
                      <a:pPr marL="171450" indent="-171450" algn="l">
                        <a:buFont typeface="Arial" panose="020B0604020202020204" pitchFamily="34" charset="0"/>
                        <a:buChar char="•"/>
                      </a:pPr>
                      <a:endParaRPr lang="en-GB" sz="1000" u="none" baseline="0" dirty="0" smtClean="0"/>
                    </a:p>
                    <a:p>
                      <a:pPr marL="171450" indent="-171450" algn="l">
                        <a:buFont typeface="Arial" panose="020B0604020202020204" pitchFamily="34" charset="0"/>
                        <a:buChar char="•"/>
                      </a:pPr>
                      <a:r>
                        <a:rPr lang="en-GB" sz="1000" u="none" baseline="0" dirty="0" smtClean="0"/>
                        <a:t>Describing cause and effect:  because, since, therefore, so, as a result</a:t>
                      </a:r>
                    </a:p>
                    <a:p>
                      <a:pPr marL="0" indent="0" algn="l">
                        <a:buFont typeface="Arial" panose="020B0604020202020204" pitchFamily="34" charset="0"/>
                        <a:buNone/>
                      </a:pPr>
                      <a:endParaRPr lang="en-GB" sz="1000" u="none" baseline="0" dirty="0" smtClean="0"/>
                    </a:p>
                    <a:p>
                      <a:pPr algn="l"/>
                      <a:r>
                        <a:rPr lang="en-GB" sz="1000" u="none" baseline="0" dirty="0" smtClean="0"/>
                        <a:t>Using connectives improves your sentence structure and you will start to include examples/evidence which will move you closer to your target </a:t>
                      </a:r>
                      <a:r>
                        <a:rPr lang="en-GB" sz="1000" u="none" baseline="0" dirty="0" smtClean="0">
                          <a:sym typeface="Wingdings" panose="05000000000000000000" pitchFamily="2" charset="2"/>
                        </a:rPr>
                        <a:t></a:t>
                      </a:r>
                      <a:endParaRPr lang="en-GB" sz="1000" u="none" dirty="0"/>
                    </a:p>
                  </a:txBody>
                  <a:tcPr/>
                </a:tc>
                <a:tc vMerge="1">
                  <a:txBody>
                    <a:bodyPr/>
                    <a:lstStyle/>
                    <a:p>
                      <a:endParaRPr lang="en-GB" dirty="0"/>
                    </a:p>
                  </a:txBody>
                  <a:tcPr/>
                </a:tc>
                <a:tc vMerge="1">
                  <a:txBody>
                    <a:bodyPr/>
                    <a:lstStyle/>
                    <a:p>
                      <a:pPr algn="l"/>
                      <a:endParaRPr lang="en-GB" sz="1400" b="0" u="none" baseline="0" dirty="0" smtClean="0"/>
                    </a:p>
                  </a:txBody>
                  <a:tcPr/>
                </a:tc>
                <a:extLst>
                  <a:ext uri="{0D108BD9-81ED-4DB2-BD59-A6C34878D82A}">
                    <a16:rowId xmlns:a16="http://schemas.microsoft.com/office/drawing/2014/main" val="10002"/>
                  </a:ext>
                </a:extLst>
              </a:tr>
            </a:tbl>
          </a:graphicData>
        </a:graphic>
      </p:graphicFrame>
      <p:sp>
        <p:nvSpPr>
          <p:cNvPr id="6" name="TextBox 5"/>
          <p:cNvSpPr txBox="1"/>
          <p:nvPr/>
        </p:nvSpPr>
        <p:spPr>
          <a:xfrm>
            <a:off x="3368824" y="188640"/>
            <a:ext cx="3312368" cy="369332"/>
          </a:xfrm>
          <a:prstGeom prst="rect">
            <a:avLst/>
          </a:prstGeom>
          <a:solidFill>
            <a:schemeClr val="tx1"/>
          </a:solidFill>
        </p:spPr>
        <p:txBody>
          <a:bodyPr wrap="square" rtlCol="0">
            <a:spAutoFit/>
          </a:bodyPr>
          <a:lstStyle/>
          <a:p>
            <a:pPr algn="ctr"/>
            <a:r>
              <a:rPr lang="en-GB" b="1" dirty="0" smtClean="0">
                <a:solidFill>
                  <a:schemeClr val="bg1"/>
                </a:solidFill>
              </a:rPr>
              <a:t>Writing </a:t>
            </a:r>
            <a:r>
              <a:rPr lang="en-GB" b="1" dirty="0">
                <a:solidFill>
                  <a:schemeClr val="bg1"/>
                </a:solidFill>
              </a:rPr>
              <a:t>Y</a:t>
            </a:r>
            <a:r>
              <a:rPr lang="en-GB" b="1" dirty="0" smtClean="0">
                <a:solidFill>
                  <a:schemeClr val="bg1"/>
                </a:solidFill>
              </a:rPr>
              <a:t>our Evaluation</a:t>
            </a:r>
            <a:endParaRPr lang="en-GB" b="1"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708548983"/>
              </p:ext>
            </p:extLst>
          </p:nvPr>
        </p:nvGraphicFramePr>
        <p:xfrm>
          <a:off x="3368824" y="629980"/>
          <a:ext cx="3312368" cy="6039380"/>
        </p:xfrm>
        <a:graphic>
          <a:graphicData uri="http://schemas.openxmlformats.org/drawingml/2006/table">
            <a:tbl>
              <a:tblPr firstRow="1" bandRow="1">
                <a:tableStyleId>{5940675A-B579-460E-94D1-54222C63F5DA}</a:tableStyleId>
              </a:tblPr>
              <a:tblGrid>
                <a:gridCol w="3312368">
                  <a:extLst>
                    <a:ext uri="{9D8B030D-6E8A-4147-A177-3AD203B41FA5}">
                      <a16:colId xmlns:a16="http://schemas.microsoft.com/office/drawing/2014/main" val="20000"/>
                    </a:ext>
                  </a:extLst>
                </a:gridCol>
              </a:tblGrid>
              <a:tr h="261216">
                <a:tc>
                  <a:txBody>
                    <a:bodyPr/>
                    <a:lstStyle/>
                    <a:p>
                      <a:endParaRPr lang="en-GB" sz="900" b="0" i="0" u="sng" dirty="0" smtClean="0">
                        <a:latin typeface="Meiryo" panose="020B0604030504040204" pitchFamily="34" charset="-128"/>
                        <a:ea typeface="Meiryo" panose="020B0604030504040204" pitchFamily="34" charset="-128"/>
                        <a:cs typeface="Meiryo" panose="020B0604030504040204" pitchFamily="34" charset="-128"/>
                      </a:endParaRPr>
                    </a:p>
                    <a:p>
                      <a:r>
                        <a:rPr lang="en-GB" sz="900" b="0" i="0" u="sng" dirty="0" smtClean="0">
                          <a:latin typeface="Meiryo" panose="020B0604030504040204" pitchFamily="34" charset="-128"/>
                          <a:ea typeface="Meiryo" panose="020B0604030504040204" pitchFamily="34" charset="-128"/>
                          <a:cs typeface="Meiryo" panose="020B0604030504040204" pitchFamily="34" charset="-128"/>
                        </a:rPr>
                        <a:t>Evaluation of                                 .</a:t>
                      </a:r>
                      <a:endParaRPr lang="en-GB" sz="900" b="0" i="0" u="sng" dirty="0">
                        <a:latin typeface="Meiryo" panose="020B0604030504040204" pitchFamily="34" charset="-128"/>
                        <a:ea typeface="Meiryo" panose="020B0604030504040204" pitchFamily="34" charset="-128"/>
                        <a:cs typeface="Meiryo" panose="020B0604030504040204" pitchFamily="34" charset="-128"/>
                      </a:endParaRP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0"/>
                  </a:ext>
                </a:extLst>
              </a:tr>
              <a:tr h="925672">
                <a:tc>
                  <a:txBody>
                    <a:bodyPr/>
                    <a:lstStyle/>
                    <a:p>
                      <a:r>
                        <a:rPr lang="en-GB" sz="800" b="0" i="0" u="sng" dirty="0" smtClean="0">
                          <a:latin typeface="Meiryo" panose="020B0604030504040204" pitchFamily="34" charset="-128"/>
                          <a:ea typeface="Meiryo" panose="020B0604030504040204" pitchFamily="34" charset="-128"/>
                          <a:cs typeface="Meiryo" panose="020B0604030504040204" pitchFamily="34" charset="-128"/>
                        </a:rPr>
                        <a:t>Introduction</a:t>
                      </a: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1"/>
                  </a:ext>
                </a:extLst>
              </a:tr>
              <a:tr h="1110806">
                <a:tc>
                  <a:txBody>
                    <a:bodyPr/>
                    <a:lstStyle/>
                    <a:p>
                      <a:r>
                        <a:rPr lang="en-GB" sz="800" b="0" i="0" u="sng" dirty="0" smtClean="0">
                          <a:latin typeface="Meiryo" panose="020B0604030504040204" pitchFamily="34" charset="-128"/>
                          <a:ea typeface="Meiryo" panose="020B0604030504040204" pitchFamily="34" charset="-128"/>
                          <a:cs typeface="Meiryo" panose="020B0604030504040204" pitchFamily="34" charset="-128"/>
                        </a:rPr>
                        <a:t>Positives</a:t>
                      </a: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2"/>
                  </a:ext>
                </a:extLst>
              </a:tr>
              <a:tr h="1550928">
                <a:tc>
                  <a:txBody>
                    <a:bodyPr/>
                    <a:lstStyle/>
                    <a:p>
                      <a:r>
                        <a:rPr lang="en-GB" sz="800" b="0" i="0" u="sng" dirty="0" smtClean="0">
                          <a:latin typeface="Meiryo" panose="020B0604030504040204" pitchFamily="34" charset="-128"/>
                          <a:ea typeface="Meiryo" panose="020B0604030504040204" pitchFamily="34" charset="-128"/>
                          <a:cs typeface="Meiryo" panose="020B0604030504040204" pitchFamily="34" charset="-128"/>
                        </a:rPr>
                        <a:t>Improvements</a:t>
                      </a: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3"/>
                  </a:ext>
                </a:extLst>
              </a:tr>
              <a:tr h="1079951">
                <a:tc>
                  <a:txBody>
                    <a:bodyPr/>
                    <a:lstStyle/>
                    <a:p>
                      <a:r>
                        <a:rPr lang="en-GB" sz="800" b="0" i="0" u="sng" dirty="0" smtClean="0">
                          <a:latin typeface="Meiryo" panose="020B0604030504040204" pitchFamily="34" charset="-128"/>
                          <a:ea typeface="Meiryo" panose="020B0604030504040204" pitchFamily="34" charset="-128"/>
                          <a:cs typeface="Meiryo" panose="020B0604030504040204" pitchFamily="34" charset="-128"/>
                        </a:rPr>
                        <a:t>Negatives</a:t>
                      </a: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4"/>
                  </a:ext>
                </a:extLst>
              </a:tr>
              <a:tr h="1006263">
                <a:tc>
                  <a:txBody>
                    <a:bodyPr/>
                    <a:lstStyle/>
                    <a:p>
                      <a:r>
                        <a:rPr lang="en-GB" sz="800" b="0" i="0" u="sng" dirty="0" smtClean="0">
                          <a:latin typeface="Meiryo" panose="020B0604030504040204" pitchFamily="34" charset="-128"/>
                          <a:ea typeface="Meiryo" panose="020B0604030504040204" pitchFamily="34" charset="-128"/>
                          <a:cs typeface="Meiryo" panose="020B0604030504040204" pitchFamily="34" charset="-128"/>
                        </a:rPr>
                        <a:t>Conclusion</a:t>
                      </a: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5"/>
                  </a:ext>
                </a:extLst>
              </a:tr>
            </a:tbl>
          </a:graphicData>
        </a:graphic>
      </p:graphicFrame>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8176" r="13435"/>
          <a:stretch/>
        </p:blipFill>
        <p:spPr>
          <a:xfrm>
            <a:off x="8985448" y="6161008"/>
            <a:ext cx="739245" cy="553591"/>
          </a:xfrm>
          <a:prstGeom prst="rect">
            <a:avLst/>
          </a:prstGeom>
          <a:ln>
            <a:solidFill>
              <a:schemeClr val="tx1"/>
            </a:solidFill>
          </a:ln>
        </p:spPr>
      </p:pic>
    </p:spTree>
    <p:extLst>
      <p:ext uri="{BB962C8B-B14F-4D97-AF65-F5344CB8AC3E}">
        <p14:creationId xmlns:p14="http://schemas.microsoft.com/office/powerpoint/2010/main" val="2053337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625243513"/>
              </p:ext>
            </p:extLst>
          </p:nvPr>
        </p:nvGraphicFramePr>
        <p:xfrm>
          <a:off x="128464" y="116632"/>
          <a:ext cx="9649072" cy="6624736"/>
        </p:xfrm>
        <a:graphic>
          <a:graphicData uri="http://schemas.openxmlformats.org/drawingml/2006/table">
            <a:tbl>
              <a:tblPr firstRow="1" bandRow="1">
                <a:tableStyleId>{5940675A-B579-460E-94D1-54222C63F5DA}</a:tableStyleId>
              </a:tblPr>
              <a:tblGrid>
                <a:gridCol w="4896544">
                  <a:extLst>
                    <a:ext uri="{9D8B030D-6E8A-4147-A177-3AD203B41FA5}">
                      <a16:colId xmlns:a16="http://schemas.microsoft.com/office/drawing/2014/main" val="20000"/>
                    </a:ext>
                  </a:extLst>
                </a:gridCol>
                <a:gridCol w="4752528">
                  <a:extLst>
                    <a:ext uri="{9D8B030D-6E8A-4147-A177-3AD203B41FA5}">
                      <a16:colId xmlns:a16="http://schemas.microsoft.com/office/drawing/2014/main" val="20001"/>
                    </a:ext>
                  </a:extLst>
                </a:gridCol>
              </a:tblGrid>
              <a:tr h="6624736">
                <a:tc>
                  <a:txBody>
                    <a:bodyPr/>
                    <a:lstStyle/>
                    <a:p>
                      <a:pPr algn="ctr"/>
                      <a:r>
                        <a:rPr lang="en-GB" sz="1200" b="1" i="0" u="none" dirty="0" smtClean="0">
                          <a:latin typeface="Arial" panose="020B0604020202020204" pitchFamily="34" charset="0"/>
                          <a:cs typeface="Arial" panose="020B0604020202020204" pitchFamily="34" charset="0"/>
                        </a:rPr>
                        <a:t>Evaluation Example</a:t>
                      </a:r>
                      <a:endParaRPr lang="en-GB" sz="1200" b="1" u="none" dirty="0" smtClean="0">
                        <a:latin typeface="Arial" panose="020B0604020202020204" pitchFamily="34" charset="0"/>
                        <a:cs typeface="Arial" panose="020B0604020202020204" pitchFamily="34" charset="0"/>
                      </a:endParaRPr>
                    </a:p>
                  </a:txBody>
                  <a:tcPr/>
                </a:tc>
                <a:tc>
                  <a:txBody>
                    <a:bodyPr/>
                    <a:lstStyle/>
                    <a:p>
                      <a:pPr algn="ctr"/>
                      <a:endParaRPr lang="en-GB" sz="1200" b="1" i="0" u="none"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0"/>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104025645"/>
              </p:ext>
            </p:extLst>
          </p:nvPr>
        </p:nvGraphicFramePr>
        <p:xfrm>
          <a:off x="776536" y="476672"/>
          <a:ext cx="3528392" cy="6291808"/>
        </p:xfrm>
        <a:graphic>
          <a:graphicData uri="http://schemas.openxmlformats.org/drawingml/2006/table">
            <a:tbl>
              <a:tblPr firstRow="1" bandRow="1">
                <a:tableStyleId>{5940675A-B579-460E-94D1-54222C63F5DA}</a:tableStyleId>
              </a:tblPr>
              <a:tblGrid>
                <a:gridCol w="3528392">
                  <a:extLst>
                    <a:ext uri="{9D8B030D-6E8A-4147-A177-3AD203B41FA5}">
                      <a16:colId xmlns:a16="http://schemas.microsoft.com/office/drawing/2014/main" val="20000"/>
                    </a:ext>
                  </a:extLst>
                </a:gridCol>
              </a:tblGrid>
              <a:tr h="216024">
                <a:tc>
                  <a:txBody>
                    <a:bodyPr/>
                    <a:lstStyle/>
                    <a:p>
                      <a:r>
                        <a:rPr lang="en-GB" sz="1000" b="1" i="0" u="sng" dirty="0" smtClean="0">
                          <a:latin typeface="Meiryo" panose="020B0604030504040204" pitchFamily="34" charset="-128"/>
                          <a:ea typeface="Meiryo" panose="020B0604030504040204" pitchFamily="34" charset="-128"/>
                          <a:cs typeface="Meiryo" panose="020B0604030504040204" pitchFamily="34" charset="-128"/>
                        </a:rPr>
                        <a:t>Evaluation of my Stir Fry</a:t>
                      </a:r>
                      <a:endParaRPr lang="en-GB" sz="1000" b="1" i="0" u="sng" dirty="0">
                        <a:latin typeface="Meiryo" panose="020B0604030504040204" pitchFamily="34" charset="-128"/>
                        <a:ea typeface="Meiryo" panose="020B0604030504040204" pitchFamily="34" charset="-128"/>
                        <a:cs typeface="Meiryo" panose="020B0604030504040204" pitchFamily="34" charset="-128"/>
                      </a:endParaRP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0"/>
                  </a:ext>
                </a:extLst>
              </a:tr>
              <a:tr h="864096">
                <a:tc>
                  <a:txBody>
                    <a:bodyPr/>
                    <a:lstStyle/>
                    <a:p>
                      <a:r>
                        <a:rPr lang="en-GB" sz="800" b="1" i="0" u="sng" dirty="0" smtClean="0">
                          <a:latin typeface="Meiryo" panose="020B0604030504040204" pitchFamily="34" charset="-128"/>
                          <a:ea typeface="Meiryo" panose="020B0604030504040204" pitchFamily="34" charset="-128"/>
                          <a:cs typeface="Meiryo" panose="020B0604030504040204" pitchFamily="34" charset="-128"/>
                        </a:rPr>
                        <a:t>Introduction</a:t>
                      </a:r>
                    </a:p>
                    <a:p>
                      <a:r>
                        <a:rPr lang="en-GB" sz="800" b="0" i="0" u="none" dirty="0" smtClean="0">
                          <a:latin typeface="Meiryo" panose="020B0604030504040204" pitchFamily="34" charset="-128"/>
                          <a:ea typeface="Meiryo" panose="020B0604030504040204" pitchFamily="34" charset="-128"/>
                          <a:cs typeface="Meiryo" panose="020B0604030504040204" pitchFamily="34" charset="-128"/>
                        </a:rPr>
                        <a:t>During this</a:t>
                      </a:r>
                      <a:r>
                        <a:rPr lang="en-GB" sz="800" b="0" i="0" u="none" baseline="0" dirty="0" smtClean="0">
                          <a:latin typeface="Meiryo" panose="020B0604030504040204" pitchFamily="34" charset="-128"/>
                          <a:ea typeface="Meiryo" panose="020B0604030504040204" pitchFamily="34" charset="-128"/>
                          <a:cs typeface="Meiryo" panose="020B0604030504040204" pitchFamily="34" charset="-128"/>
                        </a:rPr>
                        <a:t> evaluation I will be discussing my practical working and the chicken stir fry I made during my practical lesson.  I will be analysing the sensory points of the dish and highlighting the positives, negatives as well as areas for improvement and development for the dish.</a:t>
                      </a:r>
                      <a:endParaRPr lang="en-GB" sz="800" b="0" i="0" u="none" dirty="0">
                        <a:latin typeface="Meiryo" panose="020B0604030504040204" pitchFamily="34" charset="-128"/>
                        <a:ea typeface="Meiryo" panose="020B0604030504040204" pitchFamily="34" charset="-128"/>
                        <a:cs typeface="Meiryo" panose="020B0604030504040204" pitchFamily="34" charset="-128"/>
                      </a:endParaRP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1"/>
                  </a:ext>
                </a:extLst>
              </a:tr>
              <a:tr h="1036915">
                <a:tc>
                  <a:txBody>
                    <a:bodyPr/>
                    <a:lstStyle/>
                    <a:p>
                      <a:r>
                        <a:rPr lang="en-GB" sz="800" b="1" i="0" u="sng" dirty="0" smtClean="0">
                          <a:latin typeface="Meiryo" panose="020B0604030504040204" pitchFamily="34" charset="-128"/>
                          <a:ea typeface="Meiryo" panose="020B0604030504040204" pitchFamily="34" charset="-128"/>
                          <a:cs typeface="Meiryo" panose="020B0604030504040204" pitchFamily="34" charset="-128"/>
                        </a:rPr>
                        <a:t>Positives</a:t>
                      </a:r>
                    </a:p>
                    <a:p>
                      <a:r>
                        <a:rPr lang="en-GB" sz="800" b="0" i="0" u="none" dirty="0" smtClean="0">
                          <a:latin typeface="Meiryo" panose="020B0604030504040204" pitchFamily="34" charset="-128"/>
                          <a:ea typeface="Meiryo" panose="020B0604030504040204" pitchFamily="34" charset="-128"/>
                          <a:cs typeface="Meiryo" panose="020B0604030504040204" pitchFamily="34" charset="-128"/>
                        </a:rPr>
                        <a:t>I was really nervous before the practical but practised</a:t>
                      </a:r>
                      <a:r>
                        <a:rPr lang="en-GB" sz="800" b="0" i="0" u="none" baseline="0" dirty="0" smtClean="0">
                          <a:latin typeface="Meiryo" panose="020B0604030504040204" pitchFamily="34" charset="-128"/>
                          <a:ea typeface="Meiryo" panose="020B0604030504040204" pitchFamily="34" charset="-128"/>
                          <a:cs typeface="Meiryo" panose="020B0604030504040204" pitchFamily="34" charset="-128"/>
                        </a:rPr>
                        <a:t> at home and made sure that I did not ask for any help or assistance, so that my level would be good.  I had prepared a method with ingredients and equipment list so that I was prepared before and during the lesson.  My dish was made within the hour and my cleaning up was completed with laundry put away.  The dish was hot and spicy because of the fresh chilli's I added.  It was also colourful and bright which helped to make it eye catching.  The chicken was succulent and adding soy sauce to the marinade helped to give the stir fry a strong flavour.</a:t>
                      </a:r>
                      <a:endParaRPr lang="en-GB" sz="800" b="0" i="0" u="none" dirty="0">
                        <a:latin typeface="Meiryo" panose="020B0604030504040204" pitchFamily="34" charset="-128"/>
                        <a:ea typeface="Meiryo" panose="020B0604030504040204" pitchFamily="34" charset="-128"/>
                        <a:cs typeface="Meiryo" panose="020B0604030504040204" pitchFamily="34" charset="-128"/>
                      </a:endParaRP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2"/>
                  </a:ext>
                </a:extLst>
              </a:tr>
              <a:tr h="1447760">
                <a:tc>
                  <a:txBody>
                    <a:bodyPr/>
                    <a:lstStyle/>
                    <a:p>
                      <a:r>
                        <a:rPr lang="en-GB" sz="800" b="1" i="0" u="sng" dirty="0" smtClean="0">
                          <a:latin typeface="Meiryo" panose="020B0604030504040204" pitchFamily="34" charset="-128"/>
                          <a:ea typeface="Meiryo" panose="020B0604030504040204" pitchFamily="34" charset="-128"/>
                          <a:cs typeface="Meiryo" panose="020B0604030504040204" pitchFamily="34" charset="-128"/>
                        </a:rPr>
                        <a:t>Improvements</a:t>
                      </a:r>
                    </a:p>
                    <a:p>
                      <a:pPr marL="0" marR="0" indent="0" algn="l" defTabSz="914400" rtl="0" eaLnBrk="1" fontAlgn="auto" latinLnBrk="0" hangingPunct="1">
                        <a:lnSpc>
                          <a:spcPct val="100000"/>
                        </a:lnSpc>
                        <a:spcBef>
                          <a:spcPts val="0"/>
                        </a:spcBef>
                        <a:spcAft>
                          <a:spcPts val="0"/>
                        </a:spcAft>
                        <a:buClrTx/>
                        <a:buSzTx/>
                        <a:buFontTx/>
                        <a:buNone/>
                        <a:tabLst/>
                        <a:defRPr/>
                      </a:pPr>
                      <a:r>
                        <a:rPr lang="en-GB" sz="800" b="0" i="0" u="none" dirty="0" smtClean="0">
                          <a:latin typeface="Meiryo" panose="020B0604030504040204" pitchFamily="34" charset="-128"/>
                          <a:ea typeface="Meiryo" panose="020B0604030504040204" pitchFamily="34" charset="-128"/>
                          <a:cs typeface="Meiryo" panose="020B0604030504040204" pitchFamily="34" charset="-128"/>
                        </a:rPr>
                        <a:t>During</a:t>
                      </a:r>
                      <a:r>
                        <a:rPr lang="en-GB" sz="800" b="0" i="0" u="none" baseline="0" dirty="0" smtClean="0">
                          <a:latin typeface="Meiryo" panose="020B0604030504040204" pitchFamily="34" charset="-128"/>
                          <a:ea typeface="Meiryo" panose="020B0604030504040204" pitchFamily="34" charset="-128"/>
                          <a:cs typeface="Meiryo" panose="020B0604030504040204" pitchFamily="34" charset="-128"/>
                        </a:rPr>
                        <a:t> the practical I demonstrated safe knife skills, although my dicing does need a bit of practise and some of my onion pieces were a bit chunky and didn’t cook as well as the other vegetables.  I think the chicken could have been changed for a slightly more interesting ingredient such as prawns, although chicken was all that I had available to me at the time.  The flavours which I used in the dish were soy sauce and fresh chilli, as a result the dish was strong and quite spicy.  If I was to make it again I would try to add some other flavours such as a different flavour sauce or garlic and ginger to enhance the smell and taste.</a:t>
                      </a: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3"/>
                  </a:ext>
                </a:extLst>
              </a:tr>
              <a:tr h="1008112">
                <a:tc>
                  <a:txBody>
                    <a:bodyPr/>
                    <a:lstStyle/>
                    <a:p>
                      <a:r>
                        <a:rPr lang="en-GB" sz="800" b="1" i="0" u="sng" dirty="0" smtClean="0">
                          <a:latin typeface="Meiryo" panose="020B0604030504040204" pitchFamily="34" charset="-128"/>
                          <a:ea typeface="Meiryo" panose="020B0604030504040204" pitchFamily="34" charset="-128"/>
                          <a:cs typeface="Meiryo" panose="020B0604030504040204" pitchFamily="34" charset="-128"/>
                        </a:rPr>
                        <a:t>Negatives</a:t>
                      </a:r>
                    </a:p>
                    <a:p>
                      <a:r>
                        <a:rPr lang="en-GB" sz="800" b="0" i="0" u="none" dirty="0" smtClean="0">
                          <a:latin typeface="Meiryo" panose="020B0604030504040204" pitchFamily="34" charset="-128"/>
                          <a:ea typeface="Meiryo" panose="020B0604030504040204" pitchFamily="34" charset="-128"/>
                          <a:cs typeface="Meiryo" panose="020B0604030504040204" pitchFamily="34" charset="-128"/>
                        </a:rPr>
                        <a:t>I was not pleased with the noodles which</a:t>
                      </a:r>
                      <a:r>
                        <a:rPr lang="en-GB" sz="800" b="0" i="0" u="none" baseline="0" dirty="0" smtClean="0">
                          <a:latin typeface="Meiryo" panose="020B0604030504040204" pitchFamily="34" charset="-128"/>
                          <a:ea typeface="Meiryo" panose="020B0604030504040204" pitchFamily="34" charset="-128"/>
                          <a:cs typeface="Meiryo" panose="020B0604030504040204" pitchFamily="34" charset="-128"/>
                        </a:rPr>
                        <a:t> I served the stir fry on.  They were thick and overcooked which caused them to be gloopy.  My mum commented that she found them quite heavy and would have preferred not have them.  I would swap the noodles for a rice dish in future and maybe even experiment with trying out an egg fried rice.</a:t>
                      </a:r>
                      <a:endParaRPr lang="en-GB" sz="800" b="0" i="0" u="none" dirty="0">
                        <a:latin typeface="Meiryo" panose="020B0604030504040204" pitchFamily="34" charset="-128"/>
                        <a:ea typeface="Meiryo" panose="020B0604030504040204" pitchFamily="34" charset="-128"/>
                        <a:cs typeface="Meiryo" panose="020B0604030504040204" pitchFamily="34" charset="-128"/>
                      </a:endParaRP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4"/>
                  </a:ext>
                </a:extLst>
              </a:tr>
              <a:tr h="1036915">
                <a:tc>
                  <a:txBody>
                    <a:bodyPr/>
                    <a:lstStyle/>
                    <a:p>
                      <a:r>
                        <a:rPr lang="en-GB" sz="800" b="1" i="0" u="sng" dirty="0" smtClean="0">
                          <a:latin typeface="Meiryo" panose="020B0604030504040204" pitchFamily="34" charset="-128"/>
                          <a:ea typeface="Meiryo" panose="020B0604030504040204" pitchFamily="34" charset="-128"/>
                          <a:cs typeface="Meiryo" panose="020B0604030504040204" pitchFamily="34" charset="-128"/>
                        </a:rPr>
                        <a:t>Conclusion</a:t>
                      </a:r>
                    </a:p>
                    <a:p>
                      <a:r>
                        <a:rPr lang="en-GB" sz="800" b="0" i="0" u="none" dirty="0" smtClean="0">
                          <a:latin typeface="Meiryo" panose="020B0604030504040204" pitchFamily="34" charset="-128"/>
                          <a:ea typeface="Meiryo" panose="020B0604030504040204" pitchFamily="34" charset="-128"/>
                          <a:cs typeface="Meiryo" panose="020B0604030504040204" pitchFamily="34" charset="-128"/>
                        </a:rPr>
                        <a:t>Overall</a:t>
                      </a:r>
                      <a:r>
                        <a:rPr lang="en-GB" sz="800" b="0" i="0" u="none" baseline="0" dirty="0" smtClean="0">
                          <a:latin typeface="Meiryo" panose="020B0604030504040204" pitchFamily="34" charset="-128"/>
                          <a:ea typeface="Meiryo" panose="020B0604030504040204" pitchFamily="34" charset="-128"/>
                          <a:cs typeface="Meiryo" panose="020B0604030504040204" pitchFamily="34" charset="-128"/>
                        </a:rPr>
                        <a:t> I was pleased with the stir fry I made, although a little disappointed with the noodles.  I have highlighted the positives, improvements and negatives as well as finding areas for development.  Next time I will practise my knife skills prior to the lesson to make sure that the dish is of a high standard.  I will also continue to have a method with equipment and ingredients list as this helped to prepare me and was useful in the lesson.</a:t>
                      </a:r>
                      <a:endParaRPr lang="en-GB" sz="800" b="0" i="0" u="none" dirty="0">
                        <a:latin typeface="Meiryo" panose="020B0604030504040204" pitchFamily="34" charset="-128"/>
                        <a:ea typeface="Meiryo" panose="020B0604030504040204" pitchFamily="34" charset="-128"/>
                        <a:cs typeface="Meiryo" panose="020B0604030504040204" pitchFamily="34" charset="-128"/>
                      </a:endParaRPr>
                    </a:p>
                  </a:txBody>
                  <a:tcPr>
                    <a:lnL w="3175" cap="flat" cmpd="sng" algn="ctr">
                      <a:solidFill>
                        <a:schemeClr val="tx1"/>
                      </a:solidFill>
                      <a:prstDash val="sysDot"/>
                      <a:round/>
                      <a:headEnd type="none" w="med" len="med"/>
                      <a:tailEnd type="none" w="med" len="med"/>
                    </a:lnL>
                    <a:lnR w="3175" cap="flat" cmpd="sng" algn="ctr">
                      <a:solidFill>
                        <a:schemeClr val="tx1"/>
                      </a:solidFill>
                      <a:prstDash val="sysDot"/>
                      <a:round/>
                      <a:headEnd type="none" w="med" len="med"/>
                      <a:tailEnd type="none" w="med" len="med"/>
                    </a:lnR>
                    <a:lnT w="3175" cap="flat" cmpd="sng" algn="ctr">
                      <a:solidFill>
                        <a:schemeClr val="tx1"/>
                      </a:solidFill>
                      <a:prstDash val="sysDot"/>
                      <a:round/>
                      <a:headEnd type="none" w="med" len="med"/>
                      <a:tailEnd type="none" w="med" len="med"/>
                    </a:lnT>
                    <a:lnB w="3175" cap="flat" cmpd="sng" algn="ctr">
                      <a:solidFill>
                        <a:schemeClr val="tx1"/>
                      </a:solidFill>
                      <a:prstDash val="sysDot"/>
                      <a:round/>
                      <a:headEnd type="none" w="med" len="med"/>
                      <a:tailEnd type="none" w="med" len="med"/>
                    </a:lnB>
                  </a:tcPr>
                </a:tc>
                <a:extLst>
                  <a:ext uri="{0D108BD9-81ED-4DB2-BD59-A6C34878D82A}">
                    <a16:rowId xmlns:a16="http://schemas.microsoft.com/office/drawing/2014/main" val="10005"/>
                  </a:ext>
                </a:extLst>
              </a:tr>
            </a:tbl>
          </a:graphicData>
        </a:graphic>
      </p:graphicFrame>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8176" r="13435"/>
          <a:stretch/>
        </p:blipFill>
        <p:spPr>
          <a:xfrm>
            <a:off x="8985448" y="6161008"/>
            <a:ext cx="739245" cy="553591"/>
          </a:xfrm>
          <a:prstGeom prst="rect">
            <a:avLst/>
          </a:prstGeom>
          <a:ln>
            <a:solidFill>
              <a:schemeClr val="tx1"/>
            </a:solidFill>
          </a:ln>
        </p:spPr>
      </p:pic>
    </p:spTree>
    <p:extLst>
      <p:ext uri="{BB962C8B-B14F-4D97-AF65-F5344CB8AC3E}">
        <p14:creationId xmlns:p14="http://schemas.microsoft.com/office/powerpoint/2010/main" val="14871338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TotalTime>
  <Words>781</Words>
  <Application>Microsoft Office PowerPoint</Application>
  <PresentationFormat>A4 Paper (210x297 mm)</PresentationFormat>
  <Paragraphs>66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Meiryo</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Gareth Moss</dc:creator>
  <cp:lastModifiedBy>Brockenhurst Local User</cp:lastModifiedBy>
  <cp:revision>30</cp:revision>
  <dcterms:created xsi:type="dcterms:W3CDTF">2013-10-20T07:49:02Z</dcterms:created>
  <dcterms:modified xsi:type="dcterms:W3CDTF">2020-04-28T13:14:40Z</dcterms:modified>
</cp:coreProperties>
</file>