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58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70" r:id="rId14"/>
    <p:sldId id="269" r:id="rId15"/>
  </p:sldIdLst>
  <p:sldSz cx="12192000" cy="6858000"/>
  <p:notesSz cx="6797675" cy="9926638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ndara" panose="020E0502030303020204" pitchFamily="34" charset="0"/>
      <p:regular r:id="rId21"/>
      <p:bold r:id="rId22"/>
      <p:italic r:id="rId23"/>
      <p:boldItalic r:id="rId24"/>
    </p:embeddedFont>
    <p:embeddedFont>
      <p:font typeface="Noto Sans Symbols" panose="020B0604020202020204" charset="0"/>
      <p:regular r:id="rId25"/>
      <p:bold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7" roundtripDataSignature="AMtx7miaP87a1NI1TnFhNx34TmPTFzMi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75DD5CD-AEFE-4B4A-8680-07C0ADB40E79}">
  <a:tblStyle styleId="{475DD5CD-AEFE-4B4A-8680-07C0ADB40E7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>
      <p:cViewPr varScale="1">
        <p:scale>
          <a:sx n="81" d="100"/>
          <a:sy n="81" d="100"/>
        </p:scale>
        <p:origin x="96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989134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>
            <a:spLocks noGrp="1"/>
          </p:cNvSpPr>
          <p:nvPr>
            <p:ph type="ctrTitle"/>
          </p:nvPr>
        </p:nvSpPr>
        <p:spPr>
          <a:xfrm>
            <a:off x="3315031" y="1380754"/>
            <a:ext cx="5561938" cy="2513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 sz="3600" dirty="0"/>
              <a:t>Brockenhurst C of E Primary School &amp; Pre-School</a:t>
            </a:r>
            <a:br>
              <a:rPr lang="en-GB" sz="4000" dirty="0"/>
            </a:br>
            <a:br>
              <a:rPr lang="en-GB" sz="4000" dirty="0"/>
            </a:br>
            <a:r>
              <a:rPr lang="en-GB" sz="4000" b="1" dirty="0"/>
              <a:t>Year 6 SATs Information </a:t>
            </a:r>
            <a:endParaRPr sz="4000" b="1" dirty="0"/>
          </a:p>
        </p:txBody>
      </p:sp>
      <p:sp>
        <p:nvSpPr>
          <p:cNvPr id="90" name="Google Shape;90;p1"/>
          <p:cNvSpPr/>
          <p:nvPr/>
        </p:nvSpPr>
        <p:spPr>
          <a:xfrm rot="-1577571" flipH="1">
            <a:off x="2494119" y="6170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noFill/>
          <a:ln w="127000" cap="rnd" cmpd="sng">
            <a:solidFill>
              <a:schemeClr val="accent4">
                <a:alpha val="94901"/>
              </a:schemeClr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8200995" y="5310973"/>
            <a:ext cx="705948" cy="686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https://www.brockenhurstceprimary.co.uk/_site/images/design/anima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7" y="4134460"/>
            <a:ext cx="1152525" cy="110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/>
          <p:nvPr/>
        </p:nvSpPr>
        <p:spPr>
          <a:xfrm>
            <a:off x="0" y="13855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/>
          <p:nvPr/>
        </p:nvSpPr>
        <p:spPr>
          <a:xfrm rot="10800000" flipH="1">
            <a:off x="-4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 txBox="1"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lang="en-GB" sz="4000" dirty="0">
                <a:solidFill>
                  <a:srgbClr val="FFFFFF"/>
                </a:solidFill>
              </a:rPr>
              <a:t>Coverage </a:t>
            </a:r>
            <a:endParaRPr dirty="0"/>
          </a:p>
        </p:txBody>
      </p:sp>
      <p:sp>
        <p:nvSpPr>
          <p:cNvPr id="102" name="Google Shape;102;p2"/>
          <p:cNvSpPr txBox="1">
            <a:spLocks noGrp="1"/>
          </p:cNvSpPr>
          <p:nvPr>
            <p:ph type="body" idx="1"/>
          </p:nvPr>
        </p:nvSpPr>
        <p:spPr>
          <a:xfrm>
            <a:off x="1371599" y="2318197"/>
            <a:ext cx="9724031" cy="36833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Year 6 children will sit their National Curriculum Assessments in:</a:t>
            </a:r>
            <a:endParaRPr sz="4000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3200" b="0" i="0" u="none" strike="noStrike" dirty="0"/>
          </a:p>
          <a:p>
            <a:pPr marL="228600" lvl="0" indent="-2286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Reading</a:t>
            </a:r>
            <a:endParaRPr sz="3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Maths</a:t>
            </a:r>
            <a:endParaRPr sz="3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Grammar, Punctuation and Spelling</a:t>
            </a:r>
            <a:endParaRPr sz="3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4"/>
          <p:cNvPicPr preferRelativeResize="0"/>
          <p:nvPr/>
        </p:nvPicPr>
        <p:blipFill rotWithShape="1">
          <a:blip r:embed="rId3">
            <a:alphaModFix/>
          </a:blip>
          <a:srcRect t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E7E6E6">
                  <a:alpha val="67843"/>
                </a:srgbClr>
              </a:gs>
              <a:gs pos="10000">
                <a:srgbClr val="E7E6E6">
                  <a:alpha val="67843"/>
                </a:srgbClr>
              </a:gs>
              <a:gs pos="85000">
                <a:srgbClr val="E7E6E6">
                  <a:alpha val="96862"/>
                </a:srgbClr>
              </a:gs>
              <a:gs pos="100000">
                <a:srgbClr val="E7E6E6">
                  <a:alpha val="96862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98;p2"/>
          <p:cNvSpPr/>
          <p:nvPr/>
        </p:nvSpPr>
        <p:spPr>
          <a:xfrm rot="10800000" flipH="1">
            <a:off x="-4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 txBox="1">
            <a:spLocks noGrp="1"/>
          </p:cNvSpPr>
          <p:nvPr>
            <p:ph type="title"/>
          </p:nvPr>
        </p:nvSpPr>
        <p:spPr>
          <a:xfrm>
            <a:off x="592015" y="1597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>
                <a:solidFill>
                  <a:schemeClr val="bg1"/>
                </a:solidFill>
              </a:rPr>
              <a:t>Why?</a:t>
            </a:r>
            <a:endParaRPr dirty="0">
              <a:solidFill>
                <a:schemeClr val="bg1"/>
              </a:solidFill>
            </a:endParaRPr>
          </a:p>
        </p:txBody>
      </p:sp>
      <p:grpSp>
        <p:nvGrpSpPr>
          <p:cNvPr id="117" name="Google Shape;117;p4"/>
          <p:cNvGrpSpPr/>
          <p:nvPr/>
        </p:nvGrpSpPr>
        <p:grpSpPr>
          <a:xfrm>
            <a:off x="4203192" y="1827537"/>
            <a:ext cx="3785616" cy="4347513"/>
            <a:chOff x="3364992" y="1912"/>
            <a:chExt cx="3785616" cy="4347513"/>
          </a:xfrm>
          <a:solidFill>
            <a:srgbClr val="C00000"/>
          </a:solidFill>
        </p:grpSpPr>
        <p:sp>
          <p:nvSpPr>
            <p:cNvPr id="118" name="Google Shape;118;p4"/>
            <p:cNvSpPr/>
            <p:nvPr/>
          </p:nvSpPr>
          <p:spPr>
            <a:xfrm>
              <a:off x="3364992" y="1912"/>
              <a:ext cx="3785616" cy="83606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4"/>
            <p:cNvSpPr txBox="1"/>
            <p:nvPr/>
          </p:nvSpPr>
          <p:spPr>
            <a:xfrm>
              <a:off x="3405805" y="42725"/>
              <a:ext cx="3703990" cy="754434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87625" tIns="43800" rIns="87625" bIns="438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GB" sz="2300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To assess a child’s progress during the Primary Phase</a:t>
              </a:r>
              <a:endParaRPr sz="23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4"/>
            <p:cNvSpPr/>
            <p:nvPr/>
          </p:nvSpPr>
          <p:spPr>
            <a:xfrm>
              <a:off x="3364992" y="879775"/>
              <a:ext cx="3785616" cy="83606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4"/>
            <p:cNvSpPr txBox="1"/>
            <p:nvPr/>
          </p:nvSpPr>
          <p:spPr>
            <a:xfrm>
              <a:off x="3405805" y="920588"/>
              <a:ext cx="3703990" cy="754434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87625" tIns="43800" rIns="87625" bIns="438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GB" sz="23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To provide information for Secondary school</a:t>
              </a:r>
              <a:endParaRPr sz="23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4"/>
            <p:cNvSpPr/>
            <p:nvPr/>
          </p:nvSpPr>
          <p:spPr>
            <a:xfrm>
              <a:off x="3364992" y="1757638"/>
              <a:ext cx="3785616" cy="83606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4"/>
            <p:cNvSpPr txBox="1"/>
            <p:nvPr/>
          </p:nvSpPr>
          <p:spPr>
            <a:xfrm>
              <a:off x="3405805" y="1798451"/>
              <a:ext cx="3703990" cy="754434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87625" tIns="43800" rIns="87625" bIns="438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GB" sz="2300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To assess a school’s performance</a:t>
              </a:r>
              <a:endParaRPr sz="23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4"/>
            <p:cNvSpPr/>
            <p:nvPr/>
          </p:nvSpPr>
          <p:spPr>
            <a:xfrm>
              <a:off x="3364992" y="2635502"/>
              <a:ext cx="3785616" cy="83606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4"/>
            <p:cNvSpPr txBox="1"/>
            <p:nvPr/>
          </p:nvSpPr>
          <p:spPr>
            <a:xfrm>
              <a:off x="3405805" y="2676315"/>
              <a:ext cx="3703990" cy="754434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87625" tIns="43800" rIns="87625" bIns="438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GB" sz="23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To identify key trends in attainment</a:t>
              </a:r>
              <a:endParaRPr sz="23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4"/>
            <p:cNvSpPr/>
            <p:nvPr/>
          </p:nvSpPr>
          <p:spPr>
            <a:xfrm>
              <a:off x="3364992" y="3513365"/>
              <a:ext cx="3785616" cy="83606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4"/>
            <p:cNvSpPr txBox="1"/>
            <p:nvPr/>
          </p:nvSpPr>
          <p:spPr>
            <a:xfrm>
              <a:off x="3405805" y="3554178"/>
              <a:ext cx="3703990" cy="754434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87625" tIns="43800" rIns="87625" bIns="438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GB" sz="2300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To compare national achievement patterns </a:t>
              </a:r>
              <a:endParaRPr sz="23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"/>
          <p:cNvSpPr/>
          <p:nvPr/>
        </p:nvSpPr>
        <p:spPr>
          <a:xfrm>
            <a:off x="0" y="234948"/>
            <a:ext cx="12188952" cy="615397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5"/>
          <p:cNvSpPr txBox="1">
            <a:spLocks noGrp="1"/>
          </p:cNvSpPr>
          <p:nvPr>
            <p:ph type="title"/>
          </p:nvPr>
        </p:nvSpPr>
        <p:spPr>
          <a:xfrm>
            <a:off x="669035" y="234948"/>
            <a:ext cx="11007149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Calibri"/>
              <a:buNone/>
            </a:pPr>
            <a:r>
              <a:rPr lang="en-GB" sz="4200" dirty="0">
                <a:solidFill>
                  <a:schemeClr val="bg1"/>
                </a:solidFill>
              </a:rPr>
              <a:t>How do secondary schools use the information?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34" name="Google Shape;134;p5"/>
          <p:cNvSpPr/>
          <p:nvPr/>
        </p:nvSpPr>
        <p:spPr>
          <a:xfrm>
            <a:off x="669036" y="1677373"/>
            <a:ext cx="10853928" cy="18288"/>
          </a:xfrm>
          <a:custGeom>
            <a:avLst/>
            <a:gdLst/>
            <a:ahLst/>
            <a:cxnLst/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To </a:t>
            </a:r>
            <a:r>
              <a:rPr lang="en-GB" sz="2200" dirty="0">
                <a:latin typeface="Candara"/>
                <a:ea typeface="Candara"/>
                <a:cs typeface="Candara"/>
                <a:sym typeface="Candara"/>
              </a:rPr>
              <a:t>understand children’s ability levels when they arrive in </a:t>
            </a: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Year 7, however they are usually reassessed on entry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Ability groupings in some secondary schools</a:t>
            </a:r>
          </a:p>
          <a:p>
            <a:pPr marL="0" lvl="0" indent="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To implement intervention and support programmes</a:t>
            </a:r>
          </a:p>
          <a:p>
            <a:pPr marL="0" lvl="0" indent="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To identify high achievers and provide sufficient challenge</a:t>
            </a: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/>
          <p:nvPr/>
        </p:nvSpPr>
        <p:spPr>
          <a:xfrm rot="-54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3"/>
          <p:cNvSpPr txBox="1"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alibri"/>
              <a:buNone/>
            </a:pPr>
            <a:r>
              <a:rPr lang="en-GB" sz="3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Timetable for the week </a:t>
            </a:r>
            <a:endParaRPr/>
          </a:p>
        </p:txBody>
      </p:sp>
      <p:graphicFrame>
        <p:nvGraphicFramePr>
          <p:cNvPr id="109" name="Google Shape;109;p3"/>
          <p:cNvGraphicFramePr/>
          <p:nvPr>
            <p:extLst>
              <p:ext uri="{D42A27DB-BD31-4B8C-83A1-F6EECF244321}">
                <p14:modId xmlns:p14="http://schemas.microsoft.com/office/powerpoint/2010/main" val="2913168560"/>
              </p:ext>
            </p:extLst>
          </p:nvPr>
        </p:nvGraphicFramePr>
        <p:xfrm>
          <a:off x="4589585" y="643466"/>
          <a:ext cx="6961710" cy="5568725"/>
        </p:xfrm>
        <a:graphic>
          <a:graphicData uri="http://schemas.openxmlformats.org/drawingml/2006/table">
            <a:tbl>
              <a:tblPr>
                <a:noFill/>
                <a:tableStyleId>{475DD5CD-AEFE-4B4A-8680-07C0ADB40E79}</a:tableStyleId>
              </a:tblPr>
              <a:tblGrid>
                <a:gridCol w="3419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426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197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 u="none" strike="noStrike" cap="none" dirty="0"/>
                        <a:t>Monday 11</a:t>
                      </a:r>
                      <a:r>
                        <a:rPr lang="en-GB" sz="2700" u="none" strike="noStrike" cap="none" baseline="30000" dirty="0"/>
                        <a:t>th</a:t>
                      </a:r>
                      <a:r>
                        <a:rPr lang="en-GB" sz="2700" u="none" strike="noStrike" cap="none" baseline="0" dirty="0"/>
                        <a:t> May</a:t>
                      </a:r>
                      <a:endParaRPr dirty="0"/>
                    </a:p>
                  </a:txBody>
                  <a:tcPr marL="139450" marR="290525" marT="145250" marB="1452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 u="none" strike="noStrike" cap="none" dirty="0"/>
                        <a:t>English Grammar, Punctuation and Spelling Papers 1 and 2</a:t>
                      </a:r>
                      <a:endParaRPr dirty="0"/>
                    </a:p>
                  </a:txBody>
                  <a:tcPr marL="139450" marR="139450" marT="145250" marB="1452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3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 u="none" strike="noStrike" cap="none" dirty="0"/>
                        <a:t>Tuesday</a:t>
                      </a:r>
                      <a:r>
                        <a:rPr lang="en-GB" sz="2700" u="none" strike="noStrike" cap="none" baseline="0" dirty="0"/>
                        <a:t> 12</a:t>
                      </a:r>
                      <a:r>
                        <a:rPr lang="en-GB" sz="2700" u="none" strike="noStrike" cap="none" baseline="30000" dirty="0"/>
                        <a:t>th</a:t>
                      </a:r>
                      <a:r>
                        <a:rPr lang="en-GB" sz="2700" u="none" strike="noStrike" cap="none" baseline="0" dirty="0"/>
                        <a:t> May</a:t>
                      </a:r>
                      <a:endParaRPr dirty="0"/>
                    </a:p>
                  </a:txBody>
                  <a:tcPr marL="139450" marR="290525" marT="145250" marB="1452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 u="none" strike="noStrike" cap="none" dirty="0"/>
                        <a:t>English Reading</a:t>
                      </a:r>
                      <a:endParaRPr dirty="0"/>
                    </a:p>
                  </a:txBody>
                  <a:tcPr marL="139450" marR="139450" marT="145250" marB="1452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3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 u="none" strike="noStrike" cap="none" dirty="0"/>
                        <a:t>Wednesday 13</a:t>
                      </a:r>
                      <a:r>
                        <a:rPr lang="en-GB" sz="2700" u="none" strike="noStrike" cap="none" baseline="30000" dirty="0"/>
                        <a:t>th</a:t>
                      </a:r>
                      <a:r>
                        <a:rPr lang="en-GB" sz="2700" u="none" strike="noStrike" cap="none" dirty="0"/>
                        <a:t> May</a:t>
                      </a:r>
                      <a:endParaRPr dirty="0"/>
                    </a:p>
                  </a:txBody>
                  <a:tcPr marL="139450" marR="290525" marT="145250" marB="1452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 u="none" strike="noStrike" cap="none" dirty="0"/>
                        <a:t>Mathematics Papers 1 and 2</a:t>
                      </a:r>
                      <a:endParaRPr dirty="0"/>
                    </a:p>
                  </a:txBody>
                  <a:tcPr marL="139450" marR="139450" marT="145250" marB="1452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3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 u="none" strike="noStrike" cap="none" dirty="0"/>
                        <a:t>Thursday 14</a:t>
                      </a:r>
                      <a:r>
                        <a:rPr lang="en-GB" sz="2700" u="none" strike="noStrike" cap="none" baseline="30000" dirty="0"/>
                        <a:t>th</a:t>
                      </a:r>
                      <a:r>
                        <a:rPr lang="en-GB" sz="2700" u="none" strike="noStrike" cap="none" dirty="0"/>
                        <a:t> May</a:t>
                      </a:r>
                      <a:endParaRPr dirty="0"/>
                    </a:p>
                  </a:txBody>
                  <a:tcPr marL="139450" marR="290525" marT="145250" marB="1452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700" u="none" strike="noStrike" cap="none" dirty="0"/>
                        <a:t>Mathematics Paper 3</a:t>
                      </a:r>
                      <a:endParaRPr dirty="0"/>
                    </a:p>
                  </a:txBody>
                  <a:tcPr marL="139450" marR="139450" marT="145250" marB="1452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5400" dirty="0">
                <a:solidFill>
                  <a:schemeClr val="bg1"/>
                </a:solidFill>
              </a:rPr>
              <a:t>Grammar, Punctuation and Spelling 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58" name="Google Shape;158;p8"/>
          <p:cNvSpPr/>
          <p:nvPr/>
        </p:nvSpPr>
        <p:spPr>
          <a:xfrm>
            <a:off x="669036" y="1677373"/>
            <a:ext cx="10853928" cy="18288"/>
          </a:xfrm>
          <a:custGeom>
            <a:avLst/>
            <a:gdLst/>
            <a:ahLst/>
            <a:cxnLst/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8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2 papers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/>
          </a:p>
          <a:p>
            <a:pPr marL="0" lvl="0" indent="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/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Paper 1 – Grammar, Punctuation and Spelling. Tests the children on questions such as tense, sentences, punctuation and word class. There are 50 Questions in 45 minutes.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endParaRPr lang="en-GB" sz="2200" dirty="0">
              <a:latin typeface="Candara"/>
              <a:ea typeface="Candara"/>
              <a:cs typeface="Candara"/>
              <a:sym typeface="Candara"/>
            </a:endParaRPr>
          </a:p>
          <a:p>
            <a:pPr marL="228600" indent="-228600">
              <a:spcBef>
                <a:spcPts val="480"/>
              </a:spcBef>
              <a:buSzPts val="2200"/>
            </a:pPr>
            <a:r>
              <a:rPr lang="en-GB" sz="2200" dirty="0">
                <a:latin typeface="Candara"/>
                <a:ea typeface="Candara"/>
                <a:cs typeface="Candara"/>
                <a:sym typeface="Candara"/>
              </a:rPr>
              <a:t>Paper 2 -Spelling – 20 spellings taken from KS2 Spelling Curriculum. Children are given the word to spell, then a sentence with the word in it, then the word again. There is no time limit.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endParaRPr lang="en-GB" sz="2200" b="0" i="0" u="none" strike="noStrike" dirty="0">
              <a:latin typeface="Candara"/>
              <a:ea typeface="Candara"/>
              <a:cs typeface="Candara"/>
              <a:sym typeface="Candara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endParaRPr sz="2200" b="0" i="0" u="none" strike="noStrike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br>
              <a:rPr lang="en-GB" sz="2200" dirty="0"/>
            </a:br>
            <a:br>
              <a:rPr lang="en-GB" sz="2200" dirty="0"/>
            </a:br>
            <a:endParaRPr sz="2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5400" dirty="0">
                <a:solidFill>
                  <a:schemeClr val="bg1"/>
                </a:solidFill>
              </a:rPr>
              <a:t>Reading</a:t>
            </a:r>
            <a:r>
              <a:rPr lang="en-GB" sz="5400" dirty="0"/>
              <a:t> </a:t>
            </a:r>
            <a:endParaRPr dirty="0"/>
          </a:p>
        </p:txBody>
      </p:sp>
      <p:sp>
        <p:nvSpPr>
          <p:cNvPr id="142" name="Google Shape;142;p6"/>
          <p:cNvSpPr/>
          <p:nvPr/>
        </p:nvSpPr>
        <p:spPr>
          <a:xfrm>
            <a:off x="669036" y="1677373"/>
            <a:ext cx="10853928" cy="18288"/>
          </a:xfrm>
          <a:custGeom>
            <a:avLst/>
            <a:gdLst/>
            <a:ahLst/>
            <a:cxnLst/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6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A one hour paper which comprises of 3 separate texts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/>
          </a:p>
          <a:p>
            <a:pPr marL="228600" lvl="0" indent="-228600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The texts can be a range of fiction, non-fiction and poetry</a:t>
            </a:r>
          </a:p>
          <a:p>
            <a:pPr marL="0" lvl="0" indent="0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/>
          </a:p>
          <a:p>
            <a:pPr marL="228600" lvl="0" indent="-228600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Answers can be single worded, multiple choice or require a longer response</a:t>
            </a:r>
          </a:p>
          <a:p>
            <a:pPr marL="0" lvl="0" indent="0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/>
          </a:p>
          <a:p>
            <a:pPr marL="228600" lvl="0" indent="-228600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They focus on retrieving information, inferring, summarising</a:t>
            </a:r>
            <a:r>
              <a:rPr lang="en-GB" sz="2200" dirty="0">
                <a:latin typeface="Candara"/>
                <a:ea typeface="Candara"/>
                <a:cs typeface="Candara"/>
                <a:sym typeface="Candara"/>
              </a:rPr>
              <a:t> and</a:t>
            </a: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 responding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endParaRPr lang="en-GB" sz="2200" dirty="0">
              <a:latin typeface="Candara"/>
              <a:ea typeface="Candara"/>
              <a:cs typeface="Candara"/>
              <a:sym typeface="Candara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dirty="0">
                <a:latin typeface="Candara"/>
                <a:ea typeface="Candara"/>
                <a:cs typeface="Candara"/>
                <a:sym typeface="Candara"/>
              </a:rPr>
              <a:t>There is a</a:t>
            </a: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 large amount of text to read in the time given</a:t>
            </a:r>
            <a:endParaRPr sz="2200" b="0" i="0" u="none" strike="noStrike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br>
              <a:rPr lang="en-GB" sz="2200" dirty="0"/>
            </a:br>
            <a:endParaRPr sz="2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5400" dirty="0">
                <a:solidFill>
                  <a:schemeClr val="bg1"/>
                </a:solidFill>
              </a:rPr>
              <a:t>Maths 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50" name="Google Shape;150;p7"/>
          <p:cNvSpPr/>
          <p:nvPr/>
        </p:nvSpPr>
        <p:spPr>
          <a:xfrm>
            <a:off x="669036" y="1677373"/>
            <a:ext cx="10853928" cy="18288"/>
          </a:xfrm>
          <a:custGeom>
            <a:avLst/>
            <a:gdLst/>
            <a:ahLst/>
            <a:cxnLst/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7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3 Papers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Paper 1 Arithmetic -  30 minutes to answer  36 questions – All 4 operations, decimals, fractions, percentages</a:t>
            </a:r>
          </a:p>
          <a:p>
            <a:pPr marL="0" lvl="0" indent="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>
              <a:spcBef>
                <a:spcPts val="480"/>
              </a:spcBef>
              <a:buSzPts val="2200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Paper 2 and 3 Reasoning – 40 minutes to answer between 20 and 26 questions involving </a:t>
            </a:r>
            <a:r>
              <a:rPr lang="en-GB" sz="2200" dirty="0">
                <a:latin typeface="Candara"/>
                <a:ea typeface="Candara"/>
                <a:cs typeface="Candara"/>
                <a:sym typeface="Candara"/>
              </a:rPr>
              <a:t>place value, the </a:t>
            </a: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four operations, decimals, fractions, percentages, time, measure, shape, problem solving</a:t>
            </a: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5400" dirty="0">
                <a:solidFill>
                  <a:schemeClr val="bg1"/>
                </a:solidFill>
              </a:rPr>
              <a:t>Arrangements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66" name="Google Shape;166;p9"/>
          <p:cNvSpPr/>
          <p:nvPr/>
        </p:nvSpPr>
        <p:spPr>
          <a:xfrm>
            <a:off x="669036" y="1677373"/>
            <a:ext cx="10853928" cy="18288"/>
          </a:xfrm>
          <a:custGeom>
            <a:avLst/>
            <a:gdLst/>
            <a:ahLst/>
            <a:cxnLst/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9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indent="-228600">
              <a:spcBef>
                <a:spcPts val="0"/>
              </a:spcBef>
              <a:buSzPts val="2200"/>
            </a:pPr>
            <a:r>
              <a:rPr lang="en-GB" b="1" i="1" dirty="0">
                <a:latin typeface="Candara"/>
                <a:ea typeface="Candara"/>
                <a:cs typeface="Candara"/>
                <a:sym typeface="Candara"/>
              </a:rPr>
              <a:t>Breakfast!</a:t>
            </a:r>
          </a:p>
          <a:p>
            <a:pPr marL="228600" indent="-228600">
              <a:spcBef>
                <a:spcPts val="0"/>
              </a:spcBef>
              <a:buSzPts val="2200"/>
            </a:pPr>
            <a:endParaRPr lang="en-US" b="1" i="1" dirty="0">
              <a:latin typeface="Candara"/>
              <a:ea typeface="Noto Sans Symbols"/>
              <a:cs typeface="Noto Sans Symbols"/>
              <a:sym typeface="Candara"/>
            </a:endParaRPr>
          </a:p>
          <a:p>
            <a:pPr marL="228600" indent="-228600">
              <a:spcBef>
                <a:spcPts val="0"/>
              </a:spcBef>
              <a:buSzPts val="2200"/>
            </a:pPr>
            <a:r>
              <a:rPr lang="en-US" dirty="0">
                <a:latin typeface="Candara"/>
                <a:ea typeface="Noto Sans Symbols"/>
                <a:cs typeface="Noto Sans Symbols"/>
                <a:sym typeface="Candara"/>
              </a:rPr>
              <a:t>Calm and settled start to the morning – last minute top tips</a:t>
            </a:r>
            <a:endParaRPr lang="en-GB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b="0" i="0" u="none" strike="noStrike" dirty="0">
                <a:latin typeface="Candara"/>
                <a:ea typeface="Candara"/>
                <a:cs typeface="Candara"/>
                <a:sym typeface="Candara"/>
              </a:rPr>
              <a:t>Appropriate support in place for all children</a:t>
            </a:r>
          </a:p>
          <a:p>
            <a:pPr marL="0" lvl="0" indent="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lang="en-GB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b="0" i="0" u="none" strike="noStrike" dirty="0">
                <a:latin typeface="Candara"/>
                <a:ea typeface="Candara"/>
                <a:cs typeface="Candara"/>
                <a:sym typeface="Candara"/>
              </a:rPr>
              <a:t>Test material security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endParaRPr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b="0" i="0" u="none" strike="noStrike" dirty="0">
                <a:latin typeface="Candara"/>
                <a:ea typeface="Candara"/>
                <a:cs typeface="Candara"/>
                <a:sym typeface="Candara"/>
              </a:rPr>
              <a:t>Local Authority monitoring</a:t>
            </a:r>
          </a:p>
          <a:p>
            <a:pPr marL="0" lvl="0" indent="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5400" dirty="0">
                <a:solidFill>
                  <a:schemeClr val="bg1"/>
                </a:solidFill>
              </a:rPr>
              <a:t>Other assessment 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74" name="Google Shape;174;p10"/>
          <p:cNvSpPr/>
          <p:nvPr/>
        </p:nvSpPr>
        <p:spPr>
          <a:xfrm>
            <a:off x="669036" y="1677373"/>
            <a:ext cx="10853928" cy="18288"/>
          </a:xfrm>
          <a:custGeom>
            <a:avLst/>
            <a:gdLst/>
            <a:ahLst/>
            <a:cxnLst/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0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dirty="0"/>
              <a:t>Writing Moderation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GB" dirty="0"/>
              <a:t> </a:t>
            </a:r>
            <a:endParaRPr sz="36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dirty="0"/>
              <a:t>Teacher Assessment </a:t>
            </a:r>
            <a:endParaRPr sz="3600" dirty="0"/>
          </a:p>
          <a:p>
            <a:pPr marL="228600" lvl="0" indent="-88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5400" dirty="0">
                <a:solidFill>
                  <a:schemeClr val="bg1"/>
                </a:solidFill>
              </a:rPr>
              <a:t>Results 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82" name="Google Shape;182;p11"/>
          <p:cNvSpPr/>
          <p:nvPr/>
        </p:nvSpPr>
        <p:spPr>
          <a:xfrm>
            <a:off x="669036" y="1677373"/>
            <a:ext cx="10853928" cy="18288"/>
          </a:xfrm>
          <a:custGeom>
            <a:avLst/>
            <a:gdLst/>
            <a:ahLst/>
            <a:cxnLst/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1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9844" lvl="0" indent="-2984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You will receive the results in the children’s annual reports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lang="en-GB" sz="2200" b="0" i="0" u="none" strike="noStrike" dirty="0">
              <a:latin typeface="Candara"/>
              <a:ea typeface="Candara"/>
              <a:cs typeface="Candara"/>
              <a:sym typeface="Candara"/>
            </a:endParaRPr>
          </a:p>
          <a:p>
            <a:pPr marL="29844" lvl="0" indent="-2984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Scaled Scores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9844" lvl="0" indent="-29844" algn="l" rtl="0">
              <a:lnSpc>
                <a:spcPct val="90000"/>
              </a:lnSpc>
              <a:spcBef>
                <a:spcPts val="814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AS – at standard</a:t>
            </a:r>
          </a:p>
          <a:p>
            <a:pPr marL="0" lvl="0" indent="0" algn="l" rtl="0">
              <a:lnSpc>
                <a:spcPct val="90000"/>
              </a:lnSpc>
              <a:spcBef>
                <a:spcPts val="814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9844" lvl="0" indent="-29844" algn="l" rtl="0">
              <a:lnSpc>
                <a:spcPct val="90000"/>
              </a:lnSpc>
              <a:spcBef>
                <a:spcPts val="814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NS – not at standard</a:t>
            </a:r>
          </a:p>
          <a:p>
            <a:pPr marL="0" lvl="0" indent="0" algn="l" rtl="0">
              <a:lnSpc>
                <a:spcPct val="90000"/>
              </a:lnSpc>
              <a:spcBef>
                <a:spcPts val="814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29844" lvl="0" indent="-29844" algn="l" rtl="0">
              <a:lnSpc>
                <a:spcPct val="90000"/>
              </a:lnSpc>
              <a:spcBef>
                <a:spcPts val="814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2200" b="0" i="0" u="none" strike="noStrike" dirty="0">
                <a:latin typeface="Candara"/>
                <a:ea typeface="Candara"/>
                <a:cs typeface="Candara"/>
                <a:sym typeface="Candara"/>
              </a:rPr>
              <a:t>Greater Depth (only in writing)</a:t>
            </a:r>
          </a:p>
          <a:p>
            <a:pPr marL="0" lvl="0" indent="0" algn="l" rtl="0">
              <a:lnSpc>
                <a:spcPct val="90000"/>
              </a:lnSpc>
              <a:spcBef>
                <a:spcPts val="814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2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5400" dirty="0">
                <a:solidFill>
                  <a:schemeClr val="bg1"/>
                </a:solidFill>
              </a:rPr>
              <a:t>Preparation</a:t>
            </a:r>
            <a:r>
              <a:rPr lang="en-GB" sz="5400" dirty="0"/>
              <a:t> </a:t>
            </a:r>
            <a:endParaRPr dirty="0"/>
          </a:p>
        </p:txBody>
      </p:sp>
      <p:sp>
        <p:nvSpPr>
          <p:cNvPr id="190" name="Google Shape;190;p12"/>
          <p:cNvSpPr/>
          <p:nvPr/>
        </p:nvSpPr>
        <p:spPr>
          <a:xfrm>
            <a:off x="669036" y="1677373"/>
            <a:ext cx="10853928" cy="18288"/>
          </a:xfrm>
          <a:custGeom>
            <a:avLst/>
            <a:gdLst/>
            <a:ahLst/>
            <a:cxnLst/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12"/>
          <p:cNvSpPr txBox="1">
            <a:spLocks noGrp="1"/>
          </p:cNvSpPr>
          <p:nvPr>
            <p:ph type="body" idx="1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37148" lvl="0" indent="-3714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National Curriculum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3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37148" lvl="0" indent="-37148" algn="l" rtl="0">
              <a:lnSpc>
                <a:spcPct val="90000"/>
              </a:lnSpc>
              <a:spcBef>
                <a:spcPts val="837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Test Practice</a:t>
            </a:r>
          </a:p>
          <a:p>
            <a:pPr marL="37148" lvl="0" indent="-37148" algn="l" rtl="0">
              <a:lnSpc>
                <a:spcPct val="90000"/>
              </a:lnSpc>
              <a:spcBef>
                <a:spcPts val="837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endParaRPr sz="3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37148" lvl="0" indent="-37148" algn="l" rtl="0">
              <a:lnSpc>
                <a:spcPct val="90000"/>
              </a:lnSpc>
              <a:spcBef>
                <a:spcPts val="837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Timed tasks</a:t>
            </a:r>
          </a:p>
          <a:p>
            <a:pPr marL="0" lvl="0" indent="0" algn="l" rtl="0">
              <a:lnSpc>
                <a:spcPct val="90000"/>
              </a:lnSpc>
              <a:spcBef>
                <a:spcPts val="837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sz="3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  <a:p>
            <a:pPr marL="37148" lvl="0" indent="-37148" algn="l" rtl="0">
              <a:lnSpc>
                <a:spcPct val="90000"/>
              </a:lnSpc>
              <a:spcBef>
                <a:spcPts val="837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GB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Wide reading</a:t>
            </a:r>
          </a:p>
          <a:p>
            <a:pPr marL="37148" lvl="0" indent="-37148" algn="l" rtl="0">
              <a:lnSpc>
                <a:spcPct val="90000"/>
              </a:lnSpc>
              <a:spcBef>
                <a:spcPts val="837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endParaRPr lang="en-US" sz="3200" dirty="0">
              <a:latin typeface="Candara"/>
              <a:ea typeface="Noto Sans Symbols"/>
              <a:cs typeface="Noto Sans Symbols"/>
              <a:sym typeface="Candara"/>
            </a:endParaRPr>
          </a:p>
          <a:p>
            <a:pPr marL="37148" lvl="0" indent="-37148" algn="l" rtl="0">
              <a:lnSpc>
                <a:spcPct val="90000"/>
              </a:lnSpc>
              <a:spcBef>
                <a:spcPts val="837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3200" b="0" i="0" u="none" strike="noStrike" dirty="0">
                <a:latin typeface="Candara"/>
                <a:ea typeface="Noto Sans Symbols"/>
                <a:cs typeface="Noto Sans Symbols"/>
                <a:sym typeface="Candara"/>
              </a:rPr>
              <a:t>Sleep and rest</a:t>
            </a:r>
            <a:endParaRPr sz="3200" b="0" i="0" u="none" strike="noStrike" dirty="0">
              <a:latin typeface="Noto Sans Symbols"/>
              <a:ea typeface="Noto Sans Symbols"/>
              <a:cs typeface="Noto Sans Symbols"/>
              <a:sym typeface="Noto Sans Symbol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/>
          <p:cNvSpPr/>
          <p:nvPr/>
        </p:nvSpPr>
        <p:spPr>
          <a:xfrm>
            <a:off x="1704109" y="1777318"/>
            <a:ext cx="8395855" cy="4748173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4000" dirty="0">
                <a:solidFill>
                  <a:schemeClr val="bg1"/>
                </a:solidFill>
              </a:rPr>
              <a:t>The most important message for the children…</a:t>
            </a:r>
            <a:r>
              <a:rPr lang="en-GB" sz="4000" dirty="0"/>
              <a:t> </a:t>
            </a:r>
            <a:endParaRPr sz="2800" dirty="0"/>
          </a:p>
        </p:txBody>
      </p:sp>
      <p:sp>
        <p:nvSpPr>
          <p:cNvPr id="190" name="Google Shape;190;p12"/>
          <p:cNvSpPr/>
          <p:nvPr/>
        </p:nvSpPr>
        <p:spPr>
          <a:xfrm>
            <a:off x="669036" y="1677373"/>
            <a:ext cx="10853928" cy="18288"/>
          </a:xfrm>
          <a:custGeom>
            <a:avLst/>
            <a:gdLst/>
            <a:ahLst/>
            <a:cxnLst/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12"/>
          <p:cNvSpPr txBox="1">
            <a:spLocks noGrp="1"/>
          </p:cNvSpPr>
          <p:nvPr>
            <p:ph type="body" idx="1"/>
          </p:nvPr>
        </p:nvSpPr>
        <p:spPr>
          <a:xfrm>
            <a:off x="2431472" y="2483566"/>
            <a:ext cx="6892636" cy="3252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We all know how incredibly hard they have worked.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lang="en-US" sz="3200" dirty="0">
              <a:latin typeface="Candara"/>
              <a:ea typeface="Candara"/>
              <a:cs typeface="Candara"/>
              <a:sym typeface="Candara"/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The SATs tests do not measure all that makes them the people that they are.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lang="en-US" sz="3200" dirty="0">
              <a:latin typeface="Candara"/>
              <a:ea typeface="Candara"/>
              <a:cs typeface="Candara"/>
              <a:sym typeface="Candara"/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3200" b="0" i="0" u="none" strike="noStrike" dirty="0">
                <a:latin typeface="Candara"/>
                <a:ea typeface="Candara"/>
                <a:cs typeface="Candara"/>
                <a:sym typeface="Candara"/>
              </a:rPr>
              <a:t>They don’t tell us about all of their other talents and strengths.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lang="en-US" sz="3200" b="0" i="0" u="none" strike="noStrike" dirty="0">
              <a:latin typeface="Candara"/>
              <a:ea typeface="Candara"/>
              <a:cs typeface="Candara"/>
              <a:sym typeface="Candara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lang="en-US" sz="3200" dirty="0">
              <a:latin typeface="Candara"/>
              <a:ea typeface="Candara"/>
              <a:cs typeface="Candara"/>
              <a:sym typeface="Candara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endParaRPr lang="en-GB" sz="3200" b="0" i="0" u="none" strike="noStrike" dirty="0">
              <a:latin typeface="Candara"/>
              <a:ea typeface="Candara"/>
              <a:cs typeface="Candara"/>
              <a:sym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3001326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4"/>
          <p:cNvSpPr txBox="1">
            <a:spLocks noGrp="1"/>
          </p:cNvSpPr>
          <p:nvPr>
            <p:ph type="body" idx="1"/>
          </p:nvPr>
        </p:nvSpPr>
        <p:spPr>
          <a:xfrm>
            <a:off x="638881" y="5660607"/>
            <a:ext cx="10909643" cy="552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always, thank you for your continued support! </a:t>
            </a:r>
            <a:endParaRPr dirty="0"/>
          </a:p>
        </p:txBody>
      </p:sp>
      <p:sp>
        <p:nvSpPr>
          <p:cNvPr id="208" name="Google Shape;208;p14"/>
          <p:cNvSpPr/>
          <p:nvPr/>
        </p:nvSpPr>
        <p:spPr>
          <a:xfrm>
            <a:off x="3807702" y="5509052"/>
            <a:ext cx="4572000" cy="18288"/>
          </a:xfrm>
          <a:custGeom>
            <a:avLst/>
            <a:gdLst/>
            <a:ahLst/>
            <a:cxnLst/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2865" y="1954713"/>
            <a:ext cx="4796837" cy="3199453"/>
          </a:xfrm>
          <a:prstGeom prst="rect">
            <a:avLst/>
          </a:prstGeom>
        </p:spPr>
      </p:pic>
      <p:sp>
        <p:nvSpPr>
          <p:cNvPr id="11" name="Google Shape;98;p2"/>
          <p:cNvSpPr/>
          <p:nvPr/>
        </p:nvSpPr>
        <p:spPr>
          <a:xfrm rot="10800000" flipH="1">
            <a:off x="-3051" y="0"/>
            <a:ext cx="12192003" cy="15907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289</TotalTime>
  <Words>486</Words>
  <Application>Microsoft Office PowerPoint</Application>
  <PresentationFormat>Widescreen</PresentationFormat>
  <Paragraphs>99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Noto Sans Symbols</vt:lpstr>
      <vt:lpstr>Candara</vt:lpstr>
      <vt:lpstr>Office Theme</vt:lpstr>
      <vt:lpstr>Brockenhurst C of E Primary School &amp; Pre-School  Year 6 SATs Information </vt:lpstr>
      <vt:lpstr>Coverage </vt:lpstr>
      <vt:lpstr>Why?</vt:lpstr>
      <vt:lpstr>How do secondary schools use the information?</vt:lpstr>
      <vt:lpstr>Timetable for the week </vt:lpstr>
      <vt:lpstr>Grammar, Punctuation and Spelling </vt:lpstr>
      <vt:lpstr>Reading </vt:lpstr>
      <vt:lpstr>Maths </vt:lpstr>
      <vt:lpstr>Arrangements</vt:lpstr>
      <vt:lpstr>Other assessment </vt:lpstr>
      <vt:lpstr>Results </vt:lpstr>
      <vt:lpstr>Preparation </vt:lpstr>
      <vt:lpstr>The most important message for the children…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information</dc:title>
  <dc:creator>Harriet Crossen</dc:creator>
  <cp:lastModifiedBy>Alana Blick</cp:lastModifiedBy>
  <cp:revision>18</cp:revision>
  <cp:lastPrinted>2024-03-27T11:54:49Z</cp:lastPrinted>
  <dcterms:created xsi:type="dcterms:W3CDTF">2023-03-16T11:13:53Z</dcterms:created>
  <dcterms:modified xsi:type="dcterms:W3CDTF">2026-03-26T13:08:13Z</dcterms:modified>
</cp:coreProperties>
</file>