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4660"/>
  </p:normalViewPr>
  <p:slideViewPr>
    <p:cSldViewPr snapToGrid="0">
      <p:cViewPr varScale="1">
        <p:scale>
          <a:sx n="51" d="100"/>
          <a:sy n="51" d="100"/>
        </p:scale>
        <p:origin x="13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598872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926608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797035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1DD862-5037-45F1-822C-1CCDE7C8C60A}"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465726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1DD862-5037-45F1-822C-1CCDE7C8C60A}" type="datetimeFigureOut">
              <a:rPr lang="en-GB" smtClean="0"/>
              <a:t>28/04/2020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2975777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1DD862-5037-45F1-822C-1CCDE7C8C60A}" type="datetimeFigureOut">
              <a:rPr lang="en-GB" smtClean="0"/>
              <a:t>28/04/2020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67273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DD862-5037-45F1-822C-1CCDE7C8C60A}" type="datetimeFigureOut">
              <a:rPr lang="en-GB" smtClean="0"/>
              <a:t>28/04/2020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923896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61DD862-5037-45F1-822C-1CCDE7C8C60A}"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949527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61DD862-5037-45F1-822C-1CCDE7C8C60A}"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289025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873507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829261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761DD862-5037-45F1-822C-1CCDE7C8C60A}" type="datetimeFigureOut">
              <a:rPr lang="en-GB" smtClean="0"/>
              <a:t>28/04/2020</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F9BA1080-CA2F-4E0B-B7C6-D99D6A31D8D3}" type="slidenum">
              <a:rPr lang="en-GB" smtClean="0"/>
              <a:t>‹#›</a:t>
            </a:fld>
            <a:endParaRPr lang="en-GB"/>
          </a:p>
        </p:txBody>
      </p:sp>
    </p:spTree>
    <p:extLst>
      <p:ext uri="{BB962C8B-B14F-4D97-AF65-F5344CB8AC3E}">
        <p14:creationId xmlns:p14="http://schemas.microsoft.com/office/powerpoint/2010/main" val="32031407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1000" r="-71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CF3E855-2F42-4C69-AAC1-8147CAB77FC0}"/>
              </a:ext>
            </a:extLst>
          </p:cNvPr>
          <p:cNvSpPr/>
          <p:nvPr/>
        </p:nvSpPr>
        <p:spPr>
          <a:xfrm>
            <a:off x="149418" y="295433"/>
            <a:ext cx="6552007" cy="8660677"/>
          </a:xfrm>
          <a:prstGeom prst="roundRect">
            <a:avLst>
              <a:gd name="adj" fmla="val 4735"/>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93AB22BF-4F6A-4A68-8115-F27049D47A39}"/>
              </a:ext>
            </a:extLst>
          </p:cNvPr>
          <p:cNvSpPr/>
          <p:nvPr/>
        </p:nvSpPr>
        <p:spPr>
          <a:xfrm>
            <a:off x="-143691" y="-63788"/>
            <a:ext cx="5855559" cy="914400"/>
          </a:xfrm>
          <a:prstGeom prst="roundRect">
            <a:avLst>
              <a:gd name="adj" fmla="val 38585"/>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0C2F648-9F9E-4386-BE58-18F527EF6211}"/>
              </a:ext>
            </a:extLst>
          </p:cNvPr>
          <p:cNvSpPr txBox="1"/>
          <p:nvPr/>
        </p:nvSpPr>
        <p:spPr>
          <a:xfrm>
            <a:off x="0" y="101988"/>
            <a:ext cx="5711868" cy="523220"/>
          </a:xfrm>
          <a:prstGeom prst="rect">
            <a:avLst/>
          </a:prstGeom>
          <a:noFill/>
        </p:spPr>
        <p:txBody>
          <a:bodyPr wrap="square" rtlCol="0">
            <a:spAutoFit/>
          </a:bodyPr>
          <a:lstStyle/>
          <a:p>
            <a:pPr lvl="0" algn="ctr" defTabSz="914400">
              <a:defRPr/>
            </a:pPr>
            <a:r>
              <a:rPr lang="en-GB" sz="2800" b="1" dirty="0">
                <a:solidFill>
                  <a:prstClr val="black"/>
                </a:solidFill>
                <a:latin typeface="Comic Sans MS" panose="030F0702030302020204" pitchFamily="66" charset="0"/>
              </a:rPr>
              <a:t>Lego Challenge:  Bridge Building</a:t>
            </a: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2" name="TextBox 11">
            <a:extLst>
              <a:ext uri="{FF2B5EF4-FFF2-40B4-BE49-F238E27FC236}">
                <a16:creationId xmlns:a16="http://schemas.microsoft.com/office/drawing/2014/main" id="{60DBD437-315A-4269-A8E1-81DBDECEEDBB}"/>
              </a:ext>
            </a:extLst>
          </p:cNvPr>
          <p:cNvSpPr txBox="1"/>
          <p:nvPr/>
        </p:nvSpPr>
        <p:spPr>
          <a:xfrm>
            <a:off x="367635" y="6207054"/>
            <a:ext cx="2634860" cy="307777"/>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Reflection Questions</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F6830169-AF07-452D-BEC2-3A7FF1C736A5}"/>
              </a:ext>
            </a:extLst>
          </p:cNvPr>
          <p:cNvSpPr txBox="1"/>
          <p:nvPr/>
        </p:nvSpPr>
        <p:spPr>
          <a:xfrm>
            <a:off x="374791" y="6601721"/>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What should I do first?</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7389B939-5B9C-4E96-8926-FE2D3DE33417}"/>
              </a:ext>
            </a:extLst>
          </p:cNvPr>
          <p:cNvSpPr txBox="1"/>
          <p:nvPr/>
        </p:nvSpPr>
        <p:spPr>
          <a:xfrm>
            <a:off x="367635" y="7005873"/>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GB" sz="1400" b="1" dirty="0">
                <a:solidFill>
                  <a:prstClr val="black"/>
                </a:solidFill>
              </a:rPr>
              <a:t>Is something confusing me?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057396A8-354A-42A5-A974-D8A245256040}"/>
              </a:ext>
            </a:extLst>
          </p:cNvPr>
          <p:cNvSpPr txBox="1"/>
          <p:nvPr/>
        </p:nvSpPr>
        <p:spPr>
          <a:xfrm>
            <a:off x="374791" y="7429982"/>
            <a:ext cx="2634860" cy="52322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Could I explain this to someone else?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F0119568-BB37-46F5-952A-81697C40F2E3}"/>
              </a:ext>
            </a:extLst>
          </p:cNvPr>
          <p:cNvSpPr txBox="1"/>
          <p:nvPr/>
        </p:nvSpPr>
        <p:spPr>
          <a:xfrm>
            <a:off x="365574" y="8442196"/>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How can I do it better?</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0CFB1D96-A947-40B9-92F7-DA5D3E2EEB76}"/>
              </a:ext>
            </a:extLst>
          </p:cNvPr>
          <p:cNvSpPr txBox="1"/>
          <p:nvPr/>
        </p:nvSpPr>
        <p:spPr>
          <a:xfrm>
            <a:off x="365574" y="8033374"/>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Where can I look for help?</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785BDCDC-0FBE-4A5A-94DE-9F48DC8A21D7}"/>
              </a:ext>
            </a:extLst>
          </p:cNvPr>
          <p:cNvSpPr txBox="1"/>
          <p:nvPr/>
        </p:nvSpPr>
        <p:spPr>
          <a:xfrm>
            <a:off x="390733" y="4057825"/>
            <a:ext cx="2592783" cy="2031325"/>
          </a:xfrm>
          <a:prstGeom prst="rect">
            <a:avLst/>
          </a:prstGeom>
          <a:solidFill>
            <a:schemeClr val="bg1"/>
          </a:solidFill>
          <a:ln w="38100">
            <a:solidFill>
              <a:srgbClr val="7030A0"/>
            </a:solidFill>
            <a:prstDash val="lgDash"/>
          </a:ln>
        </p:spPr>
        <p:txBody>
          <a:bodyPr wrap="square" rtlCol="0">
            <a:spAutoFit/>
          </a:bodyPr>
          <a:lstStyle/>
          <a:p>
            <a:pPr lvl="0" algn="just"/>
            <a:r>
              <a:rPr lang="en-US" sz="1400" b="1" dirty="0">
                <a:solidFill>
                  <a:prstClr val="black"/>
                </a:solidFill>
              </a:rPr>
              <a:t>A LEGO person who lives in the United States wants to visit his LEGO friend in England. To get across the ocean that separates the U.S. and England, the LEGO person can only drive. Challenge students to build a bridge that is strong and sturdy so no LEGO people fall into the ocean.</a:t>
            </a:r>
            <a:endPar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BD79CE46-2E55-494C-A0CF-80270ABC35E3}"/>
              </a:ext>
            </a:extLst>
          </p:cNvPr>
          <p:cNvSpPr txBox="1"/>
          <p:nvPr/>
        </p:nvSpPr>
        <p:spPr>
          <a:xfrm>
            <a:off x="348656" y="3567224"/>
            <a:ext cx="2634860"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Your Challenge!</a:t>
            </a:r>
          </a:p>
        </p:txBody>
      </p:sp>
      <p:sp>
        <p:nvSpPr>
          <p:cNvPr id="20" name="TextBox 19">
            <a:extLst>
              <a:ext uri="{FF2B5EF4-FFF2-40B4-BE49-F238E27FC236}">
                <a16:creationId xmlns:a16="http://schemas.microsoft.com/office/drawing/2014/main" id="{01D128D8-0C82-4BFD-9379-4C9E7DA085A3}"/>
              </a:ext>
            </a:extLst>
          </p:cNvPr>
          <p:cNvSpPr txBox="1"/>
          <p:nvPr/>
        </p:nvSpPr>
        <p:spPr>
          <a:xfrm>
            <a:off x="3071292" y="3615154"/>
            <a:ext cx="3499694" cy="954107"/>
          </a:xfrm>
          <a:prstGeom prst="rect">
            <a:avLst/>
          </a:prstGeom>
          <a:solidFill>
            <a:schemeClr val="bg1"/>
          </a:solidFill>
          <a:ln w="38100">
            <a:solidFill>
              <a:srgbClr val="7030A0"/>
            </a:solidFill>
            <a:prstDash val="lgDash"/>
          </a:ln>
        </p:spPr>
        <p:txBody>
          <a:bodyPr wrap="square" rtlCol="0">
            <a:spAutoFit/>
          </a:bodyPr>
          <a:lstStyle/>
          <a:p>
            <a:pPr lvl="0" algn="just"/>
            <a:r>
              <a:rPr lang="en-US" sz="1400" dirty="0">
                <a:solidFill>
                  <a:prstClr val="black"/>
                </a:solidFill>
              </a:rPr>
              <a:t>Look at how bridges are constructed and how they distribute weight.  Discuss how to make supports for the bridges using trusses and arcs.</a:t>
            </a:r>
            <a:endPar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1" name="TextBox 20">
            <a:extLst>
              <a:ext uri="{FF2B5EF4-FFF2-40B4-BE49-F238E27FC236}">
                <a16:creationId xmlns:a16="http://schemas.microsoft.com/office/drawing/2014/main" id="{518A4823-D6BC-472E-BBB9-B22ED9516E3A}"/>
              </a:ext>
            </a:extLst>
          </p:cNvPr>
          <p:cNvSpPr txBox="1"/>
          <p:nvPr/>
        </p:nvSpPr>
        <p:spPr>
          <a:xfrm>
            <a:off x="3071292" y="3143465"/>
            <a:ext cx="3499694" cy="370532"/>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Engineering Goals: </a:t>
            </a: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2" name="Picture 2" descr="Steam Legos Station - Lessons - Tes Teach">
            <a:extLst>
              <a:ext uri="{FF2B5EF4-FFF2-40B4-BE49-F238E27FC236}">
                <a16:creationId xmlns:a16="http://schemas.microsoft.com/office/drawing/2014/main" id="{371771C1-77D2-453F-9962-8E44C99021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06558" y="992071"/>
            <a:ext cx="3464428" cy="2050237"/>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a:extLst>
              <a:ext uri="{FF2B5EF4-FFF2-40B4-BE49-F238E27FC236}">
                <a16:creationId xmlns:a16="http://schemas.microsoft.com/office/drawing/2014/main" id="{937F920E-1B2B-4232-A3BC-F41FB177AF01}"/>
              </a:ext>
            </a:extLst>
          </p:cNvPr>
          <p:cNvSpPr txBox="1"/>
          <p:nvPr/>
        </p:nvSpPr>
        <p:spPr>
          <a:xfrm>
            <a:off x="325144" y="1417995"/>
            <a:ext cx="2634860" cy="2031325"/>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A bridge is a structure built to span a physical obstacle, such as a body of water, valley, or road, without closing the way underneath. It is constructed for the purpose of providing passage over the obstacle, usually something that can be detrimental to cross otherwise.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DFD72EF5-613E-4EB5-AA5B-38983A338699}"/>
              </a:ext>
            </a:extLst>
          </p:cNvPr>
          <p:cNvSpPr txBox="1"/>
          <p:nvPr/>
        </p:nvSpPr>
        <p:spPr>
          <a:xfrm>
            <a:off x="325144" y="951395"/>
            <a:ext cx="2634860"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Introduction</a:t>
            </a:r>
          </a:p>
        </p:txBody>
      </p:sp>
      <p:sp>
        <p:nvSpPr>
          <p:cNvPr id="25" name="TextBox 24">
            <a:extLst>
              <a:ext uri="{FF2B5EF4-FFF2-40B4-BE49-F238E27FC236}">
                <a16:creationId xmlns:a16="http://schemas.microsoft.com/office/drawing/2014/main" id="{4A87730E-E46D-4EE4-9185-696DB754E0FA}"/>
              </a:ext>
            </a:extLst>
          </p:cNvPr>
          <p:cNvSpPr txBox="1"/>
          <p:nvPr/>
        </p:nvSpPr>
        <p:spPr>
          <a:xfrm>
            <a:off x="3077008" y="4667885"/>
            <a:ext cx="3493978" cy="307777"/>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Types of bridge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F070E0B-0266-4AAD-89B7-BBB525AEF4DA}"/>
              </a:ext>
            </a:extLst>
          </p:cNvPr>
          <p:cNvSpPr txBox="1"/>
          <p:nvPr/>
        </p:nvSpPr>
        <p:spPr>
          <a:xfrm>
            <a:off x="3132934" y="5040464"/>
            <a:ext cx="3438052" cy="1200329"/>
          </a:xfrm>
          <a:prstGeom prst="rect">
            <a:avLst/>
          </a:prstGeom>
          <a:solidFill>
            <a:schemeClr val="bg1"/>
          </a:solidFill>
          <a:ln w="38100">
            <a:solidFill>
              <a:srgbClr val="FFFF00"/>
            </a:solidFill>
          </a:ln>
        </p:spPr>
        <p:txBody>
          <a:bodyPr wrap="square" rtlCol="0">
            <a:spAutoFit/>
          </a:bodyPr>
          <a:lstStyle/>
          <a:p>
            <a:pPr lvl="0" algn="just">
              <a:defRPr/>
            </a:pPr>
            <a:r>
              <a:rPr lang="en-US" sz="1200" b="1" dirty="0">
                <a:solidFill>
                  <a:prstClr val="black"/>
                </a:solidFill>
              </a:rPr>
              <a:t>Beam bridge</a:t>
            </a:r>
          </a:p>
          <a:p>
            <a:pPr lvl="0" algn="just">
              <a:defRPr/>
            </a:pPr>
            <a:r>
              <a:rPr lang="en-US" sz="1200" dirty="0">
                <a:solidFill>
                  <a:prstClr val="black"/>
                </a:solidFill>
              </a:rPr>
              <a:t>The most simple and common type of bridge used in the real world. This type can be quite effective, even if it isn’t very beautiful. Most highway bridges fall under this category, made from I Beams and reinforced concrete.</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Box 26">
            <a:extLst>
              <a:ext uri="{FF2B5EF4-FFF2-40B4-BE49-F238E27FC236}">
                <a16:creationId xmlns:a16="http://schemas.microsoft.com/office/drawing/2014/main" id="{EDD85303-4563-4552-961F-B70DC0121F07}"/>
              </a:ext>
            </a:extLst>
          </p:cNvPr>
          <p:cNvSpPr txBox="1"/>
          <p:nvPr/>
        </p:nvSpPr>
        <p:spPr>
          <a:xfrm>
            <a:off x="3119746" y="6360942"/>
            <a:ext cx="3438052" cy="1384995"/>
          </a:xfrm>
          <a:prstGeom prst="rect">
            <a:avLst/>
          </a:prstGeom>
          <a:solidFill>
            <a:schemeClr val="bg1"/>
          </a:solidFill>
          <a:ln w="38100">
            <a:solidFill>
              <a:srgbClr val="FFFF00"/>
            </a:solidFill>
          </a:ln>
        </p:spPr>
        <p:txBody>
          <a:bodyPr wrap="square" rtlCol="0">
            <a:spAutoFit/>
          </a:bodyPr>
          <a:lstStyle/>
          <a:p>
            <a:pPr lvl="0" algn="just">
              <a:defRPr/>
            </a:pPr>
            <a:r>
              <a:rPr lang="en-US" sz="1200" dirty="0">
                <a:solidFill>
                  <a:prstClr val="black"/>
                </a:solidFill>
              </a:rPr>
              <a:t>A</a:t>
            </a:r>
            <a:r>
              <a:rPr lang="en-US" sz="1200" b="1" dirty="0">
                <a:solidFill>
                  <a:prstClr val="black"/>
                </a:solidFill>
              </a:rPr>
              <a:t> suspension bridge </a:t>
            </a:r>
            <a:r>
              <a:rPr lang="en-US" sz="1200" dirty="0">
                <a:solidFill>
                  <a:prstClr val="black"/>
                </a:solidFill>
              </a:rPr>
              <a:t>is a type of bridge in which the deck is hung below suspension cables on vertical suspenders. The basic structural components of a suspension bridge system include stiffening girders/trusses, the main suspension cables, main towers, and the anchorages for the cables at each end of the bridge.</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Box 27">
            <a:extLst>
              <a:ext uri="{FF2B5EF4-FFF2-40B4-BE49-F238E27FC236}">
                <a16:creationId xmlns:a16="http://schemas.microsoft.com/office/drawing/2014/main" id="{EF9E0718-1DC0-446A-B954-1EB8A7848764}"/>
              </a:ext>
            </a:extLst>
          </p:cNvPr>
          <p:cNvSpPr txBox="1"/>
          <p:nvPr/>
        </p:nvSpPr>
        <p:spPr>
          <a:xfrm>
            <a:off x="3122117" y="7840842"/>
            <a:ext cx="3438052" cy="1015663"/>
          </a:xfrm>
          <a:prstGeom prst="rect">
            <a:avLst/>
          </a:prstGeom>
          <a:solidFill>
            <a:schemeClr val="bg1"/>
          </a:solidFill>
          <a:ln w="38100">
            <a:solidFill>
              <a:srgbClr val="FFFF00"/>
            </a:solidFill>
          </a:ln>
        </p:spPr>
        <p:txBody>
          <a:bodyPr wrap="square" rtlCol="0">
            <a:spAutoFit/>
          </a:bodyPr>
          <a:lstStyle/>
          <a:p>
            <a:pPr lvl="0" algn="just">
              <a:defRPr/>
            </a:pPr>
            <a:r>
              <a:rPr lang="en-US" sz="1200" dirty="0">
                <a:solidFill>
                  <a:prstClr val="black"/>
                </a:solidFill>
              </a:rPr>
              <a:t>An </a:t>
            </a:r>
            <a:r>
              <a:rPr lang="en-US" sz="1200" b="1" dirty="0">
                <a:solidFill>
                  <a:prstClr val="black"/>
                </a:solidFill>
              </a:rPr>
              <a:t>arch bridge </a:t>
            </a:r>
            <a:r>
              <a:rPr lang="en-US" sz="1200" dirty="0">
                <a:solidFill>
                  <a:prstClr val="black"/>
                </a:solidFill>
              </a:rPr>
              <a:t>is a bridge with abutments at each end shaped as a curved arch. Arch bridges work by transferring the weight of the bridge and its loads partially into a horizontal thrust restrained by the abutments at either side.</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766202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1181</TotalTime>
  <Words>334</Words>
  <Application>Microsoft Office PowerPoint</Application>
  <PresentationFormat>On-screen Show (4:3)</PresentationFormat>
  <Paragraphs>18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Chalky Chalk</dc:creator>
  <cp:lastModifiedBy>Chalky Chalk</cp:lastModifiedBy>
  <cp:revision>11</cp:revision>
  <dcterms:created xsi:type="dcterms:W3CDTF">2020-04-26T23:29:57Z</dcterms:created>
  <dcterms:modified xsi:type="dcterms:W3CDTF">2020-04-28T17:21:18Z</dcterms:modified>
</cp:coreProperties>
</file>