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71" r:id="rId4"/>
    <p:sldId id="266" r:id="rId5"/>
    <p:sldId id="278" r:id="rId6"/>
    <p:sldId id="272" r:id="rId7"/>
    <p:sldId id="275" r:id="rId8"/>
    <p:sldId id="274" r:id="rId9"/>
    <p:sldId id="277" r:id="rId10"/>
    <p:sldId id="258" r:id="rId11"/>
    <p:sldId id="259" r:id="rId12"/>
    <p:sldId id="260" r:id="rId13"/>
    <p:sldId id="262" r:id="rId14"/>
    <p:sldId id="263" r:id="rId15"/>
    <p:sldId id="270" r:id="rId16"/>
    <p:sldId id="269" r:id="rId17"/>
    <p:sldId id="264" r:id="rId18"/>
    <p:sldId id="267" r:id="rId19"/>
    <p:sldId id="268" r:id="rId20"/>
    <p:sldId id="276" r:id="rId21"/>
  </p:sldIdLst>
  <p:sldSz cx="6858000" cy="9906000" type="A4"/>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372E7D"/>
    <a:srgbClr val="682D85"/>
    <a:srgbClr val="FF66CC"/>
    <a:srgbClr val="BB86D6"/>
    <a:srgbClr val="FF006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044" autoAdjust="0"/>
    <p:restoredTop sz="94660"/>
  </p:normalViewPr>
  <p:slideViewPr>
    <p:cSldViewPr snapToGrid="0">
      <p:cViewPr varScale="1">
        <p:scale>
          <a:sx n="49" d="100"/>
          <a:sy n="49" d="100"/>
        </p:scale>
        <p:origin x="2316" y="42"/>
      </p:cViewPr>
      <p:guideLst/>
    </p:cSldViewPr>
  </p:slideViewPr>
  <p:notesTextViewPr>
    <p:cViewPr>
      <p:scale>
        <a:sx n="1" d="1"/>
        <a:sy n="1" d="1"/>
      </p:scale>
      <p:origin x="0" y="0"/>
    </p:cViewPr>
  </p:notesTextViewPr>
  <p:sorterViewPr>
    <p:cViewPr>
      <p:scale>
        <a:sx n="80" d="100"/>
        <a:sy n="8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14350" y="1621191"/>
            <a:ext cx="5829300" cy="3448756"/>
          </a:xfrm>
        </p:spPr>
        <p:txBody>
          <a:bodyPr anchor="b"/>
          <a:lstStyle>
            <a:lvl1pPr algn="ctr">
              <a:defRPr sz="4500"/>
            </a:lvl1pPr>
          </a:lstStyle>
          <a:p>
            <a:r>
              <a:rPr lang="en-US" smtClean="0"/>
              <a:t>Click to edit Master title style</a:t>
            </a:r>
            <a:endParaRPr lang="en-US" dirty="0"/>
          </a:p>
        </p:txBody>
      </p:sp>
      <p:sp>
        <p:nvSpPr>
          <p:cNvPr id="3" name="Subtitle 2"/>
          <p:cNvSpPr>
            <a:spLocks noGrp="1"/>
          </p:cNvSpPr>
          <p:nvPr>
            <p:ph type="subTitle" idx="1"/>
          </p:nvPr>
        </p:nvSpPr>
        <p:spPr>
          <a:xfrm>
            <a:off x="857250" y="5202944"/>
            <a:ext cx="5143500" cy="2391656"/>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FAE4D0B2-CB52-4E36-9C52-F3C646415746}" type="datetimeFigureOut">
              <a:rPr lang="en-GB" smtClean="0"/>
              <a:t>13/05/2020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B05C915-F183-4ABC-983A-BE78641662D2}" type="slidenum">
              <a:rPr lang="en-GB" smtClean="0"/>
              <a:t>‹#›</a:t>
            </a:fld>
            <a:endParaRPr lang="en-GB"/>
          </a:p>
        </p:txBody>
      </p:sp>
    </p:spTree>
    <p:extLst>
      <p:ext uri="{BB962C8B-B14F-4D97-AF65-F5344CB8AC3E}">
        <p14:creationId xmlns:p14="http://schemas.microsoft.com/office/powerpoint/2010/main" val="8491444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FAE4D0B2-CB52-4E36-9C52-F3C646415746}" type="datetimeFigureOut">
              <a:rPr lang="en-GB" smtClean="0"/>
              <a:t>13/05/2020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B05C915-F183-4ABC-983A-BE78641662D2}" type="slidenum">
              <a:rPr lang="en-GB" smtClean="0"/>
              <a:t>‹#›</a:t>
            </a:fld>
            <a:endParaRPr lang="en-GB"/>
          </a:p>
        </p:txBody>
      </p:sp>
    </p:spTree>
    <p:extLst>
      <p:ext uri="{BB962C8B-B14F-4D97-AF65-F5344CB8AC3E}">
        <p14:creationId xmlns:p14="http://schemas.microsoft.com/office/powerpoint/2010/main" val="174647274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67916" y="2469624"/>
            <a:ext cx="5915025" cy="4120620"/>
          </a:xfrm>
        </p:spPr>
        <p:txBody>
          <a:bodyPr anchor="b"/>
          <a:lstStyle>
            <a:lvl1pPr>
              <a:defRPr sz="4500"/>
            </a:lvl1pPr>
          </a:lstStyle>
          <a:p>
            <a:r>
              <a:rPr lang="en-US" smtClean="0"/>
              <a:t>Click to edit Master title style</a:t>
            </a:r>
            <a:endParaRPr lang="en-US" dirty="0"/>
          </a:p>
        </p:txBody>
      </p:sp>
      <p:sp>
        <p:nvSpPr>
          <p:cNvPr id="3" name="Text Placeholder 2"/>
          <p:cNvSpPr>
            <a:spLocks noGrp="1"/>
          </p:cNvSpPr>
          <p:nvPr>
            <p:ph type="body" idx="1"/>
          </p:nvPr>
        </p:nvSpPr>
        <p:spPr>
          <a:xfrm>
            <a:off x="467916" y="6629226"/>
            <a:ext cx="5915025" cy="2166937"/>
          </a:xfrm>
        </p:spPr>
        <p:txBody>
          <a:bodyPr/>
          <a:lstStyle>
            <a:lvl1pPr marL="0" indent="0">
              <a:buNone/>
              <a:defRPr sz="1800">
                <a:solidFill>
                  <a:schemeClr val="tx1"/>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FAE4D0B2-CB52-4E36-9C52-F3C646415746}" type="datetimeFigureOut">
              <a:rPr lang="en-GB" smtClean="0"/>
              <a:t>13/05/2020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B05C915-F183-4ABC-983A-BE78641662D2}" type="slidenum">
              <a:rPr lang="en-GB" smtClean="0"/>
              <a:t>‹#›</a:t>
            </a:fld>
            <a:endParaRPr lang="en-GB"/>
          </a:p>
        </p:txBody>
      </p:sp>
    </p:spTree>
    <p:extLst>
      <p:ext uri="{BB962C8B-B14F-4D97-AF65-F5344CB8AC3E}">
        <p14:creationId xmlns:p14="http://schemas.microsoft.com/office/powerpoint/2010/main" val="86584608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471488" y="2637014"/>
            <a:ext cx="2914650" cy="6285266"/>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3471863" y="2637014"/>
            <a:ext cx="2914650" cy="6285266"/>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FAE4D0B2-CB52-4E36-9C52-F3C646415746}" type="datetimeFigureOut">
              <a:rPr lang="en-GB" smtClean="0"/>
              <a:t>13/05/2020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B05C915-F183-4ABC-983A-BE78641662D2}" type="slidenum">
              <a:rPr lang="en-GB" smtClean="0"/>
              <a:t>‹#›</a:t>
            </a:fld>
            <a:endParaRPr lang="en-GB"/>
          </a:p>
        </p:txBody>
      </p:sp>
    </p:spTree>
    <p:extLst>
      <p:ext uri="{BB962C8B-B14F-4D97-AF65-F5344CB8AC3E}">
        <p14:creationId xmlns:p14="http://schemas.microsoft.com/office/powerpoint/2010/main" val="79183555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72381" y="527405"/>
            <a:ext cx="5915025" cy="1914702"/>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472381" y="2428347"/>
            <a:ext cx="2901255"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Click to edit Master text styles</a:t>
            </a:r>
          </a:p>
        </p:txBody>
      </p:sp>
      <p:sp>
        <p:nvSpPr>
          <p:cNvPr id="4" name="Content Placeholder 3"/>
          <p:cNvSpPr>
            <a:spLocks noGrp="1"/>
          </p:cNvSpPr>
          <p:nvPr>
            <p:ph sz="half" idx="2"/>
          </p:nvPr>
        </p:nvSpPr>
        <p:spPr>
          <a:xfrm>
            <a:off x="472381" y="3618442"/>
            <a:ext cx="2901255" cy="532218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3471863" y="2428347"/>
            <a:ext cx="2915543"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Click to edit Master text styles</a:t>
            </a:r>
          </a:p>
        </p:txBody>
      </p:sp>
      <p:sp>
        <p:nvSpPr>
          <p:cNvPr id="6" name="Content Placeholder 5"/>
          <p:cNvSpPr>
            <a:spLocks noGrp="1"/>
          </p:cNvSpPr>
          <p:nvPr>
            <p:ph sz="quarter" idx="4"/>
          </p:nvPr>
        </p:nvSpPr>
        <p:spPr>
          <a:xfrm>
            <a:off x="3471863" y="3618442"/>
            <a:ext cx="2915543" cy="532218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FAE4D0B2-CB52-4E36-9C52-F3C646415746}" type="datetimeFigureOut">
              <a:rPr lang="en-GB" smtClean="0"/>
              <a:t>13/05/2020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4B05C915-F183-4ABC-983A-BE78641662D2}" type="slidenum">
              <a:rPr lang="en-GB" smtClean="0"/>
              <a:t>‹#›</a:t>
            </a:fld>
            <a:endParaRPr lang="en-GB"/>
          </a:p>
        </p:txBody>
      </p:sp>
    </p:spTree>
    <p:extLst>
      <p:ext uri="{BB962C8B-B14F-4D97-AF65-F5344CB8AC3E}">
        <p14:creationId xmlns:p14="http://schemas.microsoft.com/office/powerpoint/2010/main" val="76106547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FAE4D0B2-CB52-4E36-9C52-F3C646415746}" type="datetimeFigureOut">
              <a:rPr lang="en-GB" smtClean="0"/>
              <a:t>13/05/2020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4B05C915-F183-4ABC-983A-BE78641662D2}" type="slidenum">
              <a:rPr lang="en-GB" smtClean="0"/>
              <a:t>‹#›</a:t>
            </a:fld>
            <a:endParaRPr lang="en-GB"/>
          </a:p>
        </p:txBody>
      </p:sp>
    </p:spTree>
    <p:extLst>
      <p:ext uri="{BB962C8B-B14F-4D97-AF65-F5344CB8AC3E}">
        <p14:creationId xmlns:p14="http://schemas.microsoft.com/office/powerpoint/2010/main" val="42407515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AE4D0B2-CB52-4E36-9C52-F3C646415746}" type="datetimeFigureOut">
              <a:rPr lang="en-GB" smtClean="0"/>
              <a:t>13/05/2020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4B05C915-F183-4ABC-983A-BE78641662D2}" type="slidenum">
              <a:rPr lang="en-GB" smtClean="0"/>
              <a:t>‹#›</a:t>
            </a:fld>
            <a:endParaRPr lang="en-GB"/>
          </a:p>
        </p:txBody>
      </p:sp>
    </p:spTree>
    <p:extLst>
      <p:ext uri="{BB962C8B-B14F-4D97-AF65-F5344CB8AC3E}">
        <p14:creationId xmlns:p14="http://schemas.microsoft.com/office/powerpoint/2010/main" val="21157762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US" smtClean="0"/>
              <a:t>Click to edit Master title style</a:t>
            </a:r>
            <a:endParaRPr lang="en-US" dirty="0"/>
          </a:p>
        </p:txBody>
      </p:sp>
      <p:sp>
        <p:nvSpPr>
          <p:cNvPr id="3" name="Content Placeholder 2"/>
          <p:cNvSpPr>
            <a:spLocks noGrp="1"/>
          </p:cNvSpPr>
          <p:nvPr>
            <p:ph idx="1"/>
          </p:nvPr>
        </p:nvSpPr>
        <p:spPr>
          <a:xfrm>
            <a:off x="2915543" y="1426283"/>
            <a:ext cx="3471863" cy="7039681"/>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AE4D0B2-CB52-4E36-9C52-F3C646415746}" type="datetimeFigureOut">
              <a:rPr lang="en-GB" smtClean="0"/>
              <a:t>13/05/2020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B05C915-F183-4ABC-983A-BE78641662D2}" type="slidenum">
              <a:rPr lang="en-GB" smtClean="0"/>
              <a:t>‹#›</a:t>
            </a:fld>
            <a:endParaRPr lang="en-GB"/>
          </a:p>
        </p:txBody>
      </p:sp>
    </p:spTree>
    <p:extLst>
      <p:ext uri="{BB962C8B-B14F-4D97-AF65-F5344CB8AC3E}">
        <p14:creationId xmlns:p14="http://schemas.microsoft.com/office/powerpoint/2010/main" val="238949819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2915543" y="1426283"/>
            <a:ext cx="3471863" cy="7039681"/>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smtClean="0"/>
              <a:t>Click icon to add picture</a:t>
            </a:r>
            <a:endParaRPr lang="en-US" dirty="0"/>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AE4D0B2-CB52-4E36-9C52-F3C646415746}" type="datetimeFigureOut">
              <a:rPr lang="en-GB" smtClean="0"/>
              <a:t>13/05/2020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B05C915-F183-4ABC-983A-BE78641662D2}" type="slidenum">
              <a:rPr lang="en-GB" smtClean="0"/>
              <a:t>‹#›</a:t>
            </a:fld>
            <a:endParaRPr lang="en-GB"/>
          </a:p>
        </p:txBody>
      </p:sp>
    </p:spTree>
    <p:extLst>
      <p:ext uri="{BB962C8B-B14F-4D97-AF65-F5344CB8AC3E}">
        <p14:creationId xmlns:p14="http://schemas.microsoft.com/office/powerpoint/2010/main" val="411150639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FAE4D0B2-CB52-4E36-9C52-F3C646415746}" type="datetimeFigureOut">
              <a:rPr lang="en-GB" smtClean="0"/>
              <a:t>13/05/2020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B05C915-F183-4ABC-983A-BE78641662D2}" type="slidenum">
              <a:rPr lang="en-GB" smtClean="0"/>
              <a:t>‹#›</a:t>
            </a:fld>
            <a:endParaRPr lang="en-GB"/>
          </a:p>
        </p:txBody>
      </p:sp>
    </p:spTree>
    <p:extLst>
      <p:ext uri="{BB962C8B-B14F-4D97-AF65-F5344CB8AC3E}">
        <p14:creationId xmlns:p14="http://schemas.microsoft.com/office/powerpoint/2010/main" val="217377892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907757" y="527403"/>
            <a:ext cx="1478756" cy="8394877"/>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471488" y="527403"/>
            <a:ext cx="4350544" cy="8394877"/>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FAE4D0B2-CB52-4E36-9C52-F3C646415746}" type="datetimeFigureOut">
              <a:rPr lang="en-GB" smtClean="0"/>
              <a:t>13/05/2020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B05C915-F183-4ABC-983A-BE78641662D2}" type="slidenum">
              <a:rPr lang="en-GB" smtClean="0"/>
              <a:t>‹#›</a:t>
            </a:fld>
            <a:endParaRPr lang="en-GB"/>
          </a:p>
        </p:txBody>
      </p:sp>
    </p:spTree>
    <p:extLst>
      <p:ext uri="{BB962C8B-B14F-4D97-AF65-F5344CB8AC3E}">
        <p14:creationId xmlns:p14="http://schemas.microsoft.com/office/powerpoint/2010/main" val="312355687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71488" y="527405"/>
            <a:ext cx="5915025" cy="1914702"/>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471488" y="2637014"/>
            <a:ext cx="5915025" cy="6285266"/>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471488" y="9181397"/>
            <a:ext cx="1543050" cy="527403"/>
          </a:xfrm>
          <a:prstGeom prst="rect">
            <a:avLst/>
          </a:prstGeom>
        </p:spPr>
        <p:txBody>
          <a:bodyPr vert="horz" lIns="91440" tIns="45720" rIns="91440" bIns="45720" rtlCol="0" anchor="ctr"/>
          <a:lstStyle>
            <a:lvl1pPr algn="l">
              <a:defRPr sz="900">
                <a:solidFill>
                  <a:schemeClr val="tx1">
                    <a:tint val="75000"/>
                  </a:schemeClr>
                </a:solidFill>
              </a:defRPr>
            </a:lvl1pPr>
          </a:lstStyle>
          <a:p>
            <a:fld id="{FAE4D0B2-CB52-4E36-9C52-F3C646415746}" type="datetimeFigureOut">
              <a:rPr lang="en-GB" smtClean="0"/>
              <a:t>13/05/2020</a:t>
            </a:fld>
            <a:endParaRPr lang="en-GB"/>
          </a:p>
        </p:txBody>
      </p:sp>
      <p:sp>
        <p:nvSpPr>
          <p:cNvPr id="5" name="Footer Placeholder 4"/>
          <p:cNvSpPr>
            <a:spLocks noGrp="1"/>
          </p:cNvSpPr>
          <p:nvPr>
            <p:ph type="ftr" sz="quarter" idx="3"/>
          </p:nvPr>
        </p:nvSpPr>
        <p:spPr>
          <a:xfrm>
            <a:off x="2271713" y="9181397"/>
            <a:ext cx="2314575" cy="527403"/>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4843463" y="9181397"/>
            <a:ext cx="1543050" cy="527403"/>
          </a:xfrm>
          <a:prstGeom prst="rect">
            <a:avLst/>
          </a:prstGeom>
        </p:spPr>
        <p:txBody>
          <a:bodyPr vert="horz" lIns="91440" tIns="45720" rIns="91440" bIns="45720" rtlCol="0" anchor="ctr"/>
          <a:lstStyle>
            <a:lvl1pPr algn="r">
              <a:defRPr sz="900">
                <a:solidFill>
                  <a:schemeClr val="tx1">
                    <a:tint val="75000"/>
                  </a:schemeClr>
                </a:solidFill>
              </a:defRPr>
            </a:lvl1pPr>
          </a:lstStyle>
          <a:p>
            <a:fld id="{4B05C915-F183-4ABC-983A-BE78641662D2}" type="slidenum">
              <a:rPr lang="en-GB" smtClean="0"/>
              <a:t>‹#›</a:t>
            </a:fld>
            <a:endParaRPr lang="en-GB"/>
          </a:p>
        </p:txBody>
      </p:sp>
    </p:spTree>
    <p:extLst>
      <p:ext uri="{BB962C8B-B14F-4D97-AF65-F5344CB8AC3E}">
        <p14:creationId xmlns:p14="http://schemas.microsoft.com/office/powerpoint/2010/main" val="102040017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2.xml"/><Relationship Id="rId5" Type="http://schemas.openxmlformats.org/officeDocument/2006/relationships/image" Target="../media/image11.png"/><Relationship Id="rId4" Type="http://schemas.openxmlformats.org/officeDocument/2006/relationships/image" Target="../media/image10.png"/></Relationships>
</file>

<file path=ppt/slides/_rels/slide3.xml.rels><?xml version="1.0" encoding="UTF-8" standalone="yes"?>
<Relationships xmlns="http://schemas.openxmlformats.org/package/2006/relationships"><Relationship Id="rId8" Type="http://schemas.openxmlformats.org/officeDocument/2006/relationships/image" Target="../media/image18.png"/><Relationship Id="rId3" Type="http://schemas.openxmlformats.org/officeDocument/2006/relationships/image" Target="../media/image13.png"/><Relationship Id="rId7" Type="http://schemas.openxmlformats.org/officeDocument/2006/relationships/image" Target="../media/image17.png"/><Relationship Id="rId12" Type="http://schemas.openxmlformats.org/officeDocument/2006/relationships/image" Target="../media/image22.png"/><Relationship Id="rId2" Type="http://schemas.openxmlformats.org/officeDocument/2006/relationships/image" Target="../media/image12.png"/><Relationship Id="rId1" Type="http://schemas.openxmlformats.org/officeDocument/2006/relationships/slideLayout" Target="../slideLayouts/slideLayout2.xml"/><Relationship Id="rId6" Type="http://schemas.openxmlformats.org/officeDocument/2006/relationships/image" Target="../media/image16.png"/><Relationship Id="rId11" Type="http://schemas.openxmlformats.org/officeDocument/2006/relationships/image" Target="../media/image21.png"/><Relationship Id="rId5" Type="http://schemas.openxmlformats.org/officeDocument/2006/relationships/image" Target="../media/image15.png"/><Relationship Id="rId10" Type="http://schemas.openxmlformats.org/officeDocument/2006/relationships/image" Target="../media/image20.png"/><Relationship Id="rId4" Type="http://schemas.openxmlformats.org/officeDocument/2006/relationships/image" Target="../media/image14.png"/><Relationship Id="rId9" Type="http://schemas.openxmlformats.org/officeDocument/2006/relationships/image" Target="../media/image19.png"/></Relationships>
</file>

<file path=ppt/slides/_rels/slide4.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3.png"/><Relationship Id="rId1" Type="http://schemas.openxmlformats.org/officeDocument/2006/relationships/slideLayout" Target="../slideLayouts/slideLayout2.xml"/><Relationship Id="rId5" Type="http://schemas.openxmlformats.org/officeDocument/2006/relationships/image" Target="../media/image26.png"/><Relationship Id="rId4" Type="http://schemas.openxmlformats.org/officeDocument/2006/relationships/image" Target="../media/image25.png"/></Relationships>
</file>

<file path=ppt/slides/_rels/slide5.xml.rels><?xml version="1.0" encoding="UTF-8" standalone="yes"?>
<Relationships xmlns="http://schemas.openxmlformats.org/package/2006/relationships"><Relationship Id="rId8" Type="http://schemas.openxmlformats.org/officeDocument/2006/relationships/image" Target="../media/image33.png"/><Relationship Id="rId3" Type="http://schemas.openxmlformats.org/officeDocument/2006/relationships/image" Target="../media/image28.png"/><Relationship Id="rId7" Type="http://schemas.openxmlformats.org/officeDocument/2006/relationships/image" Target="../media/image32.png"/><Relationship Id="rId2" Type="http://schemas.openxmlformats.org/officeDocument/2006/relationships/image" Target="../media/image27.png"/><Relationship Id="rId1" Type="http://schemas.openxmlformats.org/officeDocument/2006/relationships/slideLayout" Target="../slideLayouts/slideLayout2.xml"/><Relationship Id="rId6" Type="http://schemas.openxmlformats.org/officeDocument/2006/relationships/image" Target="../media/image31.png"/><Relationship Id="rId5" Type="http://schemas.openxmlformats.org/officeDocument/2006/relationships/image" Target="../media/image30.png"/><Relationship Id="rId10" Type="http://schemas.openxmlformats.org/officeDocument/2006/relationships/image" Target="../media/image35.png"/><Relationship Id="rId4" Type="http://schemas.openxmlformats.org/officeDocument/2006/relationships/image" Target="../media/image29.png"/><Relationship Id="rId9" Type="http://schemas.openxmlformats.org/officeDocument/2006/relationships/image" Target="../media/image34.png"/></Relationships>
</file>

<file path=ppt/slides/_rels/slide6.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36.png"/><Relationship Id="rId1" Type="http://schemas.openxmlformats.org/officeDocument/2006/relationships/slideLayout" Target="../slideLayouts/slideLayout2.xml"/><Relationship Id="rId5" Type="http://schemas.openxmlformats.org/officeDocument/2006/relationships/image" Target="../media/image39.png"/><Relationship Id="rId4" Type="http://schemas.openxmlformats.org/officeDocument/2006/relationships/image" Target="../media/image38.png"/></Relationships>
</file>

<file path=ppt/slides/_rels/slide7.xml.rels><?xml version="1.0" encoding="UTF-8" standalone="yes"?>
<Relationships xmlns="http://schemas.openxmlformats.org/package/2006/relationships"><Relationship Id="rId8" Type="http://schemas.openxmlformats.org/officeDocument/2006/relationships/image" Target="../media/image46.png"/><Relationship Id="rId3" Type="http://schemas.openxmlformats.org/officeDocument/2006/relationships/image" Target="../media/image41.png"/><Relationship Id="rId7" Type="http://schemas.openxmlformats.org/officeDocument/2006/relationships/image" Target="../media/image45.png"/><Relationship Id="rId2" Type="http://schemas.openxmlformats.org/officeDocument/2006/relationships/image" Target="../media/image40.png"/><Relationship Id="rId1" Type="http://schemas.openxmlformats.org/officeDocument/2006/relationships/slideLayout" Target="../slideLayouts/slideLayout2.xml"/><Relationship Id="rId6" Type="http://schemas.openxmlformats.org/officeDocument/2006/relationships/image" Target="../media/image44.png"/><Relationship Id="rId5" Type="http://schemas.openxmlformats.org/officeDocument/2006/relationships/image" Target="../media/image43.png"/><Relationship Id="rId10" Type="http://schemas.openxmlformats.org/officeDocument/2006/relationships/image" Target="../media/image48.png"/><Relationship Id="rId4" Type="http://schemas.openxmlformats.org/officeDocument/2006/relationships/image" Target="../media/image42.png"/><Relationship Id="rId9" Type="http://schemas.openxmlformats.org/officeDocument/2006/relationships/image" Target="../media/image47.png"/></Relationships>
</file>

<file path=ppt/slides/_rels/slide8.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49.png"/><Relationship Id="rId1" Type="http://schemas.openxmlformats.org/officeDocument/2006/relationships/slideLayout" Target="../slideLayouts/slideLayout2.xml"/><Relationship Id="rId4" Type="http://schemas.openxmlformats.org/officeDocument/2006/relationships/image" Target="../media/image50.png"/></Relationships>
</file>

<file path=ppt/slides/_rels/slide9.xml.rels><?xml version="1.0" encoding="UTF-8" standalone="yes"?>
<Relationships xmlns="http://schemas.openxmlformats.org/package/2006/relationships"><Relationship Id="rId8" Type="http://schemas.openxmlformats.org/officeDocument/2006/relationships/image" Target="../media/image18.png"/><Relationship Id="rId13" Type="http://schemas.openxmlformats.org/officeDocument/2006/relationships/image" Target="../media/image55.png"/><Relationship Id="rId3" Type="http://schemas.openxmlformats.org/officeDocument/2006/relationships/image" Target="../media/image50.png"/><Relationship Id="rId7" Type="http://schemas.openxmlformats.org/officeDocument/2006/relationships/image" Target="../media/image17.png"/><Relationship Id="rId12" Type="http://schemas.openxmlformats.org/officeDocument/2006/relationships/image" Target="../media/image54.png"/><Relationship Id="rId2" Type="http://schemas.openxmlformats.org/officeDocument/2006/relationships/image" Target="../media/image14.png"/><Relationship Id="rId1" Type="http://schemas.openxmlformats.org/officeDocument/2006/relationships/slideLayout" Target="../slideLayouts/slideLayout2.xml"/><Relationship Id="rId6" Type="http://schemas.openxmlformats.org/officeDocument/2006/relationships/image" Target="../media/image16.png"/><Relationship Id="rId11" Type="http://schemas.openxmlformats.org/officeDocument/2006/relationships/image" Target="../media/image53.png"/><Relationship Id="rId5" Type="http://schemas.openxmlformats.org/officeDocument/2006/relationships/image" Target="../media/image15.png"/><Relationship Id="rId10" Type="http://schemas.openxmlformats.org/officeDocument/2006/relationships/image" Target="../media/image20.png"/><Relationship Id="rId4" Type="http://schemas.openxmlformats.org/officeDocument/2006/relationships/image" Target="../media/image51.png"/><Relationship Id="rId9" Type="http://schemas.openxmlformats.org/officeDocument/2006/relationships/image" Target="../media/image52.png"/><Relationship Id="rId14" Type="http://schemas.openxmlformats.org/officeDocument/2006/relationships/image" Target="../media/image56.png"/></Relationships>
</file>

<file path=ppt/slides/_rels/slide10.xml.rels><?xml version="1.0" encoding="UTF-8" standalone="yes"?>
<Relationships xmlns="http://schemas.openxmlformats.org/package/2006/relationships"><Relationship Id="rId3" Type="http://schemas.openxmlformats.org/officeDocument/2006/relationships/image" Target="../media/image58.png"/><Relationship Id="rId2" Type="http://schemas.openxmlformats.org/officeDocument/2006/relationships/image" Target="../media/image57.png"/><Relationship Id="rId1" Type="http://schemas.openxmlformats.org/officeDocument/2006/relationships/slideLayout" Target="../slideLayouts/slideLayout2.xml"/><Relationship Id="rId4" Type="http://schemas.openxmlformats.org/officeDocument/2006/relationships/image" Target="../media/image59.png"/></Relationships>
</file>

<file path=ppt/slides/_rels/slide11.xml.rels><?xml version="1.0" encoding="UTF-8" standalone="yes"?>
<Relationships xmlns="http://schemas.openxmlformats.org/package/2006/relationships"><Relationship Id="rId8" Type="http://schemas.openxmlformats.org/officeDocument/2006/relationships/image" Target="../media/image65.png"/><Relationship Id="rId3" Type="http://schemas.openxmlformats.org/officeDocument/2006/relationships/image" Target="../media/image61.png"/><Relationship Id="rId7" Type="http://schemas.openxmlformats.org/officeDocument/2006/relationships/image" Target="../media/image64.png"/><Relationship Id="rId2" Type="http://schemas.openxmlformats.org/officeDocument/2006/relationships/image" Target="../media/image60.png"/><Relationship Id="rId1" Type="http://schemas.openxmlformats.org/officeDocument/2006/relationships/slideLayout" Target="../slideLayouts/slideLayout2.xml"/><Relationship Id="rId6" Type="http://schemas.openxmlformats.org/officeDocument/2006/relationships/image" Target="../media/image63.png"/><Relationship Id="rId5" Type="http://schemas.openxmlformats.org/officeDocument/2006/relationships/image" Target="../media/image62.png"/><Relationship Id="rId4" Type="http://schemas.openxmlformats.org/officeDocument/2006/relationships/image" Target="../media/image29.png"/><Relationship Id="rId9" Type="http://schemas.openxmlformats.org/officeDocument/2006/relationships/image" Target="../media/image66.png"/></Relationships>
</file>

<file path=ppt/slides/_rels/slide12.xml.rels><?xml version="1.0" encoding="UTF-8" standalone="yes"?>
<Relationships xmlns="http://schemas.openxmlformats.org/package/2006/relationships"><Relationship Id="rId3" Type="http://schemas.openxmlformats.org/officeDocument/2006/relationships/image" Target="../media/image53.png"/><Relationship Id="rId7" Type="http://schemas.openxmlformats.org/officeDocument/2006/relationships/image" Target="../media/image71.png"/><Relationship Id="rId2" Type="http://schemas.openxmlformats.org/officeDocument/2006/relationships/image" Target="../media/image67.png"/><Relationship Id="rId1" Type="http://schemas.openxmlformats.org/officeDocument/2006/relationships/slideLayout" Target="../slideLayouts/slideLayout2.xml"/><Relationship Id="rId6" Type="http://schemas.openxmlformats.org/officeDocument/2006/relationships/image" Target="../media/image70.png"/><Relationship Id="rId5" Type="http://schemas.openxmlformats.org/officeDocument/2006/relationships/image" Target="../media/image69.png"/><Relationship Id="rId4" Type="http://schemas.openxmlformats.org/officeDocument/2006/relationships/image" Target="../media/image68.png"/></Relationships>
</file>

<file path=ppt/slides/_rels/slide13.xml.rels><?xml version="1.0" encoding="UTF-8" standalone="yes"?>
<Relationships xmlns="http://schemas.openxmlformats.org/package/2006/relationships"><Relationship Id="rId3" Type="http://schemas.openxmlformats.org/officeDocument/2006/relationships/image" Target="../media/image73.png"/><Relationship Id="rId2" Type="http://schemas.openxmlformats.org/officeDocument/2006/relationships/image" Target="../media/image72.png"/><Relationship Id="rId1" Type="http://schemas.openxmlformats.org/officeDocument/2006/relationships/slideLayout" Target="../slideLayouts/slideLayout2.xml"/><Relationship Id="rId4" Type="http://schemas.openxmlformats.org/officeDocument/2006/relationships/image" Target="../media/image74.png"/></Relationships>
</file>

<file path=ppt/slides/_rels/slide14.xml.rels><?xml version="1.0" encoding="UTF-8" standalone="yes"?>
<Relationships xmlns="http://schemas.openxmlformats.org/package/2006/relationships"><Relationship Id="rId8" Type="http://schemas.openxmlformats.org/officeDocument/2006/relationships/image" Target="../media/image81.png"/><Relationship Id="rId13" Type="http://schemas.openxmlformats.org/officeDocument/2006/relationships/image" Target="../media/image86.png"/><Relationship Id="rId18" Type="http://schemas.openxmlformats.org/officeDocument/2006/relationships/image" Target="../media/image91.png"/><Relationship Id="rId3" Type="http://schemas.openxmlformats.org/officeDocument/2006/relationships/image" Target="../media/image76.png"/><Relationship Id="rId21" Type="http://schemas.openxmlformats.org/officeDocument/2006/relationships/image" Target="../media/image94.png"/><Relationship Id="rId7" Type="http://schemas.openxmlformats.org/officeDocument/2006/relationships/image" Target="../media/image80.png"/><Relationship Id="rId12" Type="http://schemas.openxmlformats.org/officeDocument/2006/relationships/image" Target="../media/image85.png"/><Relationship Id="rId17" Type="http://schemas.openxmlformats.org/officeDocument/2006/relationships/image" Target="../media/image90.png"/><Relationship Id="rId2" Type="http://schemas.openxmlformats.org/officeDocument/2006/relationships/image" Target="../media/image75.png"/><Relationship Id="rId16" Type="http://schemas.openxmlformats.org/officeDocument/2006/relationships/image" Target="../media/image89.png"/><Relationship Id="rId20" Type="http://schemas.openxmlformats.org/officeDocument/2006/relationships/image" Target="../media/image93.png"/><Relationship Id="rId1" Type="http://schemas.openxmlformats.org/officeDocument/2006/relationships/slideLayout" Target="../slideLayouts/slideLayout2.xml"/><Relationship Id="rId6" Type="http://schemas.openxmlformats.org/officeDocument/2006/relationships/image" Target="../media/image79.png"/><Relationship Id="rId11" Type="http://schemas.openxmlformats.org/officeDocument/2006/relationships/image" Target="../media/image84.png"/><Relationship Id="rId5" Type="http://schemas.openxmlformats.org/officeDocument/2006/relationships/image" Target="../media/image78.png"/><Relationship Id="rId15" Type="http://schemas.openxmlformats.org/officeDocument/2006/relationships/image" Target="../media/image88.png"/><Relationship Id="rId23" Type="http://schemas.openxmlformats.org/officeDocument/2006/relationships/image" Target="../media/image96.png"/><Relationship Id="rId10" Type="http://schemas.openxmlformats.org/officeDocument/2006/relationships/image" Target="../media/image83.png"/><Relationship Id="rId19" Type="http://schemas.openxmlformats.org/officeDocument/2006/relationships/image" Target="../media/image92.png"/><Relationship Id="rId4" Type="http://schemas.openxmlformats.org/officeDocument/2006/relationships/image" Target="../media/image77.png"/><Relationship Id="rId9" Type="http://schemas.openxmlformats.org/officeDocument/2006/relationships/image" Target="../media/image82.png"/><Relationship Id="rId14" Type="http://schemas.openxmlformats.org/officeDocument/2006/relationships/image" Target="../media/image87.png"/><Relationship Id="rId22" Type="http://schemas.openxmlformats.org/officeDocument/2006/relationships/image" Target="../media/image95.png"/></Relationships>
</file>

<file path=ppt/slides/_rels/slide15.xml.rels><?xml version="1.0" encoding="UTF-8" standalone="yes"?>
<Relationships xmlns="http://schemas.openxmlformats.org/package/2006/relationships"><Relationship Id="rId3" Type="http://schemas.openxmlformats.org/officeDocument/2006/relationships/image" Target="../media/image98.png"/><Relationship Id="rId2" Type="http://schemas.openxmlformats.org/officeDocument/2006/relationships/image" Target="../media/image97.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99.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00.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01.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03.png"/><Relationship Id="rId2" Type="http://schemas.openxmlformats.org/officeDocument/2006/relationships/image" Target="../media/image102.png"/><Relationship Id="rId1" Type="http://schemas.openxmlformats.org/officeDocument/2006/relationships/slideLayout" Target="../slideLayouts/slideLayout2.xml"/><Relationship Id="rId5" Type="http://schemas.openxmlformats.org/officeDocument/2006/relationships/image" Target="../media/image105.png"/><Relationship Id="rId4" Type="http://schemas.openxmlformats.org/officeDocument/2006/relationships/image" Target="../media/image104.png"/></Relationships>
</file>

<file path=ppt/slides/_rels/slide20.xml.rels><?xml version="1.0" encoding="UTF-8" standalone="yes"?>
<Relationships xmlns="http://schemas.openxmlformats.org/package/2006/relationships"><Relationship Id="rId8" Type="http://schemas.openxmlformats.org/officeDocument/2006/relationships/image" Target="../media/image112.png"/><Relationship Id="rId3" Type="http://schemas.openxmlformats.org/officeDocument/2006/relationships/image" Target="../media/image107.png"/><Relationship Id="rId7" Type="http://schemas.openxmlformats.org/officeDocument/2006/relationships/image" Target="../media/image111.png"/><Relationship Id="rId2" Type="http://schemas.openxmlformats.org/officeDocument/2006/relationships/image" Target="../media/image106.png"/><Relationship Id="rId1" Type="http://schemas.openxmlformats.org/officeDocument/2006/relationships/slideLayout" Target="../slideLayouts/slideLayout2.xml"/><Relationship Id="rId6" Type="http://schemas.openxmlformats.org/officeDocument/2006/relationships/image" Target="../media/image110.png"/><Relationship Id="rId5" Type="http://schemas.openxmlformats.org/officeDocument/2006/relationships/image" Target="../media/image109.png"/><Relationship Id="rId4" Type="http://schemas.openxmlformats.org/officeDocument/2006/relationships/image" Target="../media/image108.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72838" y="1324168"/>
            <a:ext cx="6391007" cy="1269036"/>
          </a:xfrm>
          <a:prstGeom prst="rect">
            <a:avLst/>
          </a:prstGeom>
        </p:spPr>
      </p:pic>
      <p:pic>
        <p:nvPicPr>
          <p:cNvPr id="8" name="Pictur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21083083">
            <a:off x="2371859" y="1649216"/>
            <a:ext cx="2352675" cy="485775"/>
          </a:xfrm>
          <a:prstGeom prst="rect">
            <a:avLst/>
          </a:prstGeom>
        </p:spPr>
      </p:pic>
      <p:pic>
        <p:nvPicPr>
          <p:cNvPr id="15" name="Picture 1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548196" y="2414266"/>
            <a:ext cx="731320" cy="334317"/>
          </a:xfrm>
          <a:prstGeom prst="rect">
            <a:avLst/>
          </a:prstGeom>
        </p:spPr>
      </p:pic>
      <p:pic>
        <p:nvPicPr>
          <p:cNvPr id="17" name="Picture 16"/>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064453" y="8113479"/>
            <a:ext cx="4704851" cy="1538668"/>
          </a:xfrm>
          <a:prstGeom prst="rect">
            <a:avLst/>
          </a:prstGeom>
        </p:spPr>
      </p:pic>
      <p:pic>
        <p:nvPicPr>
          <p:cNvPr id="20" name="Picture 19"/>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989642" y="8368442"/>
            <a:ext cx="2935328" cy="972946"/>
          </a:xfrm>
          <a:prstGeom prst="rect">
            <a:avLst/>
          </a:prstGeom>
        </p:spPr>
      </p:pic>
      <p:pic>
        <p:nvPicPr>
          <p:cNvPr id="23" name="Picture 22"/>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353483" y="3003546"/>
            <a:ext cx="5056717" cy="510678"/>
          </a:xfrm>
          <a:prstGeom prst="rect">
            <a:avLst/>
          </a:prstGeom>
        </p:spPr>
      </p:pic>
      <p:pic>
        <p:nvPicPr>
          <p:cNvPr id="19" name="Picture 18"/>
          <p:cNvPicPr>
            <a:picLocks noChangeAspect="1"/>
          </p:cNvPicPr>
          <p:nvPr/>
        </p:nvPicPr>
        <p:blipFill rotWithShape="1">
          <a:blip r:embed="rId8">
            <a:extLst>
              <a:ext uri="{28A0092B-C50C-407E-A947-70E740481C1C}">
                <a14:useLocalDpi xmlns:a14="http://schemas.microsoft.com/office/drawing/2010/main" val="0"/>
              </a:ext>
            </a:extLst>
          </a:blip>
          <a:srcRect l="-1161" t="-22296" r="33109" b="-28647"/>
          <a:stretch/>
        </p:blipFill>
        <p:spPr>
          <a:xfrm>
            <a:off x="2373229" y="7364176"/>
            <a:ext cx="2007034" cy="612835"/>
          </a:xfrm>
          <a:prstGeom prst="rect">
            <a:avLst/>
          </a:prstGeom>
        </p:spPr>
      </p:pic>
      <p:sp>
        <p:nvSpPr>
          <p:cNvPr id="2" name="Rectangle 1"/>
          <p:cNvSpPr/>
          <p:nvPr/>
        </p:nvSpPr>
        <p:spPr>
          <a:xfrm>
            <a:off x="553505" y="4066688"/>
            <a:ext cx="5939847" cy="2986729"/>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Rectangle 12"/>
          <p:cNvSpPr/>
          <p:nvPr/>
        </p:nvSpPr>
        <p:spPr>
          <a:xfrm>
            <a:off x="353483" y="328205"/>
            <a:ext cx="944555" cy="737061"/>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TextBox 3"/>
          <p:cNvSpPr txBox="1"/>
          <p:nvPr/>
        </p:nvSpPr>
        <p:spPr>
          <a:xfrm>
            <a:off x="1989642" y="381981"/>
            <a:ext cx="4177694" cy="707886"/>
          </a:xfrm>
          <a:prstGeom prst="rect">
            <a:avLst/>
          </a:prstGeom>
          <a:noFill/>
        </p:spPr>
        <p:txBody>
          <a:bodyPr wrap="square" rtlCol="0">
            <a:spAutoFit/>
          </a:bodyPr>
          <a:lstStyle/>
          <a:p>
            <a:pPr algn="ctr"/>
            <a:r>
              <a:rPr lang="en-GB" sz="4000" dirty="0" smtClean="0"/>
              <a:t>School Name</a:t>
            </a:r>
            <a:endParaRPr lang="en-GB" sz="4000" dirty="0"/>
          </a:p>
        </p:txBody>
      </p:sp>
      <p:sp>
        <p:nvSpPr>
          <p:cNvPr id="16" name="TextBox 15"/>
          <p:cNvSpPr txBox="1"/>
          <p:nvPr/>
        </p:nvSpPr>
        <p:spPr>
          <a:xfrm>
            <a:off x="-1263087" y="404347"/>
            <a:ext cx="4177694" cy="584775"/>
          </a:xfrm>
          <a:prstGeom prst="rect">
            <a:avLst/>
          </a:prstGeom>
          <a:noFill/>
        </p:spPr>
        <p:txBody>
          <a:bodyPr wrap="square" rtlCol="0">
            <a:spAutoFit/>
          </a:bodyPr>
          <a:lstStyle/>
          <a:p>
            <a:pPr algn="ctr"/>
            <a:r>
              <a:rPr lang="en-GB" sz="1600" dirty="0" smtClean="0"/>
              <a:t>Insert </a:t>
            </a:r>
          </a:p>
          <a:p>
            <a:pPr algn="ctr"/>
            <a:r>
              <a:rPr lang="en-GB" sz="1600" dirty="0" smtClean="0"/>
              <a:t>Logo</a:t>
            </a:r>
            <a:endParaRPr lang="en-GB" sz="1600" dirty="0"/>
          </a:p>
        </p:txBody>
      </p:sp>
      <p:sp>
        <p:nvSpPr>
          <p:cNvPr id="18" name="TextBox 17"/>
          <p:cNvSpPr txBox="1"/>
          <p:nvPr/>
        </p:nvSpPr>
        <p:spPr>
          <a:xfrm>
            <a:off x="-1024394" y="4136352"/>
            <a:ext cx="4177694" cy="830997"/>
          </a:xfrm>
          <a:prstGeom prst="rect">
            <a:avLst/>
          </a:prstGeom>
          <a:noFill/>
        </p:spPr>
        <p:txBody>
          <a:bodyPr wrap="square" rtlCol="0">
            <a:spAutoFit/>
          </a:bodyPr>
          <a:lstStyle/>
          <a:p>
            <a:pPr algn="ctr"/>
            <a:r>
              <a:rPr lang="en-GB" sz="1600" dirty="0" smtClean="0"/>
              <a:t>Insert </a:t>
            </a:r>
          </a:p>
          <a:p>
            <a:pPr algn="ctr"/>
            <a:r>
              <a:rPr lang="en-GB" sz="1600" dirty="0" smtClean="0"/>
              <a:t>Class</a:t>
            </a:r>
          </a:p>
          <a:p>
            <a:pPr algn="ctr"/>
            <a:r>
              <a:rPr lang="en-GB" sz="1600" dirty="0" smtClean="0"/>
              <a:t>Photo</a:t>
            </a:r>
            <a:endParaRPr lang="en-GB" sz="1600" dirty="0"/>
          </a:p>
        </p:txBody>
      </p:sp>
    </p:spTree>
    <p:extLst>
      <p:ext uri="{BB962C8B-B14F-4D97-AF65-F5344CB8AC3E}">
        <p14:creationId xmlns:p14="http://schemas.microsoft.com/office/powerpoint/2010/main" val="1325802252"/>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488715" y="323831"/>
            <a:ext cx="3857625" cy="619125"/>
          </a:xfrm>
          <a:prstGeom prst="rect">
            <a:avLst/>
          </a:prstGeom>
        </p:spPr>
      </p:pic>
      <p:sp>
        <p:nvSpPr>
          <p:cNvPr id="7" name="TextBox 6"/>
          <p:cNvSpPr txBox="1"/>
          <p:nvPr/>
        </p:nvSpPr>
        <p:spPr>
          <a:xfrm>
            <a:off x="3647160" y="1277565"/>
            <a:ext cx="2617627" cy="3785652"/>
          </a:xfrm>
          <a:prstGeom prst="rect">
            <a:avLst/>
          </a:prstGeom>
          <a:noFill/>
        </p:spPr>
        <p:txBody>
          <a:bodyPr wrap="square" rtlCol="0">
            <a:spAutoFit/>
          </a:bodyPr>
          <a:lstStyle/>
          <a:p>
            <a:r>
              <a:rPr lang="en-GB" sz="1600" dirty="0" smtClean="0">
                <a:latin typeface="SassoonPrimary" panose="020B0500000000000000" pitchFamily="34" charset="0"/>
              </a:rPr>
              <a:t>Name:</a:t>
            </a:r>
          </a:p>
          <a:p>
            <a:endParaRPr lang="en-GB" sz="1600" dirty="0">
              <a:latin typeface="SassoonPrimary" panose="020B0500000000000000" pitchFamily="34" charset="0"/>
            </a:endParaRPr>
          </a:p>
          <a:p>
            <a:endParaRPr lang="en-GB" sz="1600" dirty="0" smtClean="0">
              <a:latin typeface="SassoonPrimary" panose="020B0500000000000000" pitchFamily="34" charset="0"/>
            </a:endParaRPr>
          </a:p>
          <a:p>
            <a:r>
              <a:rPr lang="en-GB" sz="1600" dirty="0" smtClean="0">
                <a:latin typeface="SassoonPrimary" panose="020B0500000000000000" pitchFamily="34" charset="0"/>
              </a:rPr>
              <a:t>Birthday:</a:t>
            </a:r>
          </a:p>
          <a:p>
            <a:endParaRPr lang="en-GB" sz="1600" dirty="0">
              <a:latin typeface="SassoonPrimary" panose="020B0500000000000000" pitchFamily="34" charset="0"/>
            </a:endParaRPr>
          </a:p>
          <a:p>
            <a:endParaRPr lang="en-GB" sz="1600" dirty="0">
              <a:latin typeface="SassoonPrimary" panose="020B0500000000000000" pitchFamily="34" charset="0"/>
            </a:endParaRPr>
          </a:p>
          <a:p>
            <a:r>
              <a:rPr lang="en-GB" sz="1600" dirty="0" smtClean="0">
                <a:latin typeface="SassoonPrimary" panose="020B0500000000000000" pitchFamily="34" charset="0"/>
              </a:rPr>
              <a:t>Eye Colour:</a:t>
            </a:r>
          </a:p>
          <a:p>
            <a:endParaRPr lang="en-GB" sz="1600" dirty="0">
              <a:latin typeface="SassoonPrimary" panose="020B0500000000000000" pitchFamily="34" charset="0"/>
            </a:endParaRPr>
          </a:p>
          <a:p>
            <a:endParaRPr lang="en-GB" sz="1600" dirty="0" smtClean="0">
              <a:latin typeface="SassoonPrimary" panose="020B0500000000000000" pitchFamily="34" charset="0"/>
            </a:endParaRPr>
          </a:p>
          <a:p>
            <a:r>
              <a:rPr lang="en-GB" sz="1600" dirty="0" smtClean="0">
                <a:latin typeface="SassoonPrimary" panose="020B0500000000000000" pitchFamily="34" charset="0"/>
              </a:rPr>
              <a:t>Hair Colour: </a:t>
            </a:r>
          </a:p>
          <a:p>
            <a:endParaRPr lang="en-GB" sz="1600" dirty="0">
              <a:latin typeface="SassoonPrimary" panose="020B0500000000000000" pitchFamily="34" charset="0"/>
            </a:endParaRPr>
          </a:p>
          <a:p>
            <a:endParaRPr lang="en-GB" sz="1600" dirty="0" smtClean="0">
              <a:latin typeface="SassoonPrimary" panose="020B0500000000000000" pitchFamily="34" charset="0"/>
            </a:endParaRPr>
          </a:p>
          <a:p>
            <a:r>
              <a:rPr lang="en-GB" sz="1600" dirty="0" smtClean="0">
                <a:latin typeface="SassoonPrimary" panose="020B0500000000000000" pitchFamily="34" charset="0"/>
              </a:rPr>
              <a:t>Height:</a:t>
            </a:r>
          </a:p>
          <a:p>
            <a:endParaRPr lang="en-GB" sz="1600" dirty="0" smtClean="0">
              <a:latin typeface="Century Gothic" panose="020B0502020202020204" pitchFamily="34" charset="0"/>
            </a:endParaRPr>
          </a:p>
          <a:p>
            <a:endParaRPr lang="en-GB" sz="1600" dirty="0">
              <a:latin typeface="Century Gothic" panose="020B0502020202020204" pitchFamily="34" charset="0"/>
            </a:endParaRPr>
          </a:p>
        </p:txBody>
      </p:sp>
      <p:graphicFrame>
        <p:nvGraphicFramePr>
          <p:cNvPr id="8" name="Table 7"/>
          <p:cNvGraphicFramePr>
            <a:graphicFrameLocks noGrp="1"/>
          </p:cNvGraphicFramePr>
          <p:nvPr>
            <p:extLst>
              <p:ext uri="{D42A27DB-BD31-4B8C-83A1-F6EECF244321}">
                <p14:modId xmlns:p14="http://schemas.microsoft.com/office/powerpoint/2010/main" val="540063124"/>
              </p:ext>
            </p:extLst>
          </p:nvPr>
        </p:nvGraphicFramePr>
        <p:xfrm>
          <a:off x="407711" y="5063217"/>
          <a:ext cx="6019635" cy="4004145"/>
        </p:xfrm>
        <a:graphic>
          <a:graphicData uri="http://schemas.openxmlformats.org/drawingml/2006/table">
            <a:tbl>
              <a:tblPr firstRow="1" bandRow="1">
                <a:tableStyleId>{5C22544A-7EE6-4342-B048-85BDC9FD1C3A}</a:tableStyleId>
              </a:tblPr>
              <a:tblGrid>
                <a:gridCol w="2044452">
                  <a:extLst>
                    <a:ext uri="{9D8B030D-6E8A-4147-A177-3AD203B41FA5}">
                      <a16:colId xmlns:a16="http://schemas.microsoft.com/office/drawing/2014/main" val="20000"/>
                    </a:ext>
                  </a:extLst>
                </a:gridCol>
                <a:gridCol w="3975183">
                  <a:extLst>
                    <a:ext uri="{9D8B030D-6E8A-4147-A177-3AD203B41FA5}">
                      <a16:colId xmlns:a16="http://schemas.microsoft.com/office/drawing/2014/main" val="20001"/>
                    </a:ext>
                  </a:extLst>
                </a:gridCol>
              </a:tblGrid>
              <a:tr h="496515">
                <a:tc>
                  <a:txBody>
                    <a:bodyPr/>
                    <a:lstStyle/>
                    <a:p>
                      <a:pPr algn="ctr"/>
                      <a:r>
                        <a:rPr lang="en-GB" b="0" dirty="0" smtClean="0">
                          <a:solidFill>
                            <a:schemeClr val="tx1"/>
                          </a:solidFill>
                          <a:latin typeface="SassoonPrimary" panose="020B0500000000000000" pitchFamily="34" charset="0"/>
                        </a:rPr>
                        <a:t>Favourite</a:t>
                      </a:r>
                      <a:r>
                        <a:rPr lang="en-GB" b="0" baseline="0" dirty="0" smtClean="0">
                          <a:solidFill>
                            <a:schemeClr val="tx1"/>
                          </a:solidFill>
                          <a:latin typeface="SassoonPrimary" panose="020B0500000000000000" pitchFamily="34" charset="0"/>
                        </a:rPr>
                        <a:t> Colour</a:t>
                      </a:r>
                      <a:endParaRPr lang="en-GB" b="0" dirty="0">
                        <a:solidFill>
                          <a:schemeClr val="tx1"/>
                        </a:solidFill>
                        <a:latin typeface="SassoonPrimary" panose="020B0500000000000000"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a:endParaRPr lang="en-GB" b="1" dirty="0">
                        <a:solidFill>
                          <a:schemeClr val="tx1"/>
                        </a:solidFill>
                        <a:latin typeface="Century Gothic" panose="020B0502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0"/>
                  </a:ext>
                </a:extLst>
              </a:tr>
              <a:tr h="496515">
                <a:tc>
                  <a:txBody>
                    <a:bodyPr/>
                    <a:lstStyle/>
                    <a:p>
                      <a:pPr algn="ctr"/>
                      <a:r>
                        <a:rPr lang="en-GB" b="0" dirty="0" smtClean="0">
                          <a:solidFill>
                            <a:schemeClr val="tx1"/>
                          </a:solidFill>
                          <a:latin typeface="SassoonPrimary" panose="020B0500000000000000" pitchFamily="34" charset="0"/>
                        </a:rPr>
                        <a:t>Favourite</a:t>
                      </a:r>
                      <a:r>
                        <a:rPr lang="en-GB" b="0" baseline="0" dirty="0" smtClean="0">
                          <a:solidFill>
                            <a:schemeClr val="tx1"/>
                          </a:solidFill>
                          <a:latin typeface="SassoonPrimary" panose="020B0500000000000000" pitchFamily="34" charset="0"/>
                        </a:rPr>
                        <a:t> Animal</a:t>
                      </a:r>
                      <a:endParaRPr lang="en-GB" b="0" dirty="0">
                        <a:solidFill>
                          <a:schemeClr val="tx1"/>
                        </a:solidFill>
                        <a:latin typeface="SassoonPrimary" panose="020B0500000000000000"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a:endParaRPr lang="en-GB" b="1">
                        <a:solidFill>
                          <a:schemeClr val="tx1"/>
                        </a:solidFill>
                        <a:latin typeface="Century Gothic" panose="020B0502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r h="496515">
                <a:tc>
                  <a:txBody>
                    <a:bodyPr/>
                    <a:lstStyle/>
                    <a:p>
                      <a:pPr algn="ctr"/>
                      <a:r>
                        <a:rPr lang="en-GB" b="0" dirty="0" smtClean="0">
                          <a:solidFill>
                            <a:schemeClr val="tx1"/>
                          </a:solidFill>
                          <a:latin typeface="SassoonPrimary" panose="020B0500000000000000" pitchFamily="34" charset="0"/>
                        </a:rPr>
                        <a:t>If I could have a superpower, I’d….</a:t>
                      </a:r>
                      <a:endParaRPr lang="en-GB" b="0" dirty="0">
                        <a:solidFill>
                          <a:schemeClr val="tx1"/>
                        </a:solidFill>
                        <a:latin typeface="SassoonPrimary" panose="020B0500000000000000"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a:endParaRPr lang="en-GB" b="1">
                        <a:solidFill>
                          <a:schemeClr val="tx1"/>
                        </a:solidFill>
                        <a:latin typeface="Century Gothic" panose="020B0502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2"/>
                  </a:ext>
                </a:extLst>
              </a:tr>
              <a:tr h="496515">
                <a:tc>
                  <a:txBody>
                    <a:bodyPr/>
                    <a:lstStyle/>
                    <a:p>
                      <a:pPr algn="ctr"/>
                      <a:r>
                        <a:rPr lang="en-GB" b="0" dirty="0" smtClean="0">
                          <a:solidFill>
                            <a:schemeClr val="tx1"/>
                          </a:solidFill>
                          <a:latin typeface="SassoonPrimary" panose="020B0500000000000000" pitchFamily="34" charset="0"/>
                        </a:rPr>
                        <a:t>Favourite</a:t>
                      </a:r>
                      <a:r>
                        <a:rPr lang="en-GB" b="0" baseline="0" dirty="0" smtClean="0">
                          <a:solidFill>
                            <a:schemeClr val="tx1"/>
                          </a:solidFill>
                          <a:latin typeface="SassoonPrimary" panose="020B0500000000000000" pitchFamily="34" charset="0"/>
                        </a:rPr>
                        <a:t> School Subject</a:t>
                      </a:r>
                      <a:endParaRPr lang="en-GB" b="0" dirty="0">
                        <a:solidFill>
                          <a:schemeClr val="tx1"/>
                        </a:solidFill>
                        <a:latin typeface="SassoonPrimary" panose="020B0500000000000000"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a:endParaRPr lang="en-GB" b="1" dirty="0">
                        <a:solidFill>
                          <a:schemeClr val="tx1"/>
                        </a:solidFill>
                        <a:latin typeface="Century Gothic" panose="020B0502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3"/>
                  </a:ext>
                </a:extLst>
              </a:tr>
              <a:tr h="496515">
                <a:tc>
                  <a:txBody>
                    <a:bodyPr/>
                    <a:lstStyle/>
                    <a:p>
                      <a:pPr algn="ctr"/>
                      <a:r>
                        <a:rPr lang="en-GB" b="0" dirty="0" smtClean="0">
                          <a:solidFill>
                            <a:schemeClr val="tx1"/>
                          </a:solidFill>
                          <a:latin typeface="SassoonPrimary" panose="020B0500000000000000" pitchFamily="34" charset="0"/>
                        </a:rPr>
                        <a:t>Best</a:t>
                      </a:r>
                      <a:r>
                        <a:rPr lang="en-GB" b="0" baseline="0" dirty="0" smtClean="0">
                          <a:solidFill>
                            <a:schemeClr val="tx1"/>
                          </a:solidFill>
                          <a:latin typeface="SassoonPrimary" panose="020B0500000000000000" pitchFamily="34" charset="0"/>
                        </a:rPr>
                        <a:t> place I’ve ever been to…</a:t>
                      </a:r>
                      <a:endParaRPr lang="en-GB" b="0" dirty="0">
                        <a:solidFill>
                          <a:schemeClr val="tx1"/>
                        </a:solidFill>
                        <a:latin typeface="SassoonPrimary" panose="020B0500000000000000"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a:endParaRPr lang="en-GB" b="1">
                        <a:solidFill>
                          <a:schemeClr val="tx1"/>
                        </a:solidFill>
                        <a:latin typeface="Century Gothic" panose="020B0502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4"/>
                  </a:ext>
                </a:extLst>
              </a:tr>
              <a:tr h="496515">
                <a:tc>
                  <a:txBody>
                    <a:bodyPr/>
                    <a:lstStyle/>
                    <a:p>
                      <a:pPr algn="ctr"/>
                      <a:r>
                        <a:rPr lang="en-GB" b="0" dirty="0" smtClean="0">
                          <a:solidFill>
                            <a:schemeClr val="tx1"/>
                          </a:solidFill>
                          <a:latin typeface="SassoonPrimary" panose="020B0500000000000000" pitchFamily="34" charset="0"/>
                        </a:rPr>
                        <a:t>Dream</a:t>
                      </a:r>
                      <a:r>
                        <a:rPr lang="en-GB" b="0" baseline="0" dirty="0" smtClean="0">
                          <a:solidFill>
                            <a:schemeClr val="tx1"/>
                          </a:solidFill>
                          <a:latin typeface="SassoonPrimary" panose="020B0500000000000000" pitchFamily="34" charset="0"/>
                        </a:rPr>
                        <a:t> country to visit…</a:t>
                      </a:r>
                      <a:endParaRPr lang="en-GB" b="0" dirty="0">
                        <a:solidFill>
                          <a:schemeClr val="tx1"/>
                        </a:solidFill>
                        <a:latin typeface="SassoonPrimary" panose="020B0500000000000000"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a:endParaRPr lang="en-GB" b="1">
                        <a:solidFill>
                          <a:schemeClr val="tx1"/>
                        </a:solidFill>
                        <a:latin typeface="Century Gothic" panose="020B0502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5"/>
                  </a:ext>
                </a:extLst>
              </a:tr>
              <a:tr h="496515">
                <a:tc>
                  <a:txBody>
                    <a:bodyPr/>
                    <a:lstStyle/>
                    <a:p>
                      <a:pPr algn="ctr"/>
                      <a:r>
                        <a:rPr lang="en-GB" b="0" dirty="0" smtClean="0">
                          <a:solidFill>
                            <a:schemeClr val="tx1"/>
                          </a:solidFill>
                          <a:latin typeface="SassoonPrimary" panose="020B0500000000000000" pitchFamily="34" charset="0"/>
                        </a:rPr>
                        <a:t>If I could travel back in time, I’d go to…</a:t>
                      </a:r>
                      <a:endParaRPr lang="en-GB" b="0" dirty="0">
                        <a:solidFill>
                          <a:schemeClr val="tx1"/>
                        </a:solidFill>
                        <a:latin typeface="SassoonPrimary" panose="020B0500000000000000"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a:endParaRPr lang="en-GB" b="1">
                        <a:solidFill>
                          <a:schemeClr val="tx1"/>
                        </a:solidFill>
                        <a:latin typeface="Century Gothic" panose="020B0502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6"/>
                  </a:ext>
                </a:extLst>
              </a:tr>
              <a:tr h="496515">
                <a:tc>
                  <a:txBody>
                    <a:bodyPr/>
                    <a:lstStyle/>
                    <a:p>
                      <a:pPr algn="ctr"/>
                      <a:r>
                        <a:rPr lang="en-GB" b="0" dirty="0" smtClean="0">
                          <a:solidFill>
                            <a:schemeClr val="tx1"/>
                          </a:solidFill>
                          <a:latin typeface="SassoonPrimary" panose="020B0500000000000000" pitchFamily="34" charset="0"/>
                        </a:rPr>
                        <a:t>My</a:t>
                      </a:r>
                      <a:r>
                        <a:rPr lang="en-GB" b="0" baseline="0" dirty="0" smtClean="0">
                          <a:solidFill>
                            <a:schemeClr val="tx1"/>
                          </a:solidFill>
                          <a:latin typeface="SassoonPrimary" panose="020B0500000000000000" pitchFamily="34" charset="0"/>
                        </a:rPr>
                        <a:t> dream job is…</a:t>
                      </a:r>
                      <a:endParaRPr lang="en-GB" b="0" dirty="0">
                        <a:solidFill>
                          <a:schemeClr val="tx1"/>
                        </a:solidFill>
                        <a:latin typeface="SassoonPrimary" panose="020B0500000000000000"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a:endParaRPr lang="en-GB" b="1" dirty="0">
                        <a:solidFill>
                          <a:schemeClr val="tx1"/>
                        </a:solidFill>
                        <a:latin typeface="Century Gothic" panose="020B0502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7"/>
                  </a:ext>
                </a:extLst>
              </a:tr>
            </a:tbl>
          </a:graphicData>
        </a:graphic>
      </p:graphicFrame>
      <p:pic>
        <p:nvPicPr>
          <p:cNvPr id="10" name="Picture 9"/>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09881" y="1277565"/>
            <a:ext cx="3107648" cy="3222182"/>
          </a:xfrm>
          <a:prstGeom prst="rect">
            <a:avLst/>
          </a:prstGeom>
        </p:spPr>
      </p:pic>
      <p:pic>
        <p:nvPicPr>
          <p:cNvPr id="3" name="Picture 2"/>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520967" y="180205"/>
            <a:ext cx="906379" cy="906379"/>
          </a:xfrm>
          <a:prstGeom prst="rect">
            <a:avLst/>
          </a:prstGeom>
        </p:spPr>
      </p:pic>
      <p:pic>
        <p:nvPicPr>
          <p:cNvPr id="11" name="Picture 10"/>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rot="20983918" flipV="1">
            <a:off x="495349" y="292185"/>
            <a:ext cx="1081004" cy="1080425"/>
          </a:xfrm>
          <a:prstGeom prst="rect">
            <a:avLst/>
          </a:prstGeom>
        </p:spPr>
      </p:pic>
    </p:spTree>
    <p:extLst>
      <p:ext uri="{BB962C8B-B14F-4D97-AF65-F5344CB8AC3E}">
        <p14:creationId xmlns:p14="http://schemas.microsoft.com/office/powerpoint/2010/main" val="1434338534"/>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95276" y="325854"/>
            <a:ext cx="6249904" cy="471691"/>
          </a:xfrm>
          <a:prstGeom prst="rect">
            <a:avLst/>
          </a:prstGeom>
        </p:spPr>
      </p:pic>
      <p:sp>
        <p:nvSpPr>
          <p:cNvPr id="5" name="Rectangle 4"/>
          <p:cNvSpPr/>
          <p:nvPr/>
        </p:nvSpPr>
        <p:spPr>
          <a:xfrm>
            <a:off x="175883" y="1036604"/>
            <a:ext cx="6553200" cy="307777"/>
          </a:xfrm>
          <a:prstGeom prst="rect">
            <a:avLst/>
          </a:prstGeom>
        </p:spPr>
        <p:txBody>
          <a:bodyPr wrap="square">
            <a:spAutoFit/>
          </a:bodyPr>
          <a:lstStyle/>
          <a:p>
            <a:pPr algn="ctr"/>
            <a:r>
              <a:rPr lang="en-GB" sz="1400" dirty="0" smtClean="0">
                <a:latin typeface="SassoonPrimary" panose="020B0500000000000000" pitchFamily="34" charset="0"/>
              </a:rPr>
              <a:t>Who are the people you class as family and friends?</a:t>
            </a:r>
          </a:p>
        </p:txBody>
      </p:sp>
      <p:pic>
        <p:nvPicPr>
          <p:cNvPr id="7" name="Picture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5400000">
            <a:off x="4574656" y="4539627"/>
            <a:ext cx="2122926" cy="1634761"/>
          </a:xfrm>
          <a:prstGeom prst="rect">
            <a:avLst/>
          </a:prstGeom>
        </p:spPr>
      </p:pic>
      <p:pic>
        <p:nvPicPr>
          <p:cNvPr id="8" name="Picture 7"/>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5400000">
            <a:off x="4505540" y="7324003"/>
            <a:ext cx="2261157" cy="1666856"/>
          </a:xfrm>
          <a:prstGeom prst="rect">
            <a:avLst/>
          </a:prstGeom>
        </p:spPr>
      </p:pic>
      <p:pic>
        <p:nvPicPr>
          <p:cNvPr id="9" name="Picture 8"/>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674553" y="1609098"/>
            <a:ext cx="1742415" cy="1849236"/>
          </a:xfrm>
          <a:prstGeom prst="rect">
            <a:avLst/>
          </a:prstGeom>
        </p:spPr>
      </p:pic>
      <p:pic>
        <p:nvPicPr>
          <p:cNvPr id="11" name="Picture 10"/>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rot="5400000">
            <a:off x="2331741" y="2950362"/>
            <a:ext cx="2241484" cy="1621976"/>
          </a:xfrm>
          <a:prstGeom prst="rect">
            <a:avLst/>
          </a:prstGeom>
        </p:spPr>
      </p:pic>
      <p:pic>
        <p:nvPicPr>
          <p:cNvPr id="12" name="Picture 11"/>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rot="5400000">
            <a:off x="2466939" y="5732173"/>
            <a:ext cx="2147148" cy="1749298"/>
          </a:xfrm>
          <a:prstGeom prst="rect">
            <a:avLst/>
          </a:prstGeom>
        </p:spPr>
      </p:pic>
      <p:pic>
        <p:nvPicPr>
          <p:cNvPr id="13" name="Picture 12"/>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rot="5400000">
            <a:off x="298076" y="7461064"/>
            <a:ext cx="2343573" cy="1613061"/>
          </a:xfrm>
          <a:prstGeom prst="rect">
            <a:avLst/>
          </a:prstGeom>
        </p:spPr>
      </p:pic>
      <p:pic>
        <p:nvPicPr>
          <p:cNvPr id="15" name="Picture 14"/>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295276" y="1609097"/>
            <a:ext cx="2014787" cy="2152253"/>
          </a:xfrm>
          <a:prstGeom prst="rect">
            <a:avLst/>
          </a:prstGeom>
        </p:spPr>
      </p:pic>
      <p:pic>
        <p:nvPicPr>
          <p:cNvPr id="18" name="Picture 17"/>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rot="5400000">
            <a:off x="164134" y="4616821"/>
            <a:ext cx="2335394" cy="1623516"/>
          </a:xfrm>
          <a:prstGeom prst="rect">
            <a:avLst/>
          </a:prstGeom>
        </p:spPr>
      </p:pic>
      <p:pic>
        <p:nvPicPr>
          <p:cNvPr id="20" name="Picture 19"/>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663332" y="1014252"/>
            <a:ext cx="402204" cy="402204"/>
          </a:xfrm>
          <a:prstGeom prst="rect">
            <a:avLst/>
          </a:prstGeom>
        </p:spPr>
      </p:pic>
      <p:pic>
        <p:nvPicPr>
          <p:cNvPr id="21" name="Picture 20"/>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3388361" y="8580956"/>
            <a:ext cx="1286192" cy="1286192"/>
          </a:xfrm>
          <a:prstGeom prst="rect">
            <a:avLst/>
          </a:prstGeom>
        </p:spPr>
      </p:pic>
      <p:pic>
        <p:nvPicPr>
          <p:cNvPr id="22" name="Picture 21"/>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5730104" y="1037399"/>
            <a:ext cx="402204" cy="402204"/>
          </a:xfrm>
          <a:prstGeom prst="rect">
            <a:avLst/>
          </a:prstGeom>
        </p:spPr>
      </p:pic>
    </p:spTree>
    <p:extLst>
      <p:ext uri="{BB962C8B-B14F-4D97-AF65-F5344CB8AC3E}">
        <p14:creationId xmlns:p14="http://schemas.microsoft.com/office/powerpoint/2010/main" val="2016211273"/>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stretch>
            <a:fillRect/>
          </a:stretch>
        </p:blipFill>
        <p:spPr>
          <a:xfrm>
            <a:off x="1677238" y="231988"/>
            <a:ext cx="4931085" cy="626935"/>
          </a:xfrm>
          <a:prstGeom prst="rect">
            <a:avLst/>
          </a:prstGeom>
        </p:spPr>
      </p:pic>
      <p:sp>
        <p:nvSpPr>
          <p:cNvPr id="6" name="Rectangle 5"/>
          <p:cNvSpPr/>
          <p:nvPr/>
        </p:nvSpPr>
        <p:spPr>
          <a:xfrm>
            <a:off x="152398" y="923473"/>
            <a:ext cx="6553200" cy="738664"/>
          </a:xfrm>
          <a:prstGeom prst="rect">
            <a:avLst/>
          </a:prstGeom>
        </p:spPr>
        <p:txBody>
          <a:bodyPr wrap="square">
            <a:spAutoFit/>
          </a:bodyPr>
          <a:lstStyle/>
          <a:p>
            <a:pPr algn="ctr"/>
            <a:r>
              <a:rPr lang="en-GB" sz="1400" dirty="0" smtClean="0">
                <a:latin typeface="SassoonPrimary" panose="020B0500000000000000" pitchFamily="34" charset="0"/>
              </a:rPr>
              <a:t>Life is a journey! Think back through your time at </a:t>
            </a:r>
            <a:r>
              <a:rPr lang="en-GB" sz="1400" dirty="0" smtClean="0">
                <a:latin typeface="SassoonPrimary" panose="020B0500000000000000" pitchFamily="34" charset="0"/>
              </a:rPr>
              <a:t>primary school </a:t>
            </a:r>
            <a:r>
              <a:rPr lang="en-GB" sz="1400" dirty="0" smtClean="0">
                <a:latin typeface="SassoonPrimary" panose="020B0500000000000000" pitchFamily="34" charset="0"/>
              </a:rPr>
              <a:t>and </a:t>
            </a:r>
            <a:r>
              <a:rPr lang="en-GB" sz="1400" dirty="0" smtClean="0">
                <a:latin typeface="SassoonPrimary" panose="020B0500000000000000" pitchFamily="34" charset="0"/>
              </a:rPr>
              <a:t>write down your key memories or events that have shaped you to become the amazing person you are…</a:t>
            </a:r>
          </a:p>
        </p:txBody>
      </p:sp>
      <p:pic>
        <p:nvPicPr>
          <p:cNvPr id="3" name="Picture 2"/>
          <p:cNvPicPr>
            <a:picLocks noChangeAspect="1"/>
          </p:cNvPicPr>
          <p:nvPr/>
        </p:nvPicPr>
        <p:blipFill rotWithShape="1">
          <a:blip r:embed="rId3" cstate="print">
            <a:extLst>
              <a:ext uri="{28A0092B-C50C-407E-A947-70E740481C1C}">
                <a14:useLocalDpi xmlns:a14="http://schemas.microsoft.com/office/drawing/2010/main" val="0"/>
              </a:ext>
            </a:extLst>
          </a:blip>
          <a:srcRect l="9573"/>
          <a:stretch/>
        </p:blipFill>
        <p:spPr>
          <a:xfrm>
            <a:off x="19838" y="3560323"/>
            <a:ext cx="6818321" cy="6345677"/>
          </a:xfrm>
          <a:prstGeom prst="rect">
            <a:avLst/>
          </a:prstGeom>
        </p:spPr>
      </p:pic>
      <p:pic>
        <p:nvPicPr>
          <p:cNvPr id="17" name="Picture 1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1080921">
            <a:off x="281824" y="178703"/>
            <a:ext cx="1240914" cy="566773"/>
          </a:xfrm>
          <a:prstGeom prst="rect">
            <a:avLst/>
          </a:prstGeom>
        </p:spPr>
      </p:pic>
      <p:pic>
        <p:nvPicPr>
          <p:cNvPr id="18" name="Picture 17"/>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041881" y="9180148"/>
            <a:ext cx="663717" cy="646338"/>
          </a:xfrm>
          <a:prstGeom prst="rect">
            <a:avLst/>
          </a:prstGeom>
        </p:spPr>
      </p:pic>
    </p:spTree>
    <p:extLst>
      <p:ext uri="{BB962C8B-B14F-4D97-AF65-F5344CB8AC3E}">
        <p14:creationId xmlns:p14="http://schemas.microsoft.com/office/powerpoint/2010/main" val="2592432050"/>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152398" y="752166"/>
            <a:ext cx="6553200" cy="523220"/>
          </a:xfrm>
          <a:prstGeom prst="rect">
            <a:avLst/>
          </a:prstGeom>
        </p:spPr>
        <p:txBody>
          <a:bodyPr wrap="square">
            <a:spAutoFit/>
          </a:bodyPr>
          <a:lstStyle/>
          <a:p>
            <a:pPr algn="ctr"/>
            <a:r>
              <a:rPr lang="en-GB" sz="1400" dirty="0" smtClean="0">
                <a:latin typeface="SassoonPrimary" panose="020B0500000000000000" pitchFamily="34" charset="0"/>
              </a:rPr>
              <a:t>Here is a look back at each year of you primary school life. What stands out? What can you remember? Who did you meet and where did you visit?</a:t>
            </a:r>
          </a:p>
        </p:txBody>
      </p:sp>
      <p:pic>
        <p:nvPicPr>
          <p:cNvPr id="7" name="Pictur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95310" y="218766"/>
            <a:ext cx="5667375" cy="533400"/>
          </a:xfrm>
          <a:prstGeom prst="rect">
            <a:avLst/>
          </a:prstGeom>
        </p:spPr>
      </p:pic>
      <p:pic>
        <p:nvPicPr>
          <p:cNvPr id="17" name="Picture 1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20983918" flipH="1" flipV="1">
            <a:off x="2688180" y="1523939"/>
            <a:ext cx="986205" cy="890927"/>
          </a:xfrm>
          <a:prstGeom prst="rect">
            <a:avLst/>
          </a:prstGeom>
        </p:spPr>
      </p:pic>
      <p:pic>
        <p:nvPicPr>
          <p:cNvPr id="18" name="Picture 17"/>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42817" y="1399079"/>
            <a:ext cx="2273855" cy="1826762"/>
          </a:xfrm>
          <a:prstGeom prst="rect">
            <a:avLst/>
          </a:prstGeom>
        </p:spPr>
      </p:pic>
      <p:pic>
        <p:nvPicPr>
          <p:cNvPr id="19" name="Picture 18"/>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01130" y="3353326"/>
            <a:ext cx="2735901" cy="2197959"/>
          </a:xfrm>
          <a:prstGeom prst="rect">
            <a:avLst/>
          </a:prstGeom>
        </p:spPr>
      </p:pic>
      <p:pic>
        <p:nvPicPr>
          <p:cNvPr id="24" name="Picture 2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72172" y="7515322"/>
            <a:ext cx="2735901" cy="2197959"/>
          </a:xfrm>
          <a:prstGeom prst="rect">
            <a:avLst/>
          </a:prstGeom>
        </p:spPr>
      </p:pic>
      <p:pic>
        <p:nvPicPr>
          <p:cNvPr id="26" name="Picture 2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79182" y="5644841"/>
            <a:ext cx="2273855" cy="1826762"/>
          </a:xfrm>
          <a:prstGeom prst="rect">
            <a:avLst/>
          </a:prstGeom>
        </p:spPr>
      </p:pic>
      <p:pic>
        <p:nvPicPr>
          <p:cNvPr id="15" name="Picture 1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838278" y="1375010"/>
            <a:ext cx="2735901" cy="2197959"/>
          </a:xfrm>
          <a:prstGeom prst="rect">
            <a:avLst/>
          </a:prstGeom>
        </p:spPr>
      </p:pic>
      <p:pic>
        <p:nvPicPr>
          <p:cNvPr id="20" name="Picture 19"/>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838278" y="5554176"/>
            <a:ext cx="2735901" cy="2197959"/>
          </a:xfrm>
          <a:prstGeom prst="rect">
            <a:avLst/>
          </a:prstGeom>
        </p:spPr>
      </p:pic>
      <p:pic>
        <p:nvPicPr>
          <p:cNvPr id="25" name="Picture 2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571118" y="7852120"/>
            <a:ext cx="2273855" cy="1826762"/>
          </a:xfrm>
          <a:prstGeom prst="rect">
            <a:avLst/>
          </a:prstGeom>
        </p:spPr>
      </p:pic>
      <p:pic>
        <p:nvPicPr>
          <p:cNvPr id="27" name="Picture 2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730048" y="3698653"/>
            <a:ext cx="2273855" cy="1826762"/>
          </a:xfrm>
          <a:prstGeom prst="rect">
            <a:avLst/>
          </a:prstGeom>
        </p:spPr>
      </p:pic>
      <p:pic>
        <p:nvPicPr>
          <p:cNvPr id="28" name="Picture 27"/>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rot="5400000" flipH="1" flipV="1">
            <a:off x="5646085" y="3417698"/>
            <a:ext cx="647897" cy="585303"/>
          </a:xfrm>
          <a:prstGeom prst="rect">
            <a:avLst/>
          </a:prstGeom>
        </p:spPr>
      </p:pic>
      <p:pic>
        <p:nvPicPr>
          <p:cNvPr id="29" name="Picture 28"/>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rot="624029" flipV="1">
            <a:off x="3233266" y="3695624"/>
            <a:ext cx="600219" cy="649148"/>
          </a:xfrm>
          <a:prstGeom prst="rect">
            <a:avLst/>
          </a:prstGeom>
        </p:spPr>
      </p:pic>
      <p:pic>
        <p:nvPicPr>
          <p:cNvPr id="30" name="Picture 29"/>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rot="18153459" flipV="1">
            <a:off x="255415" y="5194772"/>
            <a:ext cx="609173" cy="514699"/>
          </a:xfrm>
          <a:prstGeom prst="rect">
            <a:avLst/>
          </a:prstGeom>
        </p:spPr>
      </p:pic>
      <p:pic>
        <p:nvPicPr>
          <p:cNvPr id="31" name="Picture 30"/>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rot="12140542" flipV="1">
            <a:off x="2647769" y="6309806"/>
            <a:ext cx="963259" cy="813872"/>
          </a:xfrm>
          <a:prstGeom prst="rect">
            <a:avLst/>
          </a:prstGeom>
        </p:spPr>
      </p:pic>
      <p:pic>
        <p:nvPicPr>
          <p:cNvPr id="33" name="Picture 32"/>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rot="5400000" flipH="1" flipV="1">
            <a:off x="5613776" y="7708937"/>
            <a:ext cx="657622" cy="594088"/>
          </a:xfrm>
          <a:prstGeom prst="rect">
            <a:avLst/>
          </a:prstGeom>
        </p:spPr>
      </p:pic>
      <p:pic>
        <p:nvPicPr>
          <p:cNvPr id="34" name="Picture 33"/>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rot="9090986" flipH="1" flipV="1">
            <a:off x="2948241" y="9020775"/>
            <a:ext cx="705871" cy="564066"/>
          </a:xfrm>
          <a:prstGeom prst="rect">
            <a:avLst/>
          </a:prstGeom>
        </p:spPr>
      </p:pic>
      <p:sp>
        <p:nvSpPr>
          <p:cNvPr id="35" name="Rectangle 34"/>
          <p:cNvSpPr/>
          <p:nvPr/>
        </p:nvSpPr>
        <p:spPr>
          <a:xfrm>
            <a:off x="4044251" y="4069445"/>
            <a:ext cx="698717" cy="307777"/>
          </a:xfrm>
          <a:prstGeom prst="rect">
            <a:avLst/>
          </a:prstGeom>
        </p:spPr>
        <p:txBody>
          <a:bodyPr wrap="none">
            <a:spAutoFit/>
          </a:bodyPr>
          <a:lstStyle/>
          <a:p>
            <a:r>
              <a:rPr lang="en-GB" sz="1400" dirty="0" smtClean="0">
                <a:latin typeface="SassoonPrimary" panose="020B0500000000000000" pitchFamily="34" charset="0"/>
              </a:rPr>
              <a:t>Year 1</a:t>
            </a:r>
            <a:endParaRPr lang="en-GB" sz="1400" dirty="0"/>
          </a:p>
        </p:txBody>
      </p:sp>
      <p:sp>
        <p:nvSpPr>
          <p:cNvPr id="37" name="Rectangle 36"/>
          <p:cNvSpPr/>
          <p:nvPr/>
        </p:nvSpPr>
        <p:spPr>
          <a:xfrm>
            <a:off x="672084" y="1731992"/>
            <a:ext cx="837089" cy="307777"/>
          </a:xfrm>
          <a:prstGeom prst="rect">
            <a:avLst/>
          </a:prstGeom>
        </p:spPr>
        <p:txBody>
          <a:bodyPr wrap="none">
            <a:spAutoFit/>
          </a:bodyPr>
          <a:lstStyle/>
          <a:p>
            <a:r>
              <a:rPr lang="en-GB" sz="1400" dirty="0" smtClean="0">
                <a:latin typeface="SassoonPrimary" panose="020B0500000000000000" pitchFamily="34" charset="0"/>
              </a:rPr>
              <a:t>Nursery</a:t>
            </a:r>
            <a:endParaRPr lang="en-GB" sz="1400" dirty="0"/>
          </a:p>
        </p:txBody>
      </p:sp>
      <p:sp>
        <p:nvSpPr>
          <p:cNvPr id="40" name="Rectangle 39"/>
          <p:cNvSpPr/>
          <p:nvPr/>
        </p:nvSpPr>
        <p:spPr>
          <a:xfrm>
            <a:off x="4251488" y="1793825"/>
            <a:ext cx="982961" cy="307777"/>
          </a:xfrm>
          <a:prstGeom prst="rect">
            <a:avLst/>
          </a:prstGeom>
        </p:spPr>
        <p:txBody>
          <a:bodyPr wrap="none">
            <a:spAutoFit/>
          </a:bodyPr>
          <a:lstStyle/>
          <a:p>
            <a:r>
              <a:rPr lang="en-GB" sz="1400" dirty="0" smtClean="0">
                <a:latin typeface="SassoonPrimary" panose="020B0500000000000000" pitchFamily="34" charset="0"/>
              </a:rPr>
              <a:t>Reception</a:t>
            </a:r>
            <a:endParaRPr lang="en-GB" sz="1400" dirty="0"/>
          </a:p>
        </p:txBody>
      </p:sp>
      <p:sp>
        <p:nvSpPr>
          <p:cNvPr id="41" name="Rectangle 40"/>
          <p:cNvSpPr/>
          <p:nvPr/>
        </p:nvSpPr>
        <p:spPr>
          <a:xfrm>
            <a:off x="937445" y="3783802"/>
            <a:ext cx="698717" cy="307777"/>
          </a:xfrm>
          <a:prstGeom prst="rect">
            <a:avLst/>
          </a:prstGeom>
        </p:spPr>
        <p:txBody>
          <a:bodyPr wrap="none">
            <a:spAutoFit/>
          </a:bodyPr>
          <a:lstStyle/>
          <a:p>
            <a:r>
              <a:rPr lang="en-GB" sz="1400" dirty="0" smtClean="0">
                <a:latin typeface="SassoonPrimary" panose="020B0500000000000000" pitchFamily="34" charset="0"/>
              </a:rPr>
              <a:t>Year 2</a:t>
            </a:r>
            <a:endParaRPr lang="en-GB" sz="1400" dirty="0"/>
          </a:p>
        </p:txBody>
      </p:sp>
      <p:sp>
        <p:nvSpPr>
          <p:cNvPr id="42" name="Rectangle 41"/>
          <p:cNvSpPr/>
          <p:nvPr/>
        </p:nvSpPr>
        <p:spPr>
          <a:xfrm>
            <a:off x="501130" y="5985382"/>
            <a:ext cx="698717" cy="307777"/>
          </a:xfrm>
          <a:prstGeom prst="rect">
            <a:avLst/>
          </a:prstGeom>
        </p:spPr>
        <p:txBody>
          <a:bodyPr wrap="none">
            <a:spAutoFit/>
          </a:bodyPr>
          <a:lstStyle/>
          <a:p>
            <a:r>
              <a:rPr lang="en-GB" sz="1400" dirty="0" smtClean="0">
                <a:latin typeface="SassoonPrimary" panose="020B0500000000000000" pitchFamily="34" charset="0"/>
              </a:rPr>
              <a:t>Year 3</a:t>
            </a:r>
            <a:endParaRPr lang="en-GB" sz="1400" dirty="0"/>
          </a:p>
        </p:txBody>
      </p:sp>
      <p:sp>
        <p:nvSpPr>
          <p:cNvPr id="43" name="Rectangle 42"/>
          <p:cNvSpPr/>
          <p:nvPr/>
        </p:nvSpPr>
        <p:spPr>
          <a:xfrm>
            <a:off x="4251488" y="6000130"/>
            <a:ext cx="698717" cy="307777"/>
          </a:xfrm>
          <a:prstGeom prst="rect">
            <a:avLst/>
          </a:prstGeom>
        </p:spPr>
        <p:txBody>
          <a:bodyPr wrap="none">
            <a:spAutoFit/>
          </a:bodyPr>
          <a:lstStyle/>
          <a:p>
            <a:r>
              <a:rPr lang="en-GB" sz="1400" dirty="0" smtClean="0">
                <a:latin typeface="SassoonPrimary" panose="020B0500000000000000" pitchFamily="34" charset="0"/>
              </a:rPr>
              <a:t>Year 4</a:t>
            </a:r>
            <a:endParaRPr lang="en-GB" sz="1400" dirty="0"/>
          </a:p>
        </p:txBody>
      </p:sp>
      <p:sp>
        <p:nvSpPr>
          <p:cNvPr id="44" name="Rectangle 43"/>
          <p:cNvSpPr/>
          <p:nvPr/>
        </p:nvSpPr>
        <p:spPr>
          <a:xfrm>
            <a:off x="3902129" y="8198089"/>
            <a:ext cx="698717" cy="307777"/>
          </a:xfrm>
          <a:prstGeom prst="rect">
            <a:avLst/>
          </a:prstGeom>
        </p:spPr>
        <p:txBody>
          <a:bodyPr wrap="none">
            <a:spAutoFit/>
          </a:bodyPr>
          <a:lstStyle/>
          <a:p>
            <a:r>
              <a:rPr lang="en-GB" sz="1400" dirty="0" smtClean="0">
                <a:latin typeface="SassoonPrimary" panose="020B0500000000000000" pitchFamily="34" charset="0"/>
              </a:rPr>
              <a:t>Year 5</a:t>
            </a:r>
            <a:endParaRPr lang="en-GB" sz="1400" dirty="0"/>
          </a:p>
        </p:txBody>
      </p:sp>
      <p:sp>
        <p:nvSpPr>
          <p:cNvPr id="45" name="Rectangle 44"/>
          <p:cNvSpPr/>
          <p:nvPr/>
        </p:nvSpPr>
        <p:spPr>
          <a:xfrm>
            <a:off x="781027" y="7988865"/>
            <a:ext cx="698717" cy="307777"/>
          </a:xfrm>
          <a:prstGeom prst="rect">
            <a:avLst/>
          </a:prstGeom>
        </p:spPr>
        <p:txBody>
          <a:bodyPr wrap="none">
            <a:spAutoFit/>
          </a:bodyPr>
          <a:lstStyle/>
          <a:p>
            <a:r>
              <a:rPr lang="en-GB" sz="1400" dirty="0" smtClean="0">
                <a:latin typeface="SassoonPrimary" panose="020B0500000000000000" pitchFamily="34" charset="0"/>
              </a:rPr>
              <a:t>Year 6</a:t>
            </a:r>
            <a:endParaRPr lang="en-GB" sz="1400" dirty="0"/>
          </a:p>
        </p:txBody>
      </p:sp>
    </p:spTree>
    <p:extLst>
      <p:ext uri="{BB962C8B-B14F-4D97-AF65-F5344CB8AC3E}">
        <p14:creationId xmlns:p14="http://schemas.microsoft.com/office/powerpoint/2010/main" val="2614307856"/>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82316" y="5186113"/>
            <a:ext cx="5181600" cy="552450"/>
          </a:xfrm>
          <a:prstGeom prst="rect">
            <a:avLst/>
          </a:prstGeom>
        </p:spPr>
      </p:pic>
      <p:sp>
        <p:nvSpPr>
          <p:cNvPr id="5" name="Rectangle 4"/>
          <p:cNvSpPr/>
          <p:nvPr/>
        </p:nvSpPr>
        <p:spPr>
          <a:xfrm>
            <a:off x="1453816" y="5846906"/>
            <a:ext cx="5124450" cy="738664"/>
          </a:xfrm>
          <a:prstGeom prst="rect">
            <a:avLst/>
          </a:prstGeom>
        </p:spPr>
        <p:txBody>
          <a:bodyPr wrap="square">
            <a:spAutoFit/>
          </a:bodyPr>
          <a:lstStyle/>
          <a:p>
            <a:pPr algn="ctr"/>
            <a:r>
              <a:rPr lang="en-GB" sz="1400" dirty="0" smtClean="0">
                <a:latin typeface="SassoonPrimary" panose="020B0500000000000000" pitchFamily="34" charset="0"/>
              </a:rPr>
              <a:t>What have you learnt at </a:t>
            </a:r>
            <a:r>
              <a:rPr lang="en-GB" sz="1400" dirty="0" smtClean="0">
                <a:latin typeface="SassoonPrimary" panose="020B0500000000000000" pitchFamily="34" charset="0"/>
              </a:rPr>
              <a:t>primary school that </a:t>
            </a:r>
            <a:r>
              <a:rPr lang="en-GB" sz="1400" dirty="0" smtClean="0">
                <a:latin typeface="SassoonPrimary" panose="020B0500000000000000" pitchFamily="34" charset="0"/>
              </a:rPr>
              <a:t>will prepare you for your future? Think about more than just curriculum lessons, what about lessons about life…</a:t>
            </a:r>
          </a:p>
        </p:txBody>
      </p:sp>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58441" y="271463"/>
            <a:ext cx="6194759" cy="535126"/>
          </a:xfrm>
          <a:prstGeom prst="rect">
            <a:avLst/>
          </a:prstGeom>
        </p:spPr>
      </p:pic>
      <p:pic>
        <p:nvPicPr>
          <p:cNvPr id="7" name="Picture 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961755" y="991066"/>
            <a:ext cx="1629545" cy="1629545"/>
          </a:xfrm>
          <a:prstGeom prst="rect">
            <a:avLst/>
          </a:prstGeom>
        </p:spPr>
      </p:pic>
      <p:sp>
        <p:nvSpPr>
          <p:cNvPr id="8" name="Rectangle 7"/>
          <p:cNvSpPr/>
          <p:nvPr/>
        </p:nvSpPr>
        <p:spPr>
          <a:xfrm>
            <a:off x="304800" y="991066"/>
            <a:ext cx="4656955" cy="523220"/>
          </a:xfrm>
          <a:prstGeom prst="rect">
            <a:avLst/>
          </a:prstGeom>
        </p:spPr>
        <p:txBody>
          <a:bodyPr wrap="square">
            <a:spAutoFit/>
          </a:bodyPr>
          <a:lstStyle/>
          <a:p>
            <a:pPr algn="ctr"/>
            <a:r>
              <a:rPr lang="en-GB" sz="1400" dirty="0" smtClean="0">
                <a:latin typeface="SassoonPrimary" panose="020B0500000000000000" pitchFamily="34" charset="0"/>
              </a:rPr>
              <a:t>What have been your biggest achievements at primary school? Who help you to achieve them?</a:t>
            </a:r>
          </a:p>
        </p:txBody>
      </p:sp>
      <p:pic>
        <p:nvPicPr>
          <p:cNvPr id="9" name="Picture 8"/>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04800" y="5846906"/>
            <a:ext cx="1260809" cy="1260809"/>
          </a:xfrm>
          <a:prstGeom prst="rect">
            <a:avLst/>
          </a:prstGeom>
        </p:spPr>
      </p:pic>
    </p:spTree>
    <p:extLst>
      <p:ext uri="{BB962C8B-B14F-4D97-AF65-F5344CB8AC3E}">
        <p14:creationId xmlns:p14="http://schemas.microsoft.com/office/powerpoint/2010/main" val="3708190105"/>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224590" y="841004"/>
            <a:ext cx="6553200" cy="307777"/>
          </a:xfrm>
          <a:prstGeom prst="rect">
            <a:avLst/>
          </a:prstGeom>
        </p:spPr>
        <p:txBody>
          <a:bodyPr wrap="square">
            <a:spAutoFit/>
          </a:bodyPr>
          <a:lstStyle/>
          <a:p>
            <a:pPr algn="ctr"/>
            <a:r>
              <a:rPr lang="en-GB" sz="1400" dirty="0" smtClean="0">
                <a:latin typeface="SassoonPrimary" panose="020B0500000000000000" pitchFamily="34" charset="0"/>
              </a:rPr>
              <a:t>What are some of your favourite memories of your years at primary school?</a:t>
            </a:r>
          </a:p>
        </p:txBody>
      </p:sp>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081965" y="271462"/>
            <a:ext cx="2838450" cy="485775"/>
          </a:xfrm>
          <a:prstGeom prst="rect">
            <a:avLst/>
          </a:prstGeom>
        </p:spPr>
      </p:pic>
      <p:pic>
        <p:nvPicPr>
          <p:cNvPr id="3" name="Pictur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709642" y="7696199"/>
            <a:ext cx="2691158" cy="1945487"/>
          </a:xfrm>
          <a:prstGeom prst="rect">
            <a:avLst/>
          </a:prstGeom>
        </p:spPr>
      </p:pic>
      <p:pic>
        <p:nvPicPr>
          <p:cNvPr id="7" name="Picture 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24642" y="6802720"/>
            <a:ext cx="2894671" cy="3103280"/>
          </a:xfrm>
          <a:prstGeom prst="rect">
            <a:avLst/>
          </a:prstGeom>
        </p:spPr>
      </p:pic>
      <p:pic>
        <p:nvPicPr>
          <p:cNvPr id="10" name="Picture 9"/>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flipH="1">
            <a:off x="321038" y="1932809"/>
            <a:ext cx="1976461" cy="2752342"/>
          </a:xfrm>
          <a:prstGeom prst="rect">
            <a:avLst/>
          </a:prstGeom>
        </p:spPr>
      </p:pic>
      <p:pic>
        <p:nvPicPr>
          <p:cNvPr id="11" name="Picture 10"/>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rot="1116559">
            <a:off x="4012815" y="3984012"/>
            <a:ext cx="2691158" cy="2257557"/>
          </a:xfrm>
          <a:prstGeom prst="rect">
            <a:avLst/>
          </a:prstGeom>
        </p:spPr>
      </p:pic>
      <p:pic>
        <p:nvPicPr>
          <p:cNvPr id="12" name="Picture 11"/>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4692836" y="1658003"/>
            <a:ext cx="1707964" cy="2037333"/>
          </a:xfrm>
          <a:prstGeom prst="rect">
            <a:avLst/>
          </a:prstGeom>
        </p:spPr>
      </p:pic>
      <p:pic>
        <p:nvPicPr>
          <p:cNvPr id="17" name="Picture 16"/>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368550" y="4809688"/>
            <a:ext cx="2584200" cy="1868495"/>
          </a:xfrm>
          <a:prstGeom prst="rect">
            <a:avLst/>
          </a:prstGeom>
        </p:spPr>
      </p:pic>
      <p:pic>
        <p:nvPicPr>
          <p:cNvPr id="18" name="Picture 17"/>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3209075" y="5687657"/>
            <a:ext cx="2033054" cy="1924775"/>
          </a:xfrm>
          <a:prstGeom prst="rect">
            <a:avLst/>
          </a:prstGeom>
        </p:spPr>
      </p:pic>
      <p:pic>
        <p:nvPicPr>
          <p:cNvPr id="21" name="Picture 20"/>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2356928" y="1457166"/>
            <a:ext cx="2119919" cy="2748184"/>
          </a:xfrm>
          <a:prstGeom prst="rect">
            <a:avLst/>
          </a:prstGeom>
        </p:spPr>
      </p:pic>
    </p:spTree>
    <p:extLst>
      <p:ext uri="{BB962C8B-B14F-4D97-AF65-F5344CB8AC3E}">
        <p14:creationId xmlns:p14="http://schemas.microsoft.com/office/powerpoint/2010/main" val="1109545461"/>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253517" y="941354"/>
            <a:ext cx="6107735" cy="738664"/>
          </a:xfrm>
          <a:prstGeom prst="rect">
            <a:avLst/>
          </a:prstGeom>
        </p:spPr>
        <p:txBody>
          <a:bodyPr wrap="square">
            <a:spAutoFit/>
          </a:bodyPr>
          <a:lstStyle/>
          <a:p>
            <a:pPr algn="ctr"/>
            <a:r>
              <a:rPr lang="en-GB" sz="1400" dirty="0" smtClean="0">
                <a:latin typeface="SassoonPrimary" panose="020B0500000000000000" pitchFamily="34" charset="0"/>
              </a:rPr>
              <a:t>Which staff members do you want to remember forever and what will you remember about them? What did they teach you and how did they make you feel?</a:t>
            </a:r>
          </a:p>
        </p:txBody>
      </p:sp>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69010" y="303287"/>
            <a:ext cx="4476750" cy="485775"/>
          </a:xfrm>
          <a:prstGeom prst="rect">
            <a:avLst/>
          </a:prstGeom>
        </p:spPr>
      </p:pic>
      <p:grpSp>
        <p:nvGrpSpPr>
          <p:cNvPr id="3" name="Group 2"/>
          <p:cNvGrpSpPr/>
          <p:nvPr/>
        </p:nvGrpSpPr>
        <p:grpSpPr>
          <a:xfrm>
            <a:off x="348767" y="1851360"/>
            <a:ext cx="6118367" cy="7727079"/>
            <a:chOff x="377683" y="1969371"/>
            <a:chExt cx="5895678" cy="7936629"/>
          </a:xfrm>
        </p:grpSpPr>
        <p:pic>
          <p:nvPicPr>
            <p:cNvPr id="16" name="Picture 1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5400000">
              <a:off x="2091792" y="2309146"/>
              <a:ext cx="2431183" cy="1792194"/>
            </a:xfrm>
            <a:prstGeom prst="rect">
              <a:avLst/>
            </a:prstGeom>
          </p:spPr>
        </p:pic>
        <p:pic>
          <p:nvPicPr>
            <p:cNvPr id="17" name="Picture 1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5400000">
              <a:off x="38064" y="2325299"/>
              <a:ext cx="2451463" cy="1739608"/>
            </a:xfrm>
            <a:prstGeom prst="rect">
              <a:avLst/>
            </a:prstGeom>
          </p:spPr>
        </p:pic>
        <p:pic>
          <p:nvPicPr>
            <p:cNvPr id="19" name="Picture 18"/>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5400000">
              <a:off x="4125240" y="2345578"/>
              <a:ext cx="2451463" cy="1739608"/>
            </a:xfrm>
            <a:prstGeom prst="rect">
              <a:avLst/>
            </a:prstGeom>
          </p:spPr>
        </p:pic>
        <p:pic>
          <p:nvPicPr>
            <p:cNvPr id="23" name="Picture 2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5400000">
              <a:off x="58188" y="5025616"/>
              <a:ext cx="2431183" cy="1792194"/>
            </a:xfrm>
            <a:prstGeom prst="rect">
              <a:avLst/>
            </a:prstGeom>
          </p:spPr>
        </p:pic>
        <p:pic>
          <p:nvPicPr>
            <p:cNvPr id="24" name="Picture 2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5400000">
              <a:off x="4161672" y="5070242"/>
              <a:ext cx="2431183" cy="1792194"/>
            </a:xfrm>
            <a:prstGeom prst="rect">
              <a:avLst/>
            </a:prstGeom>
          </p:spPr>
        </p:pic>
        <p:pic>
          <p:nvPicPr>
            <p:cNvPr id="25" name="Picture 2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5400000">
              <a:off x="2091792" y="7794312"/>
              <a:ext cx="2431183" cy="1792194"/>
            </a:xfrm>
            <a:prstGeom prst="rect">
              <a:avLst/>
            </a:prstGeom>
          </p:spPr>
        </p:pic>
        <p:pic>
          <p:nvPicPr>
            <p:cNvPr id="26" name="Picture 2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5400000">
              <a:off x="2107945" y="5086396"/>
              <a:ext cx="2451463" cy="1739608"/>
            </a:xfrm>
            <a:prstGeom prst="rect">
              <a:avLst/>
            </a:prstGeom>
          </p:spPr>
        </p:pic>
        <p:pic>
          <p:nvPicPr>
            <p:cNvPr id="27" name="Picture 2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5400000">
              <a:off x="90649" y="7756052"/>
              <a:ext cx="2451463" cy="1739608"/>
            </a:xfrm>
            <a:prstGeom prst="rect">
              <a:avLst/>
            </a:prstGeom>
          </p:spPr>
        </p:pic>
        <p:pic>
          <p:nvPicPr>
            <p:cNvPr id="28" name="Picture 27"/>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5400000">
              <a:off x="4177825" y="7776331"/>
              <a:ext cx="2451463" cy="1739608"/>
            </a:xfrm>
            <a:prstGeom prst="rect">
              <a:avLst/>
            </a:prstGeom>
          </p:spPr>
        </p:pic>
      </p:grpSp>
    </p:spTree>
    <p:extLst>
      <p:ext uri="{BB962C8B-B14F-4D97-AF65-F5344CB8AC3E}">
        <p14:creationId xmlns:p14="http://schemas.microsoft.com/office/powerpoint/2010/main" val="2368051416"/>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Picture 1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5400000">
            <a:off x="67505" y="1344986"/>
            <a:ext cx="1247695" cy="909974"/>
          </a:xfrm>
          <a:prstGeom prst="rect">
            <a:avLst/>
          </a:prstGeom>
        </p:spPr>
      </p:pic>
      <p:pic>
        <p:nvPicPr>
          <p:cNvPr id="28" name="Picture 2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5400000">
            <a:off x="1615526" y="2802264"/>
            <a:ext cx="1210025" cy="909974"/>
          </a:xfrm>
          <a:prstGeom prst="rect">
            <a:avLst/>
          </a:prstGeom>
        </p:spPr>
      </p:pic>
      <p:pic>
        <p:nvPicPr>
          <p:cNvPr id="76" name="Picture 7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5400000">
            <a:off x="1087412" y="1355295"/>
            <a:ext cx="1320293" cy="909974"/>
          </a:xfrm>
          <a:prstGeom prst="rect">
            <a:avLst/>
          </a:prstGeom>
        </p:spPr>
      </p:pic>
      <p:pic>
        <p:nvPicPr>
          <p:cNvPr id="79" name="Picture 78"/>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399848" y="1167170"/>
            <a:ext cx="857409" cy="1243315"/>
          </a:xfrm>
          <a:prstGeom prst="rect">
            <a:avLst/>
          </a:prstGeom>
        </p:spPr>
      </p:pic>
      <p:pic>
        <p:nvPicPr>
          <p:cNvPr id="81" name="Picture 80"/>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rot="5400000">
            <a:off x="4346950" y="1340508"/>
            <a:ext cx="1256650" cy="909974"/>
          </a:xfrm>
          <a:prstGeom prst="rect">
            <a:avLst/>
          </a:prstGeom>
        </p:spPr>
      </p:pic>
      <p:pic>
        <p:nvPicPr>
          <p:cNvPr id="82" name="Picture 81"/>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rot="5400000">
            <a:off x="3238001" y="1348230"/>
            <a:ext cx="1303036" cy="909974"/>
          </a:xfrm>
          <a:prstGeom prst="rect">
            <a:avLst/>
          </a:prstGeom>
        </p:spPr>
      </p:pic>
      <p:pic>
        <p:nvPicPr>
          <p:cNvPr id="83" name="Picture 82"/>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rot="5400000">
            <a:off x="2645664" y="2802264"/>
            <a:ext cx="1321146" cy="909974"/>
          </a:xfrm>
          <a:prstGeom prst="rect">
            <a:avLst/>
          </a:prstGeom>
        </p:spPr>
      </p:pic>
      <p:pic>
        <p:nvPicPr>
          <p:cNvPr id="87" name="Picture 86"/>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rot="5400000">
            <a:off x="537743" y="2802264"/>
            <a:ext cx="1210025" cy="909974"/>
          </a:xfrm>
          <a:prstGeom prst="rect">
            <a:avLst/>
          </a:prstGeom>
        </p:spPr>
      </p:pic>
      <p:pic>
        <p:nvPicPr>
          <p:cNvPr id="88" name="Picture 87"/>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rot="5400000">
            <a:off x="3712428" y="2795720"/>
            <a:ext cx="1308058" cy="909974"/>
          </a:xfrm>
          <a:prstGeom prst="rect">
            <a:avLst/>
          </a:prstGeom>
        </p:spPr>
      </p:pic>
      <p:pic>
        <p:nvPicPr>
          <p:cNvPr id="89" name="Picture 88"/>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rot="5400000">
            <a:off x="4756607" y="2832948"/>
            <a:ext cx="1340141" cy="909974"/>
          </a:xfrm>
          <a:prstGeom prst="rect">
            <a:avLst/>
          </a:prstGeom>
        </p:spPr>
      </p:pic>
      <p:pic>
        <p:nvPicPr>
          <p:cNvPr id="90" name="Picture 89"/>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5400000">
            <a:off x="67505" y="4212110"/>
            <a:ext cx="1247695" cy="909974"/>
          </a:xfrm>
          <a:prstGeom prst="rect">
            <a:avLst/>
          </a:prstGeom>
        </p:spPr>
      </p:pic>
      <p:pic>
        <p:nvPicPr>
          <p:cNvPr id="91" name="Picture 90"/>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5400000">
            <a:off x="1619385" y="5638138"/>
            <a:ext cx="1210025" cy="909974"/>
          </a:xfrm>
          <a:prstGeom prst="rect">
            <a:avLst/>
          </a:prstGeom>
        </p:spPr>
      </p:pic>
      <p:pic>
        <p:nvPicPr>
          <p:cNvPr id="92" name="Picture 9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5400000">
            <a:off x="1087412" y="4222420"/>
            <a:ext cx="1320293" cy="909974"/>
          </a:xfrm>
          <a:prstGeom prst="rect">
            <a:avLst/>
          </a:prstGeom>
        </p:spPr>
      </p:pic>
      <p:pic>
        <p:nvPicPr>
          <p:cNvPr id="93" name="Picture 92"/>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399848" y="4034295"/>
            <a:ext cx="857409" cy="1243315"/>
          </a:xfrm>
          <a:prstGeom prst="rect">
            <a:avLst/>
          </a:prstGeom>
        </p:spPr>
      </p:pic>
      <p:pic>
        <p:nvPicPr>
          <p:cNvPr id="94" name="Picture 93"/>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rot="5400000">
            <a:off x="4346950" y="4207633"/>
            <a:ext cx="1256650" cy="909974"/>
          </a:xfrm>
          <a:prstGeom prst="rect">
            <a:avLst/>
          </a:prstGeom>
        </p:spPr>
      </p:pic>
      <p:pic>
        <p:nvPicPr>
          <p:cNvPr id="95" name="Picture 94"/>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rot="5400000">
            <a:off x="3238001" y="4215355"/>
            <a:ext cx="1303036" cy="909974"/>
          </a:xfrm>
          <a:prstGeom prst="rect">
            <a:avLst/>
          </a:prstGeom>
        </p:spPr>
      </p:pic>
      <p:pic>
        <p:nvPicPr>
          <p:cNvPr id="96" name="Picture 95"/>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rot="5400000">
            <a:off x="2649523" y="5638138"/>
            <a:ext cx="1321146" cy="909974"/>
          </a:xfrm>
          <a:prstGeom prst="rect">
            <a:avLst/>
          </a:prstGeom>
        </p:spPr>
      </p:pic>
      <p:pic>
        <p:nvPicPr>
          <p:cNvPr id="97" name="Picture 96"/>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rot="5400000">
            <a:off x="541602" y="5638138"/>
            <a:ext cx="1210025" cy="909974"/>
          </a:xfrm>
          <a:prstGeom prst="rect">
            <a:avLst/>
          </a:prstGeom>
        </p:spPr>
      </p:pic>
      <p:pic>
        <p:nvPicPr>
          <p:cNvPr id="98" name="Picture 97"/>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rot="5400000">
            <a:off x="3716287" y="5631593"/>
            <a:ext cx="1308058" cy="909974"/>
          </a:xfrm>
          <a:prstGeom prst="rect">
            <a:avLst/>
          </a:prstGeom>
        </p:spPr>
      </p:pic>
      <p:pic>
        <p:nvPicPr>
          <p:cNvPr id="99" name="Picture 98"/>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rot="5400000">
            <a:off x="4760466" y="5668822"/>
            <a:ext cx="1340141" cy="909974"/>
          </a:xfrm>
          <a:prstGeom prst="rect">
            <a:avLst/>
          </a:prstGeom>
        </p:spPr>
      </p:pic>
      <p:pic>
        <p:nvPicPr>
          <p:cNvPr id="100" name="Picture 99"/>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5400000">
            <a:off x="67505" y="7086616"/>
            <a:ext cx="1247695" cy="909974"/>
          </a:xfrm>
          <a:prstGeom prst="rect">
            <a:avLst/>
          </a:prstGeom>
        </p:spPr>
      </p:pic>
      <p:pic>
        <p:nvPicPr>
          <p:cNvPr id="101" name="Picture 100"/>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5400000">
            <a:off x="5480591" y="4193275"/>
            <a:ext cx="1210025" cy="909974"/>
          </a:xfrm>
          <a:prstGeom prst="rect">
            <a:avLst/>
          </a:prstGeom>
        </p:spPr>
      </p:pic>
      <p:pic>
        <p:nvPicPr>
          <p:cNvPr id="102" name="Picture 10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5400000">
            <a:off x="1087412" y="7096925"/>
            <a:ext cx="1320293" cy="909974"/>
          </a:xfrm>
          <a:prstGeom prst="rect">
            <a:avLst/>
          </a:prstGeom>
        </p:spPr>
      </p:pic>
      <p:pic>
        <p:nvPicPr>
          <p:cNvPr id="103" name="Picture 102"/>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399848" y="6908800"/>
            <a:ext cx="857409" cy="1243315"/>
          </a:xfrm>
          <a:prstGeom prst="rect">
            <a:avLst/>
          </a:prstGeom>
        </p:spPr>
      </p:pic>
      <p:pic>
        <p:nvPicPr>
          <p:cNvPr id="104" name="Picture 103"/>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rot="5400000">
            <a:off x="4346950" y="7082138"/>
            <a:ext cx="1256650" cy="909974"/>
          </a:xfrm>
          <a:prstGeom prst="rect">
            <a:avLst/>
          </a:prstGeom>
        </p:spPr>
      </p:pic>
      <p:pic>
        <p:nvPicPr>
          <p:cNvPr id="105" name="Picture 104"/>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rot="5400000">
            <a:off x="3238001" y="7089860"/>
            <a:ext cx="1303036" cy="909974"/>
          </a:xfrm>
          <a:prstGeom prst="rect">
            <a:avLst/>
          </a:prstGeom>
        </p:spPr>
      </p:pic>
      <p:pic>
        <p:nvPicPr>
          <p:cNvPr id="108" name="Picture 107"/>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rot="5400000">
            <a:off x="5449537" y="7075471"/>
            <a:ext cx="1308058" cy="909974"/>
          </a:xfrm>
          <a:prstGeom prst="rect">
            <a:avLst/>
          </a:prstGeom>
        </p:spPr>
      </p:pic>
      <p:pic>
        <p:nvPicPr>
          <p:cNvPr id="111" name="Picture 110"/>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5400000">
            <a:off x="5461756" y="1355295"/>
            <a:ext cx="1247695" cy="909974"/>
          </a:xfrm>
          <a:prstGeom prst="rect">
            <a:avLst/>
          </a:prstGeom>
        </p:spPr>
      </p:pic>
      <p:pic>
        <p:nvPicPr>
          <p:cNvPr id="112" name="Picture 11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5400000">
            <a:off x="1593086" y="8474475"/>
            <a:ext cx="1210025" cy="909974"/>
          </a:xfrm>
          <a:prstGeom prst="rect">
            <a:avLst/>
          </a:prstGeom>
        </p:spPr>
      </p:pic>
      <p:pic>
        <p:nvPicPr>
          <p:cNvPr id="113" name="Picture 112"/>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rot="5400000">
            <a:off x="2623224" y="8474475"/>
            <a:ext cx="1321146" cy="909974"/>
          </a:xfrm>
          <a:prstGeom prst="rect">
            <a:avLst/>
          </a:prstGeom>
        </p:spPr>
      </p:pic>
      <p:pic>
        <p:nvPicPr>
          <p:cNvPr id="114" name="Picture 113"/>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rot="5400000">
            <a:off x="515303" y="8474475"/>
            <a:ext cx="1210025" cy="909974"/>
          </a:xfrm>
          <a:prstGeom prst="rect">
            <a:avLst/>
          </a:prstGeom>
        </p:spPr>
      </p:pic>
      <p:pic>
        <p:nvPicPr>
          <p:cNvPr id="115" name="Picture 114"/>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rot="5400000">
            <a:off x="3689988" y="8467930"/>
            <a:ext cx="1308058" cy="909974"/>
          </a:xfrm>
          <a:prstGeom prst="rect">
            <a:avLst/>
          </a:prstGeom>
        </p:spPr>
      </p:pic>
      <p:pic>
        <p:nvPicPr>
          <p:cNvPr id="116" name="Picture 115"/>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rot="5400000">
            <a:off x="4734167" y="8505159"/>
            <a:ext cx="1340141" cy="909974"/>
          </a:xfrm>
          <a:prstGeom prst="rect">
            <a:avLst/>
          </a:prstGeom>
        </p:spPr>
      </p:pic>
      <p:pic>
        <p:nvPicPr>
          <p:cNvPr id="4" name="Picture 3"/>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2052729" y="361049"/>
            <a:ext cx="2570493" cy="466497"/>
          </a:xfrm>
          <a:prstGeom prst="rect">
            <a:avLst/>
          </a:prstGeom>
        </p:spPr>
      </p:pic>
      <p:pic>
        <p:nvPicPr>
          <p:cNvPr id="2" name="Picture 1"/>
          <p:cNvPicPr>
            <a:picLocks noChangeAspect="1"/>
          </p:cNvPicPr>
          <p:nvPr/>
        </p:nvPicPr>
        <p:blipFill>
          <a:blip r:embed="rId13" cstate="print">
            <a:extLst>
              <a:ext uri="{28A0092B-C50C-407E-A947-70E740481C1C}">
                <a14:useLocalDpi xmlns:a14="http://schemas.microsoft.com/office/drawing/2010/main" val="0"/>
              </a:ext>
            </a:extLst>
          </a:blip>
          <a:stretch>
            <a:fillRect/>
          </a:stretch>
        </p:blipFill>
        <p:spPr>
          <a:xfrm>
            <a:off x="5426677" y="30491"/>
            <a:ext cx="1150067" cy="1150067"/>
          </a:xfrm>
          <a:prstGeom prst="rect">
            <a:avLst/>
          </a:prstGeom>
        </p:spPr>
      </p:pic>
      <p:pic>
        <p:nvPicPr>
          <p:cNvPr id="5" name="Picture 4"/>
          <p:cNvPicPr>
            <a:picLocks noChangeAspect="1"/>
          </p:cNvPicPr>
          <p:nvPr/>
        </p:nvPicPr>
        <p:blipFill>
          <a:blip r:embed="rId14" cstate="print">
            <a:extLst>
              <a:ext uri="{28A0092B-C50C-407E-A947-70E740481C1C}">
                <a14:useLocalDpi xmlns:a14="http://schemas.microsoft.com/office/drawing/2010/main" val="0"/>
              </a:ext>
            </a:extLst>
          </a:blip>
          <a:stretch>
            <a:fillRect/>
          </a:stretch>
        </p:blipFill>
        <p:spPr>
          <a:xfrm flipH="1">
            <a:off x="313355" y="183633"/>
            <a:ext cx="832985" cy="883707"/>
          </a:xfrm>
          <a:prstGeom prst="rect">
            <a:avLst/>
          </a:prstGeom>
        </p:spPr>
      </p:pic>
    </p:spTree>
    <p:extLst>
      <p:ext uri="{BB962C8B-B14F-4D97-AF65-F5344CB8AC3E}">
        <p14:creationId xmlns:p14="http://schemas.microsoft.com/office/powerpoint/2010/main" val="1876463733"/>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stretch>
            <a:fillRect/>
          </a:stretch>
        </p:blipFill>
        <p:spPr>
          <a:xfrm>
            <a:off x="216642" y="240772"/>
            <a:ext cx="6424714" cy="570677"/>
          </a:xfrm>
          <a:prstGeom prst="rect">
            <a:avLst/>
          </a:prstGeom>
        </p:spPr>
      </p:pic>
      <p:graphicFrame>
        <p:nvGraphicFramePr>
          <p:cNvPr id="6" name="Table 5"/>
          <p:cNvGraphicFramePr>
            <a:graphicFrameLocks noGrp="1"/>
          </p:cNvGraphicFramePr>
          <p:nvPr>
            <p:extLst>
              <p:ext uri="{D42A27DB-BD31-4B8C-83A1-F6EECF244321}">
                <p14:modId xmlns:p14="http://schemas.microsoft.com/office/powerpoint/2010/main" val="386761231"/>
              </p:ext>
            </p:extLst>
          </p:nvPr>
        </p:nvGraphicFramePr>
        <p:xfrm>
          <a:off x="432322" y="2603497"/>
          <a:ext cx="5993354" cy="6043743"/>
        </p:xfrm>
        <a:graphic>
          <a:graphicData uri="http://schemas.openxmlformats.org/drawingml/2006/table">
            <a:tbl>
              <a:tblPr firstRow="1" bandRow="1">
                <a:tableStyleId>{5C22544A-7EE6-4342-B048-85BDC9FD1C3A}</a:tableStyleId>
              </a:tblPr>
              <a:tblGrid>
                <a:gridCol w="2035526">
                  <a:extLst>
                    <a:ext uri="{9D8B030D-6E8A-4147-A177-3AD203B41FA5}">
                      <a16:colId xmlns:a16="http://schemas.microsoft.com/office/drawing/2014/main" val="20000"/>
                    </a:ext>
                  </a:extLst>
                </a:gridCol>
                <a:gridCol w="3957828">
                  <a:extLst>
                    <a:ext uri="{9D8B030D-6E8A-4147-A177-3AD203B41FA5}">
                      <a16:colId xmlns:a16="http://schemas.microsoft.com/office/drawing/2014/main" val="20001"/>
                    </a:ext>
                  </a:extLst>
                </a:gridCol>
              </a:tblGrid>
              <a:tr h="563678">
                <a:tc>
                  <a:txBody>
                    <a:bodyPr/>
                    <a:lstStyle/>
                    <a:p>
                      <a:pPr algn="ctr"/>
                      <a:r>
                        <a:rPr lang="en-GB" b="0" dirty="0" smtClean="0">
                          <a:solidFill>
                            <a:schemeClr val="tx1"/>
                          </a:solidFill>
                          <a:latin typeface="SassoonPrimary" panose="020B0500000000000000" pitchFamily="34" charset="0"/>
                        </a:rPr>
                        <a:t>School Name</a:t>
                      </a:r>
                      <a:endParaRPr lang="en-GB" b="0" dirty="0">
                        <a:solidFill>
                          <a:schemeClr val="tx1"/>
                        </a:solidFill>
                        <a:latin typeface="SassoonPrimary" panose="020B0500000000000000"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a:endParaRPr lang="en-GB" b="1">
                        <a:solidFill>
                          <a:schemeClr val="tx1"/>
                        </a:solidFill>
                        <a:latin typeface="Century Gothic" panose="020B0502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0"/>
                  </a:ext>
                </a:extLst>
              </a:tr>
              <a:tr h="1505231">
                <a:tc>
                  <a:txBody>
                    <a:bodyPr/>
                    <a:lstStyle/>
                    <a:p>
                      <a:pPr algn="ctr"/>
                      <a:r>
                        <a:rPr lang="en-GB" b="0" dirty="0" smtClean="0">
                          <a:solidFill>
                            <a:schemeClr val="tx1"/>
                          </a:solidFill>
                          <a:latin typeface="SassoonPrimary" panose="020B0500000000000000" pitchFamily="34" charset="0"/>
                        </a:rPr>
                        <a:t>School Address</a:t>
                      </a:r>
                      <a:endParaRPr lang="en-GB" b="0" dirty="0">
                        <a:solidFill>
                          <a:schemeClr val="tx1"/>
                        </a:solidFill>
                        <a:latin typeface="SassoonPrimary" panose="020B0500000000000000"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a:endParaRPr lang="en-GB" b="1" dirty="0" smtClean="0">
                        <a:solidFill>
                          <a:schemeClr val="tx1"/>
                        </a:solidFill>
                        <a:latin typeface="Century Gothic" panose="020B0502020202020204" pitchFamily="34" charset="0"/>
                      </a:endParaRPr>
                    </a:p>
                    <a:p>
                      <a:pPr algn="l"/>
                      <a:endParaRPr lang="en-GB" b="1" dirty="0" smtClean="0">
                        <a:solidFill>
                          <a:schemeClr val="tx1"/>
                        </a:solidFill>
                        <a:latin typeface="Century Gothic" panose="020B0502020202020204" pitchFamily="34" charset="0"/>
                      </a:endParaRPr>
                    </a:p>
                    <a:p>
                      <a:pPr algn="l"/>
                      <a:endParaRPr lang="en-GB" b="1" dirty="0" smtClean="0">
                        <a:solidFill>
                          <a:schemeClr val="tx1"/>
                        </a:solidFill>
                        <a:latin typeface="Century Gothic" panose="020B0502020202020204" pitchFamily="34" charset="0"/>
                      </a:endParaRPr>
                    </a:p>
                    <a:p>
                      <a:pPr algn="l"/>
                      <a:endParaRPr lang="en-GB" b="1" dirty="0" smtClean="0">
                        <a:solidFill>
                          <a:schemeClr val="tx1"/>
                        </a:solidFill>
                        <a:latin typeface="Century Gothic" panose="020B0502020202020204" pitchFamily="34" charset="0"/>
                      </a:endParaRPr>
                    </a:p>
                    <a:p>
                      <a:pPr algn="l"/>
                      <a:endParaRPr lang="en-GB" b="1" dirty="0" smtClean="0">
                        <a:solidFill>
                          <a:schemeClr val="tx1"/>
                        </a:solidFill>
                        <a:latin typeface="Century Gothic" panose="020B0502020202020204" pitchFamily="34" charset="0"/>
                      </a:endParaRPr>
                    </a:p>
                    <a:p>
                      <a:pPr algn="l"/>
                      <a:endParaRPr lang="en-GB" b="1" dirty="0">
                        <a:solidFill>
                          <a:schemeClr val="tx1"/>
                        </a:solidFill>
                        <a:latin typeface="Century Gothic" panose="020B0502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r h="570950">
                <a:tc>
                  <a:txBody>
                    <a:bodyPr/>
                    <a:lstStyle/>
                    <a:p>
                      <a:pPr algn="ctr"/>
                      <a:r>
                        <a:rPr lang="en-GB" b="0" dirty="0" smtClean="0">
                          <a:solidFill>
                            <a:schemeClr val="tx1"/>
                          </a:solidFill>
                          <a:latin typeface="SassoonPrimary" panose="020B0500000000000000" pitchFamily="34" charset="0"/>
                        </a:rPr>
                        <a:t>School Telephone Number</a:t>
                      </a:r>
                      <a:endParaRPr lang="en-GB" b="0" dirty="0">
                        <a:solidFill>
                          <a:schemeClr val="tx1"/>
                        </a:solidFill>
                        <a:latin typeface="SassoonPrimary" panose="020B0500000000000000"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a:endParaRPr lang="en-GB" b="1">
                        <a:solidFill>
                          <a:schemeClr val="tx1"/>
                        </a:solidFill>
                        <a:latin typeface="Century Gothic" panose="020B0502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2"/>
                  </a:ext>
                </a:extLst>
              </a:tr>
              <a:tr h="570950">
                <a:tc>
                  <a:txBody>
                    <a:bodyPr/>
                    <a:lstStyle/>
                    <a:p>
                      <a:pPr algn="ctr"/>
                      <a:r>
                        <a:rPr lang="en-GB" b="0" dirty="0" smtClean="0">
                          <a:solidFill>
                            <a:schemeClr val="tx1"/>
                          </a:solidFill>
                          <a:latin typeface="SassoonPrimary" panose="020B0500000000000000" pitchFamily="34" charset="0"/>
                        </a:rPr>
                        <a:t>Name of the Head Teacher</a:t>
                      </a:r>
                      <a:endParaRPr lang="en-GB" b="0" dirty="0">
                        <a:solidFill>
                          <a:schemeClr val="tx1"/>
                        </a:solidFill>
                        <a:latin typeface="SassoonPrimary" panose="020B0500000000000000"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a:endParaRPr lang="en-GB" b="1" dirty="0">
                        <a:solidFill>
                          <a:schemeClr val="tx1"/>
                        </a:solidFill>
                        <a:latin typeface="Century Gothic" panose="020B0502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3"/>
                  </a:ext>
                </a:extLst>
              </a:tr>
              <a:tr h="563678">
                <a:tc>
                  <a:txBody>
                    <a:bodyPr/>
                    <a:lstStyle/>
                    <a:p>
                      <a:pPr algn="ctr"/>
                      <a:r>
                        <a:rPr lang="en-GB" b="0" dirty="0" smtClean="0">
                          <a:solidFill>
                            <a:schemeClr val="tx1"/>
                          </a:solidFill>
                          <a:latin typeface="SassoonPrimary" panose="020B0500000000000000" pitchFamily="34" charset="0"/>
                        </a:rPr>
                        <a:t>School</a:t>
                      </a:r>
                      <a:r>
                        <a:rPr lang="en-GB" b="0" baseline="0" dirty="0" smtClean="0">
                          <a:solidFill>
                            <a:schemeClr val="tx1"/>
                          </a:solidFill>
                          <a:latin typeface="SassoonPrimary" panose="020B0500000000000000" pitchFamily="34" charset="0"/>
                        </a:rPr>
                        <a:t> Starts at</a:t>
                      </a:r>
                      <a:endParaRPr lang="en-GB" b="0" dirty="0">
                        <a:solidFill>
                          <a:schemeClr val="tx1"/>
                        </a:solidFill>
                        <a:latin typeface="SassoonPrimary" panose="020B0500000000000000"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a:endParaRPr lang="en-GB" b="1">
                        <a:solidFill>
                          <a:schemeClr val="tx1"/>
                        </a:solidFill>
                        <a:latin typeface="Century Gothic" panose="020B0502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4"/>
                  </a:ext>
                </a:extLst>
              </a:tr>
              <a:tr h="563678">
                <a:tc>
                  <a:txBody>
                    <a:bodyPr/>
                    <a:lstStyle/>
                    <a:p>
                      <a:pPr algn="ctr"/>
                      <a:r>
                        <a:rPr lang="en-GB" b="0" dirty="0" smtClean="0">
                          <a:solidFill>
                            <a:schemeClr val="tx1"/>
                          </a:solidFill>
                          <a:latin typeface="SassoonPrimary" panose="020B0500000000000000" pitchFamily="34" charset="0"/>
                        </a:rPr>
                        <a:t>School Finishes</a:t>
                      </a:r>
                      <a:r>
                        <a:rPr lang="en-GB" b="0" baseline="0" dirty="0" smtClean="0">
                          <a:solidFill>
                            <a:schemeClr val="tx1"/>
                          </a:solidFill>
                          <a:latin typeface="SassoonPrimary" panose="020B0500000000000000" pitchFamily="34" charset="0"/>
                        </a:rPr>
                        <a:t> at</a:t>
                      </a:r>
                      <a:endParaRPr lang="en-GB" b="0" dirty="0">
                        <a:solidFill>
                          <a:schemeClr val="tx1"/>
                        </a:solidFill>
                        <a:latin typeface="SassoonPrimary" panose="020B0500000000000000"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a:endParaRPr lang="en-GB" b="1">
                        <a:solidFill>
                          <a:schemeClr val="tx1"/>
                        </a:solidFill>
                        <a:latin typeface="Century Gothic" panose="020B0502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5"/>
                  </a:ext>
                </a:extLst>
              </a:tr>
              <a:tr h="563678">
                <a:tc>
                  <a:txBody>
                    <a:bodyPr/>
                    <a:lstStyle/>
                    <a:p>
                      <a:pPr algn="ctr"/>
                      <a:r>
                        <a:rPr lang="en-GB" b="0" dirty="0" smtClean="0">
                          <a:solidFill>
                            <a:schemeClr val="tx1"/>
                          </a:solidFill>
                          <a:latin typeface="SassoonPrimary" panose="020B0500000000000000" pitchFamily="34" charset="0"/>
                        </a:rPr>
                        <a:t>I will get to school by</a:t>
                      </a:r>
                      <a:endParaRPr lang="en-GB" b="0" dirty="0">
                        <a:solidFill>
                          <a:schemeClr val="tx1"/>
                        </a:solidFill>
                        <a:latin typeface="SassoonPrimary" panose="020B0500000000000000"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a:endParaRPr lang="en-GB" b="1">
                        <a:solidFill>
                          <a:schemeClr val="tx1"/>
                        </a:solidFill>
                        <a:latin typeface="Century Gothic" panose="020B0502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6"/>
                  </a:ext>
                </a:extLst>
              </a:tr>
              <a:tr h="570950">
                <a:tc>
                  <a:txBody>
                    <a:bodyPr/>
                    <a:lstStyle/>
                    <a:p>
                      <a:pPr algn="ctr"/>
                      <a:r>
                        <a:rPr lang="en-GB" b="0" dirty="0" smtClean="0">
                          <a:solidFill>
                            <a:schemeClr val="tx1"/>
                          </a:solidFill>
                          <a:latin typeface="SassoonPrimary" panose="020B0500000000000000" pitchFamily="34" charset="0"/>
                        </a:rPr>
                        <a:t>How</a:t>
                      </a:r>
                      <a:r>
                        <a:rPr lang="en-GB" b="0" baseline="0" dirty="0" smtClean="0">
                          <a:solidFill>
                            <a:schemeClr val="tx1"/>
                          </a:solidFill>
                          <a:latin typeface="SassoonPrimary" panose="020B0500000000000000" pitchFamily="34" charset="0"/>
                        </a:rPr>
                        <a:t> long will it take you to get to school?</a:t>
                      </a:r>
                      <a:endParaRPr lang="en-GB" b="0" dirty="0">
                        <a:solidFill>
                          <a:schemeClr val="tx1"/>
                        </a:solidFill>
                        <a:latin typeface="SassoonPrimary" panose="020B0500000000000000"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a:endParaRPr lang="en-GB" b="1" dirty="0">
                        <a:solidFill>
                          <a:schemeClr val="tx1"/>
                        </a:solidFill>
                        <a:latin typeface="Century Gothic" panose="020B0502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7"/>
                  </a:ext>
                </a:extLst>
              </a:tr>
              <a:tr h="570950">
                <a:tc>
                  <a:txBody>
                    <a:bodyPr/>
                    <a:lstStyle/>
                    <a:p>
                      <a:pPr algn="ctr"/>
                      <a:r>
                        <a:rPr lang="en-GB" b="0" dirty="0" smtClean="0">
                          <a:solidFill>
                            <a:schemeClr val="tx1"/>
                          </a:solidFill>
                          <a:latin typeface="SassoonPrimary" panose="020B0500000000000000" pitchFamily="34" charset="0"/>
                        </a:rPr>
                        <a:t>What time will you have to leave home?</a:t>
                      </a:r>
                      <a:endParaRPr lang="en-GB" b="0" dirty="0">
                        <a:solidFill>
                          <a:schemeClr val="tx1"/>
                        </a:solidFill>
                        <a:latin typeface="SassoonPrimary" panose="020B0500000000000000"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a:endParaRPr lang="en-GB" b="1" dirty="0">
                        <a:solidFill>
                          <a:schemeClr val="tx1"/>
                        </a:solidFill>
                        <a:latin typeface="Century Gothic" panose="020B0502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8"/>
                  </a:ext>
                </a:extLst>
              </a:tr>
            </a:tbl>
          </a:graphicData>
        </a:graphic>
      </p:graphicFrame>
      <p:pic>
        <p:nvPicPr>
          <p:cNvPr id="10" name="Picture 9"/>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866900" y="1120578"/>
            <a:ext cx="4558776" cy="1026191"/>
          </a:xfrm>
          <a:prstGeom prst="rect">
            <a:avLst/>
          </a:prstGeom>
        </p:spPr>
      </p:pic>
      <p:pic>
        <p:nvPicPr>
          <p:cNvPr id="3" name="Picture 2"/>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32322" y="959956"/>
            <a:ext cx="1347433" cy="1347433"/>
          </a:xfrm>
          <a:prstGeom prst="rect">
            <a:avLst/>
          </a:prstGeom>
        </p:spPr>
      </p:pic>
    </p:spTree>
    <p:extLst>
      <p:ext uri="{BB962C8B-B14F-4D97-AF65-F5344CB8AC3E}">
        <p14:creationId xmlns:p14="http://schemas.microsoft.com/office/powerpoint/2010/main" val="3710042018"/>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82459" y="190674"/>
            <a:ext cx="6409817" cy="564606"/>
          </a:xfrm>
          <a:prstGeom prst="rect">
            <a:avLst/>
          </a:prstGeom>
        </p:spPr>
      </p:pic>
      <p:pic>
        <p:nvPicPr>
          <p:cNvPr id="12" name="Picture 1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596940" y="2402912"/>
            <a:ext cx="2966584" cy="2126239"/>
          </a:xfrm>
          <a:prstGeom prst="rect">
            <a:avLst/>
          </a:prstGeom>
        </p:spPr>
      </p:pic>
      <p:pic>
        <p:nvPicPr>
          <p:cNvPr id="15" name="Picture 1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480128" y="5347992"/>
            <a:ext cx="3212148" cy="2580565"/>
          </a:xfrm>
          <a:prstGeom prst="rect">
            <a:avLst/>
          </a:prstGeom>
        </p:spPr>
      </p:pic>
      <p:pic>
        <p:nvPicPr>
          <p:cNvPr id="22" name="Picture 2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406938" y="959880"/>
            <a:ext cx="2992233" cy="819690"/>
          </a:xfrm>
          <a:prstGeom prst="rect">
            <a:avLst/>
          </a:prstGeom>
        </p:spPr>
      </p:pic>
      <p:pic>
        <p:nvPicPr>
          <p:cNvPr id="23" name="Picture 22"/>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flipV="1">
            <a:off x="3683519" y="8490249"/>
            <a:ext cx="2919962" cy="1118421"/>
          </a:xfrm>
          <a:prstGeom prst="rect">
            <a:avLst/>
          </a:prstGeom>
        </p:spPr>
      </p:pic>
      <p:pic>
        <p:nvPicPr>
          <p:cNvPr id="26" name="Picture 25"/>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rot="5400000">
            <a:off x="740390" y="3811136"/>
            <a:ext cx="2210921" cy="2944204"/>
          </a:xfrm>
          <a:prstGeom prst="rect">
            <a:avLst/>
          </a:prstGeom>
        </p:spPr>
      </p:pic>
      <p:pic>
        <p:nvPicPr>
          <p:cNvPr id="27" name="Picture 26"/>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307985" y="1414800"/>
            <a:ext cx="2968900" cy="2106791"/>
          </a:xfrm>
          <a:prstGeom prst="rect">
            <a:avLst/>
          </a:prstGeom>
        </p:spPr>
      </p:pic>
      <p:pic>
        <p:nvPicPr>
          <p:cNvPr id="30" name="Picture 29"/>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273896" y="7402480"/>
            <a:ext cx="3205313" cy="2206190"/>
          </a:xfrm>
          <a:prstGeom prst="rect">
            <a:avLst/>
          </a:prstGeom>
        </p:spPr>
      </p:pic>
      <p:sp>
        <p:nvSpPr>
          <p:cNvPr id="32" name="Rectangle 31"/>
          <p:cNvSpPr/>
          <p:nvPr/>
        </p:nvSpPr>
        <p:spPr>
          <a:xfrm>
            <a:off x="373749" y="1039914"/>
            <a:ext cx="3429000" cy="307777"/>
          </a:xfrm>
          <a:prstGeom prst="rect">
            <a:avLst/>
          </a:prstGeom>
        </p:spPr>
        <p:txBody>
          <a:bodyPr>
            <a:spAutoFit/>
          </a:bodyPr>
          <a:lstStyle/>
          <a:p>
            <a:r>
              <a:rPr lang="en-GB" sz="1400" dirty="0" smtClean="0">
                <a:latin typeface="SassoonPrimary" panose="020B0500000000000000" pitchFamily="34" charset="0"/>
              </a:rPr>
              <a:t>I am most looking forward to…</a:t>
            </a:r>
            <a:endParaRPr lang="en-GB" sz="1400" dirty="0">
              <a:latin typeface="SassoonPrimary" panose="020B0500000000000000" pitchFamily="34" charset="0"/>
            </a:endParaRPr>
          </a:p>
        </p:txBody>
      </p:sp>
      <p:sp>
        <p:nvSpPr>
          <p:cNvPr id="34" name="Rectangle 33"/>
          <p:cNvSpPr/>
          <p:nvPr/>
        </p:nvSpPr>
        <p:spPr>
          <a:xfrm>
            <a:off x="3645852" y="1987404"/>
            <a:ext cx="3429000" cy="307777"/>
          </a:xfrm>
          <a:prstGeom prst="rect">
            <a:avLst/>
          </a:prstGeom>
        </p:spPr>
        <p:txBody>
          <a:bodyPr>
            <a:spAutoFit/>
          </a:bodyPr>
          <a:lstStyle/>
          <a:p>
            <a:r>
              <a:rPr lang="en-GB" sz="1400" dirty="0" smtClean="0">
                <a:latin typeface="SassoonPrimary" panose="020B0500000000000000" pitchFamily="34" charset="0"/>
              </a:rPr>
              <a:t>I feel a bit nervous about…</a:t>
            </a:r>
            <a:endParaRPr lang="en-GB" sz="1400" dirty="0">
              <a:latin typeface="SassoonPrimary" panose="020B0500000000000000" pitchFamily="34" charset="0"/>
            </a:endParaRPr>
          </a:p>
        </p:txBody>
      </p:sp>
      <p:sp>
        <p:nvSpPr>
          <p:cNvPr id="35" name="Rectangle 34"/>
          <p:cNvSpPr/>
          <p:nvPr/>
        </p:nvSpPr>
        <p:spPr>
          <a:xfrm>
            <a:off x="373749" y="3780822"/>
            <a:ext cx="3429000" cy="307777"/>
          </a:xfrm>
          <a:prstGeom prst="rect">
            <a:avLst/>
          </a:prstGeom>
        </p:spPr>
        <p:txBody>
          <a:bodyPr>
            <a:spAutoFit/>
          </a:bodyPr>
          <a:lstStyle/>
          <a:p>
            <a:r>
              <a:rPr lang="en-GB" sz="1400" dirty="0" smtClean="0">
                <a:latin typeface="SassoonPrimary" panose="020B0500000000000000" pitchFamily="34" charset="0"/>
              </a:rPr>
              <a:t>I would like to know…</a:t>
            </a:r>
            <a:endParaRPr lang="en-GB" sz="1400" dirty="0">
              <a:latin typeface="SassoonPrimary" panose="020B0500000000000000" pitchFamily="34" charset="0"/>
            </a:endParaRPr>
          </a:p>
        </p:txBody>
      </p:sp>
      <p:sp>
        <p:nvSpPr>
          <p:cNvPr id="36" name="Rectangle 35"/>
          <p:cNvSpPr/>
          <p:nvPr/>
        </p:nvSpPr>
        <p:spPr>
          <a:xfrm>
            <a:off x="3429000" y="4844857"/>
            <a:ext cx="3429000" cy="307777"/>
          </a:xfrm>
          <a:prstGeom prst="rect">
            <a:avLst/>
          </a:prstGeom>
        </p:spPr>
        <p:txBody>
          <a:bodyPr>
            <a:spAutoFit/>
          </a:bodyPr>
          <a:lstStyle/>
          <a:p>
            <a:r>
              <a:rPr lang="en-GB" sz="1400" dirty="0" smtClean="0">
                <a:latin typeface="SassoonPrimary" panose="020B0500000000000000" pitchFamily="34" charset="0"/>
              </a:rPr>
              <a:t>Some things that could help me are…</a:t>
            </a:r>
            <a:endParaRPr lang="en-GB" sz="1400" dirty="0">
              <a:latin typeface="SassoonPrimary" panose="020B0500000000000000" pitchFamily="34" charset="0"/>
            </a:endParaRPr>
          </a:p>
        </p:txBody>
      </p:sp>
      <p:sp>
        <p:nvSpPr>
          <p:cNvPr id="37" name="Rectangle 36"/>
          <p:cNvSpPr/>
          <p:nvPr/>
        </p:nvSpPr>
        <p:spPr>
          <a:xfrm>
            <a:off x="282459" y="6704405"/>
            <a:ext cx="3196750" cy="523220"/>
          </a:xfrm>
          <a:prstGeom prst="rect">
            <a:avLst/>
          </a:prstGeom>
        </p:spPr>
        <p:txBody>
          <a:bodyPr wrap="square">
            <a:spAutoFit/>
          </a:bodyPr>
          <a:lstStyle/>
          <a:p>
            <a:r>
              <a:rPr lang="en-GB" sz="1400" dirty="0" smtClean="0">
                <a:latin typeface="SassoonPrimary" panose="020B0500000000000000" pitchFamily="34" charset="0"/>
              </a:rPr>
              <a:t>Some things that will be different from primary school are…</a:t>
            </a:r>
            <a:endParaRPr lang="en-GB" sz="1400" dirty="0">
              <a:latin typeface="SassoonPrimary" panose="020B0500000000000000" pitchFamily="34" charset="0"/>
            </a:endParaRPr>
          </a:p>
        </p:txBody>
      </p:sp>
      <p:sp>
        <p:nvSpPr>
          <p:cNvPr id="38" name="Rectangle 37"/>
          <p:cNvSpPr/>
          <p:nvPr/>
        </p:nvSpPr>
        <p:spPr>
          <a:xfrm>
            <a:off x="4272917" y="8276507"/>
            <a:ext cx="3196750" cy="307777"/>
          </a:xfrm>
          <a:prstGeom prst="rect">
            <a:avLst/>
          </a:prstGeom>
        </p:spPr>
        <p:txBody>
          <a:bodyPr wrap="square">
            <a:spAutoFit/>
          </a:bodyPr>
          <a:lstStyle/>
          <a:p>
            <a:r>
              <a:rPr lang="en-GB" sz="1400" dirty="0" smtClean="0">
                <a:latin typeface="SassoonPrimary" panose="020B0500000000000000" pitchFamily="34" charset="0"/>
              </a:rPr>
              <a:t>In one word I feel…</a:t>
            </a:r>
            <a:endParaRPr lang="en-GB" sz="1400" dirty="0">
              <a:latin typeface="SassoonPrimary" panose="020B0500000000000000" pitchFamily="34" charset="0"/>
            </a:endParaRPr>
          </a:p>
        </p:txBody>
      </p:sp>
    </p:spTree>
    <p:extLst>
      <p:ext uri="{BB962C8B-B14F-4D97-AF65-F5344CB8AC3E}">
        <p14:creationId xmlns:p14="http://schemas.microsoft.com/office/powerpoint/2010/main" val="1474303486"/>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4DC86A53-EFA8-469A-8727-58D5DEBCBF49}"/>
              </a:ext>
            </a:extLst>
          </p:cNvPr>
          <p:cNvSpPr txBox="1"/>
          <p:nvPr/>
        </p:nvSpPr>
        <p:spPr>
          <a:xfrm>
            <a:off x="1626164" y="1492535"/>
            <a:ext cx="2522472" cy="4431983"/>
          </a:xfrm>
          <a:prstGeom prst="rect">
            <a:avLst/>
          </a:prstGeom>
          <a:noFill/>
        </p:spPr>
        <p:txBody>
          <a:bodyPr wrap="square" numCol="2" rtlCol="0" anchor="ctr">
            <a:spAutoFit/>
          </a:bodyPr>
          <a:lstStyle/>
          <a:p>
            <a:pPr algn="ctr"/>
            <a:r>
              <a:rPr lang="en-GB" sz="1400" dirty="0">
                <a:latin typeface="SassoonPrimary" panose="020B0500000000000000" pitchFamily="34" charset="0"/>
              </a:rPr>
              <a:t>Maths</a:t>
            </a:r>
          </a:p>
          <a:p>
            <a:pPr algn="ctr"/>
            <a:r>
              <a:rPr lang="en-GB" sz="1400" dirty="0">
                <a:latin typeface="SassoonPrimary" panose="020B0500000000000000" pitchFamily="34" charset="0"/>
              </a:rPr>
              <a:t>English</a:t>
            </a:r>
          </a:p>
          <a:p>
            <a:pPr algn="ctr"/>
            <a:r>
              <a:rPr lang="en-GB" sz="1400" dirty="0">
                <a:latin typeface="SassoonPrimary" panose="020B0500000000000000" pitchFamily="34" charset="0"/>
              </a:rPr>
              <a:t>Science</a:t>
            </a:r>
          </a:p>
          <a:p>
            <a:pPr algn="ctr"/>
            <a:r>
              <a:rPr lang="en-GB" sz="1400" dirty="0">
                <a:latin typeface="SassoonPrimary" panose="020B0500000000000000" pitchFamily="34" charset="0"/>
              </a:rPr>
              <a:t>Geography</a:t>
            </a:r>
          </a:p>
          <a:p>
            <a:pPr algn="ctr"/>
            <a:r>
              <a:rPr lang="en-GB" sz="1400" dirty="0">
                <a:latin typeface="SassoonPrimary" panose="020B0500000000000000" pitchFamily="34" charset="0"/>
              </a:rPr>
              <a:t>History</a:t>
            </a:r>
          </a:p>
          <a:p>
            <a:pPr algn="ctr"/>
            <a:r>
              <a:rPr lang="en-GB" sz="1400" dirty="0">
                <a:latin typeface="SassoonPrimary" panose="020B0500000000000000" pitchFamily="34" charset="0"/>
              </a:rPr>
              <a:t>Computing</a:t>
            </a:r>
          </a:p>
          <a:p>
            <a:pPr algn="ctr"/>
            <a:endParaRPr lang="en-GB" sz="1400" dirty="0" smtClean="0">
              <a:latin typeface="SassoonPrimary" panose="020B0500000000000000" pitchFamily="34" charset="0"/>
            </a:endParaRPr>
          </a:p>
          <a:p>
            <a:pPr algn="ctr"/>
            <a:endParaRPr lang="en-GB" sz="1400" dirty="0" smtClean="0">
              <a:latin typeface="SassoonPrimary" panose="020B0500000000000000" pitchFamily="34" charset="0"/>
            </a:endParaRPr>
          </a:p>
          <a:p>
            <a:pPr algn="ctr"/>
            <a:endParaRPr lang="en-GB" sz="1400" dirty="0" smtClean="0">
              <a:latin typeface="SassoonPrimary" panose="020B0500000000000000" pitchFamily="34" charset="0"/>
            </a:endParaRPr>
          </a:p>
          <a:p>
            <a:pPr algn="ctr"/>
            <a:endParaRPr lang="en-GB" sz="1400" dirty="0">
              <a:latin typeface="SassoonPrimary" panose="020B0500000000000000" pitchFamily="34" charset="0"/>
            </a:endParaRPr>
          </a:p>
          <a:p>
            <a:pPr algn="ctr"/>
            <a:endParaRPr lang="en-GB" sz="1400" dirty="0" smtClean="0">
              <a:latin typeface="SassoonPrimary" panose="020B0500000000000000" pitchFamily="34" charset="0"/>
            </a:endParaRPr>
          </a:p>
          <a:p>
            <a:pPr algn="ctr"/>
            <a:endParaRPr lang="en-GB" sz="1400" dirty="0">
              <a:latin typeface="SassoonPrimary" panose="020B0500000000000000" pitchFamily="34" charset="0"/>
            </a:endParaRPr>
          </a:p>
          <a:p>
            <a:pPr algn="ctr"/>
            <a:endParaRPr lang="en-GB" sz="1400" dirty="0" smtClean="0">
              <a:latin typeface="SassoonPrimary" panose="020B0500000000000000" pitchFamily="34" charset="0"/>
            </a:endParaRPr>
          </a:p>
          <a:p>
            <a:pPr algn="ctr"/>
            <a:endParaRPr lang="en-GB" sz="1400" dirty="0">
              <a:latin typeface="SassoonPrimary" panose="020B0500000000000000" pitchFamily="34" charset="0"/>
            </a:endParaRPr>
          </a:p>
          <a:p>
            <a:pPr algn="ctr"/>
            <a:endParaRPr lang="en-GB" sz="1400" dirty="0" smtClean="0">
              <a:latin typeface="SassoonPrimary" panose="020B0500000000000000" pitchFamily="34" charset="0"/>
            </a:endParaRPr>
          </a:p>
          <a:p>
            <a:pPr algn="ctr"/>
            <a:endParaRPr lang="en-GB" sz="1400" dirty="0">
              <a:latin typeface="SassoonPrimary" panose="020B0500000000000000" pitchFamily="34" charset="0"/>
            </a:endParaRPr>
          </a:p>
          <a:p>
            <a:pPr algn="ctr"/>
            <a:endParaRPr lang="en-GB" sz="1400" dirty="0" smtClean="0">
              <a:latin typeface="SassoonPrimary" panose="020B0500000000000000" pitchFamily="34" charset="0"/>
            </a:endParaRPr>
          </a:p>
          <a:p>
            <a:pPr algn="ctr"/>
            <a:endParaRPr lang="en-GB" sz="1400" dirty="0">
              <a:latin typeface="SassoonPrimary" panose="020B0500000000000000" pitchFamily="34" charset="0"/>
            </a:endParaRPr>
          </a:p>
          <a:p>
            <a:pPr algn="ctr"/>
            <a:endParaRPr lang="en-GB" sz="1400" dirty="0" smtClean="0">
              <a:latin typeface="SassoonPrimary" panose="020B0500000000000000" pitchFamily="34" charset="0"/>
            </a:endParaRPr>
          </a:p>
          <a:p>
            <a:pPr algn="ctr"/>
            <a:endParaRPr lang="en-GB" sz="1400" dirty="0">
              <a:latin typeface="SassoonPrimary" panose="020B0500000000000000" pitchFamily="34" charset="0"/>
            </a:endParaRPr>
          </a:p>
          <a:p>
            <a:pPr algn="ctr"/>
            <a:r>
              <a:rPr lang="en-GB" sz="1400" dirty="0" smtClean="0">
                <a:latin typeface="SassoonPrimary" panose="020B0500000000000000" pitchFamily="34" charset="0"/>
              </a:rPr>
              <a:t>PE</a:t>
            </a:r>
            <a:endParaRPr lang="en-GB" sz="1400" dirty="0">
              <a:latin typeface="SassoonPrimary" panose="020B0500000000000000" pitchFamily="34" charset="0"/>
            </a:endParaRPr>
          </a:p>
          <a:p>
            <a:pPr algn="ctr"/>
            <a:r>
              <a:rPr lang="en-GB" sz="1400" dirty="0" smtClean="0">
                <a:latin typeface="SassoonPrimary" panose="020B0500000000000000" pitchFamily="34" charset="0"/>
              </a:rPr>
              <a:t>Art</a:t>
            </a:r>
            <a:endParaRPr lang="en-GB" sz="1400" dirty="0">
              <a:latin typeface="SassoonPrimary" panose="020B0500000000000000" pitchFamily="34" charset="0"/>
            </a:endParaRPr>
          </a:p>
          <a:p>
            <a:pPr algn="ctr"/>
            <a:r>
              <a:rPr lang="en-GB" sz="1400" dirty="0">
                <a:latin typeface="SassoonPrimary" panose="020B0500000000000000" pitchFamily="34" charset="0"/>
              </a:rPr>
              <a:t>Music</a:t>
            </a:r>
          </a:p>
          <a:p>
            <a:pPr algn="ctr"/>
            <a:r>
              <a:rPr lang="en-GB" sz="1400" dirty="0" smtClean="0">
                <a:latin typeface="SassoonPrimary" panose="020B0500000000000000" pitchFamily="34" charset="0"/>
              </a:rPr>
              <a:t>Drama</a:t>
            </a:r>
          </a:p>
          <a:p>
            <a:pPr algn="ctr"/>
            <a:r>
              <a:rPr lang="en-GB" sz="1400" dirty="0" smtClean="0">
                <a:latin typeface="SassoonPrimary" panose="020B0500000000000000" pitchFamily="34" charset="0"/>
              </a:rPr>
              <a:t>Dance</a:t>
            </a:r>
            <a:endParaRPr lang="en-GB" sz="1400" dirty="0">
              <a:latin typeface="SassoonPrimary" panose="020B0500000000000000" pitchFamily="34" charset="0"/>
            </a:endParaRPr>
          </a:p>
          <a:p>
            <a:pPr algn="ctr"/>
            <a:r>
              <a:rPr lang="en-GB" sz="1400" dirty="0" smtClean="0">
                <a:latin typeface="SassoonPrimary" panose="020B0500000000000000" pitchFamily="34" charset="0"/>
              </a:rPr>
              <a:t>Religion</a:t>
            </a:r>
            <a:endParaRPr lang="en-GB" sz="1400" dirty="0">
              <a:latin typeface="SassoonPrimary" panose="020B0500000000000000" pitchFamily="34" charset="0"/>
            </a:endParaRPr>
          </a:p>
        </p:txBody>
      </p:sp>
      <p:sp>
        <p:nvSpPr>
          <p:cNvPr id="8" name="Rectangle 7"/>
          <p:cNvSpPr/>
          <p:nvPr/>
        </p:nvSpPr>
        <p:spPr>
          <a:xfrm>
            <a:off x="947648" y="826445"/>
            <a:ext cx="5069839" cy="523220"/>
          </a:xfrm>
          <a:prstGeom prst="rect">
            <a:avLst/>
          </a:prstGeom>
        </p:spPr>
        <p:txBody>
          <a:bodyPr wrap="square">
            <a:spAutoFit/>
          </a:bodyPr>
          <a:lstStyle/>
          <a:p>
            <a:pPr algn="ctr"/>
            <a:r>
              <a:rPr lang="en-GB" sz="1400" dirty="0" smtClean="0">
                <a:latin typeface="SassoonPrimary" panose="020B0500000000000000" pitchFamily="34" charset="0"/>
              </a:rPr>
              <a:t>Which 6 subjects are you most looking forward to from the list below and why…</a:t>
            </a:r>
          </a:p>
        </p:txBody>
      </p:sp>
      <p:pic>
        <p:nvPicPr>
          <p:cNvPr id="2" name="Picture 1"/>
          <p:cNvPicPr>
            <a:picLocks noChangeAspect="1"/>
          </p:cNvPicPr>
          <p:nvPr/>
        </p:nvPicPr>
        <p:blipFill>
          <a:blip r:embed="rId2"/>
          <a:stretch>
            <a:fillRect/>
          </a:stretch>
        </p:blipFill>
        <p:spPr>
          <a:xfrm>
            <a:off x="212047" y="256693"/>
            <a:ext cx="6541039" cy="455388"/>
          </a:xfrm>
          <a:prstGeom prst="rect">
            <a:avLst/>
          </a:prstGeom>
        </p:spPr>
      </p:pic>
      <p:pic>
        <p:nvPicPr>
          <p:cNvPr id="24" name="Picture 2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11476" y="3545020"/>
            <a:ext cx="2716818" cy="1783647"/>
          </a:xfrm>
          <a:prstGeom prst="rect">
            <a:avLst/>
          </a:prstGeom>
        </p:spPr>
      </p:pic>
      <p:pic>
        <p:nvPicPr>
          <p:cNvPr id="27" name="Picture 2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703284" y="3524885"/>
            <a:ext cx="2716818" cy="1783647"/>
          </a:xfrm>
          <a:prstGeom prst="rect">
            <a:avLst/>
          </a:prstGeom>
        </p:spPr>
      </p:pic>
      <p:pic>
        <p:nvPicPr>
          <p:cNvPr id="28" name="Picture 2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14483" y="5527993"/>
            <a:ext cx="2716818" cy="1783647"/>
          </a:xfrm>
          <a:prstGeom prst="rect">
            <a:avLst/>
          </a:prstGeom>
        </p:spPr>
      </p:pic>
      <p:pic>
        <p:nvPicPr>
          <p:cNvPr id="29" name="Picture 28"/>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706291" y="5507858"/>
            <a:ext cx="2716818" cy="1783647"/>
          </a:xfrm>
          <a:prstGeom prst="rect">
            <a:avLst/>
          </a:prstGeom>
        </p:spPr>
      </p:pic>
      <p:pic>
        <p:nvPicPr>
          <p:cNvPr id="30" name="Picture 29"/>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23404" y="7559193"/>
            <a:ext cx="2716818" cy="1783647"/>
          </a:xfrm>
          <a:prstGeom prst="rect">
            <a:avLst/>
          </a:prstGeom>
        </p:spPr>
      </p:pic>
      <p:pic>
        <p:nvPicPr>
          <p:cNvPr id="31" name="Picture 30"/>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715212" y="7539058"/>
            <a:ext cx="2716818" cy="1783647"/>
          </a:xfrm>
          <a:prstGeom prst="rect">
            <a:avLst/>
          </a:prstGeom>
        </p:spPr>
      </p:pic>
      <p:sp>
        <p:nvSpPr>
          <p:cNvPr id="32" name="Rectangle 31"/>
          <p:cNvSpPr/>
          <p:nvPr/>
        </p:nvSpPr>
        <p:spPr>
          <a:xfrm>
            <a:off x="2956891" y="1533165"/>
            <a:ext cx="3429000" cy="1384995"/>
          </a:xfrm>
          <a:prstGeom prst="rect">
            <a:avLst/>
          </a:prstGeom>
        </p:spPr>
        <p:txBody>
          <a:bodyPr>
            <a:spAutoFit/>
          </a:bodyPr>
          <a:lstStyle/>
          <a:p>
            <a:pPr algn="ctr"/>
            <a:r>
              <a:rPr lang="en-GB" sz="1400" dirty="0">
                <a:latin typeface="SassoonPrimary" panose="020B0500000000000000" pitchFamily="34" charset="0"/>
              </a:rPr>
              <a:t>Textiles</a:t>
            </a:r>
          </a:p>
          <a:p>
            <a:pPr algn="ctr"/>
            <a:r>
              <a:rPr lang="en-GB" sz="1400" dirty="0" smtClean="0">
                <a:latin typeface="SassoonPrimary" panose="020B0500000000000000" pitchFamily="34" charset="0"/>
              </a:rPr>
              <a:t>Cookery</a:t>
            </a:r>
            <a:endParaRPr lang="en-GB" sz="1400" dirty="0">
              <a:latin typeface="SassoonPrimary" panose="020B0500000000000000" pitchFamily="34" charset="0"/>
            </a:endParaRPr>
          </a:p>
          <a:p>
            <a:pPr algn="ctr"/>
            <a:r>
              <a:rPr lang="en-GB" sz="1400" dirty="0">
                <a:latin typeface="SassoonPrimary" panose="020B0500000000000000" pitchFamily="34" charset="0"/>
              </a:rPr>
              <a:t>Woodwork</a:t>
            </a:r>
          </a:p>
          <a:p>
            <a:pPr algn="ctr"/>
            <a:r>
              <a:rPr lang="en-GB" sz="1400" dirty="0" smtClean="0">
                <a:latin typeface="SassoonPrimary" panose="020B0500000000000000" pitchFamily="34" charset="0"/>
              </a:rPr>
              <a:t>Languages</a:t>
            </a:r>
            <a:endParaRPr lang="en-GB" sz="1400" dirty="0">
              <a:latin typeface="SassoonPrimary" panose="020B0500000000000000" pitchFamily="34" charset="0"/>
            </a:endParaRPr>
          </a:p>
          <a:p>
            <a:pPr algn="ctr"/>
            <a:r>
              <a:rPr lang="en-GB" sz="1400" dirty="0" smtClean="0">
                <a:latin typeface="SassoonPrimary" panose="020B0500000000000000" pitchFamily="34" charset="0"/>
              </a:rPr>
              <a:t>Careers</a:t>
            </a:r>
            <a:endParaRPr lang="en-GB" sz="1400" dirty="0">
              <a:latin typeface="SassoonPrimary" panose="020B0500000000000000" pitchFamily="34" charset="0"/>
            </a:endParaRPr>
          </a:p>
          <a:p>
            <a:pPr algn="ctr"/>
            <a:r>
              <a:rPr lang="en-GB" sz="1400" dirty="0">
                <a:latin typeface="SassoonPrimary" panose="020B0500000000000000" pitchFamily="34" charset="0"/>
              </a:rPr>
              <a:t>Wellbeing</a:t>
            </a:r>
          </a:p>
        </p:txBody>
      </p:sp>
      <p:pic>
        <p:nvPicPr>
          <p:cNvPr id="34" name="Picture 3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36941" y="1334493"/>
            <a:ext cx="891169" cy="891169"/>
          </a:xfrm>
          <a:prstGeom prst="rect">
            <a:avLst/>
          </a:prstGeom>
        </p:spPr>
      </p:pic>
      <p:pic>
        <p:nvPicPr>
          <p:cNvPr id="35" name="Picture 34"/>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rot="798822">
            <a:off x="5428494" y="1273657"/>
            <a:ext cx="891169" cy="891169"/>
          </a:xfrm>
          <a:prstGeom prst="rect">
            <a:avLst/>
          </a:prstGeom>
        </p:spPr>
      </p:pic>
      <p:pic>
        <p:nvPicPr>
          <p:cNvPr id="36" name="Picture 35"/>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5503400" y="2369419"/>
            <a:ext cx="852104" cy="852104"/>
          </a:xfrm>
          <a:prstGeom prst="rect">
            <a:avLst/>
          </a:prstGeom>
        </p:spPr>
      </p:pic>
      <p:pic>
        <p:nvPicPr>
          <p:cNvPr id="37" name="Picture 36"/>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671126" y="2351641"/>
            <a:ext cx="790025" cy="790025"/>
          </a:xfrm>
          <a:prstGeom prst="rect">
            <a:avLst/>
          </a:prstGeom>
        </p:spPr>
      </p:pic>
    </p:spTree>
    <p:extLst>
      <p:ext uri="{BB962C8B-B14F-4D97-AF65-F5344CB8AC3E}">
        <p14:creationId xmlns:p14="http://schemas.microsoft.com/office/powerpoint/2010/main" val="1951750941"/>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381125" y="237227"/>
            <a:ext cx="4095750" cy="561975"/>
          </a:xfrm>
          <a:prstGeom prst="rect">
            <a:avLst/>
          </a:prstGeom>
        </p:spPr>
      </p:pic>
      <p:graphicFrame>
        <p:nvGraphicFramePr>
          <p:cNvPr id="5" name="Table 4"/>
          <p:cNvGraphicFramePr>
            <a:graphicFrameLocks noGrp="1"/>
          </p:cNvGraphicFramePr>
          <p:nvPr>
            <p:extLst>
              <p:ext uri="{D42A27DB-BD31-4B8C-83A1-F6EECF244321}">
                <p14:modId xmlns:p14="http://schemas.microsoft.com/office/powerpoint/2010/main" val="3643865175"/>
              </p:ext>
            </p:extLst>
          </p:nvPr>
        </p:nvGraphicFramePr>
        <p:xfrm>
          <a:off x="283743" y="2229573"/>
          <a:ext cx="6290514" cy="4927016"/>
        </p:xfrm>
        <a:graphic>
          <a:graphicData uri="http://schemas.openxmlformats.org/drawingml/2006/table">
            <a:tbl>
              <a:tblPr firstRow="1" bandRow="1">
                <a:tableStyleId>{5C22544A-7EE6-4342-B048-85BDC9FD1C3A}</a:tableStyleId>
              </a:tblPr>
              <a:tblGrid>
                <a:gridCol w="1048419">
                  <a:extLst>
                    <a:ext uri="{9D8B030D-6E8A-4147-A177-3AD203B41FA5}">
                      <a16:colId xmlns:a16="http://schemas.microsoft.com/office/drawing/2014/main" val="20000"/>
                    </a:ext>
                  </a:extLst>
                </a:gridCol>
                <a:gridCol w="1048419">
                  <a:extLst>
                    <a:ext uri="{9D8B030D-6E8A-4147-A177-3AD203B41FA5}">
                      <a16:colId xmlns:a16="http://schemas.microsoft.com/office/drawing/2014/main" val="20001"/>
                    </a:ext>
                  </a:extLst>
                </a:gridCol>
                <a:gridCol w="1048419">
                  <a:extLst>
                    <a:ext uri="{9D8B030D-6E8A-4147-A177-3AD203B41FA5}">
                      <a16:colId xmlns:a16="http://schemas.microsoft.com/office/drawing/2014/main" val="20002"/>
                    </a:ext>
                  </a:extLst>
                </a:gridCol>
                <a:gridCol w="1048419">
                  <a:extLst>
                    <a:ext uri="{9D8B030D-6E8A-4147-A177-3AD203B41FA5}">
                      <a16:colId xmlns:a16="http://schemas.microsoft.com/office/drawing/2014/main" val="20003"/>
                    </a:ext>
                  </a:extLst>
                </a:gridCol>
                <a:gridCol w="1048419">
                  <a:extLst>
                    <a:ext uri="{9D8B030D-6E8A-4147-A177-3AD203B41FA5}">
                      <a16:colId xmlns:a16="http://schemas.microsoft.com/office/drawing/2014/main" val="20004"/>
                    </a:ext>
                  </a:extLst>
                </a:gridCol>
                <a:gridCol w="1048419">
                  <a:extLst>
                    <a:ext uri="{9D8B030D-6E8A-4147-A177-3AD203B41FA5}">
                      <a16:colId xmlns:a16="http://schemas.microsoft.com/office/drawing/2014/main" val="20005"/>
                    </a:ext>
                  </a:extLst>
                </a:gridCol>
              </a:tblGrid>
              <a:tr h="288360">
                <a:tc>
                  <a:txBody>
                    <a:bodyPr/>
                    <a:lstStyle/>
                    <a:p>
                      <a:pPr algn="ctr"/>
                      <a:endParaRPr lang="en-GB" sz="1100" dirty="0">
                        <a:solidFill>
                          <a:schemeClr val="tx1"/>
                        </a:solidFill>
                        <a:latin typeface="Century Gothic" panose="020B0502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1100" dirty="0" smtClean="0">
                          <a:solidFill>
                            <a:schemeClr val="tx1"/>
                          </a:solidFill>
                          <a:latin typeface="Century Gothic" panose="020B0502020202020204" pitchFamily="34" charset="0"/>
                        </a:rPr>
                        <a:t>Monday</a:t>
                      </a:r>
                      <a:endParaRPr lang="en-GB" sz="1100" dirty="0">
                        <a:solidFill>
                          <a:schemeClr val="tx1"/>
                        </a:solidFill>
                        <a:latin typeface="Century Gothic" panose="020B0502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lumMod val="85000"/>
                      </a:schemeClr>
                    </a:solidFill>
                  </a:tcPr>
                </a:tc>
                <a:tc>
                  <a:txBody>
                    <a:bodyPr/>
                    <a:lstStyle/>
                    <a:p>
                      <a:pPr algn="ctr"/>
                      <a:r>
                        <a:rPr lang="en-GB" sz="1100" dirty="0" smtClean="0">
                          <a:solidFill>
                            <a:schemeClr val="tx1"/>
                          </a:solidFill>
                          <a:latin typeface="Century Gothic" panose="020B0502020202020204" pitchFamily="34" charset="0"/>
                        </a:rPr>
                        <a:t>Tuesday</a:t>
                      </a:r>
                      <a:endParaRPr lang="en-GB" sz="1100" dirty="0">
                        <a:solidFill>
                          <a:schemeClr val="tx1"/>
                        </a:solidFill>
                        <a:latin typeface="Century Gothic" panose="020B0502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lumMod val="85000"/>
                      </a:schemeClr>
                    </a:solidFill>
                  </a:tcPr>
                </a:tc>
                <a:tc>
                  <a:txBody>
                    <a:bodyPr/>
                    <a:lstStyle/>
                    <a:p>
                      <a:pPr algn="ctr"/>
                      <a:r>
                        <a:rPr lang="en-GB" sz="1100" dirty="0" smtClean="0">
                          <a:solidFill>
                            <a:schemeClr val="tx1"/>
                          </a:solidFill>
                          <a:latin typeface="Century Gothic" panose="020B0502020202020204" pitchFamily="34" charset="0"/>
                        </a:rPr>
                        <a:t>Wednesday</a:t>
                      </a:r>
                      <a:endParaRPr lang="en-GB" sz="1100" dirty="0">
                        <a:solidFill>
                          <a:schemeClr val="tx1"/>
                        </a:solidFill>
                        <a:latin typeface="Century Gothic" panose="020B0502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lumMod val="85000"/>
                      </a:schemeClr>
                    </a:solidFill>
                  </a:tcPr>
                </a:tc>
                <a:tc>
                  <a:txBody>
                    <a:bodyPr/>
                    <a:lstStyle/>
                    <a:p>
                      <a:pPr algn="ctr"/>
                      <a:r>
                        <a:rPr lang="en-GB" sz="1100" dirty="0" smtClean="0">
                          <a:solidFill>
                            <a:schemeClr val="tx1"/>
                          </a:solidFill>
                          <a:latin typeface="Century Gothic" panose="020B0502020202020204" pitchFamily="34" charset="0"/>
                        </a:rPr>
                        <a:t>Thursday</a:t>
                      </a:r>
                      <a:endParaRPr lang="en-GB" sz="1100" dirty="0">
                        <a:solidFill>
                          <a:schemeClr val="tx1"/>
                        </a:solidFill>
                        <a:latin typeface="Century Gothic" panose="020B0502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lumMod val="85000"/>
                      </a:schemeClr>
                    </a:solidFill>
                  </a:tcPr>
                </a:tc>
                <a:tc>
                  <a:txBody>
                    <a:bodyPr/>
                    <a:lstStyle/>
                    <a:p>
                      <a:pPr algn="ctr"/>
                      <a:r>
                        <a:rPr lang="en-GB" sz="1100" dirty="0" smtClean="0">
                          <a:solidFill>
                            <a:schemeClr val="tx1"/>
                          </a:solidFill>
                          <a:latin typeface="Century Gothic" panose="020B0502020202020204" pitchFamily="34" charset="0"/>
                        </a:rPr>
                        <a:t>Friday</a:t>
                      </a:r>
                      <a:endParaRPr lang="en-GB" sz="1100" dirty="0">
                        <a:solidFill>
                          <a:schemeClr val="tx1"/>
                        </a:solidFill>
                        <a:latin typeface="Century Gothic" panose="020B0502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lumMod val="85000"/>
                      </a:schemeClr>
                    </a:solidFill>
                  </a:tcPr>
                </a:tc>
                <a:extLst>
                  <a:ext uri="{0D108BD9-81ED-4DB2-BD59-A6C34878D82A}">
                    <a16:rowId xmlns:a16="http://schemas.microsoft.com/office/drawing/2014/main" val="10000"/>
                  </a:ext>
                </a:extLst>
              </a:tr>
              <a:tr h="379528">
                <a:tc gridSpan="6">
                  <a:txBody>
                    <a:bodyPr/>
                    <a:lstStyle/>
                    <a:p>
                      <a:pPr algn="ctr"/>
                      <a:r>
                        <a:rPr lang="en-GB" sz="1100" dirty="0" smtClean="0">
                          <a:solidFill>
                            <a:schemeClr val="tx1"/>
                          </a:solidFill>
                          <a:latin typeface="Century Gothic" panose="020B0502020202020204" pitchFamily="34" charset="0"/>
                        </a:rPr>
                        <a:t>Breakfast Club</a:t>
                      </a:r>
                    </a:p>
                    <a:p>
                      <a:pPr algn="ctr"/>
                      <a:r>
                        <a:rPr lang="en-GB" sz="1100" dirty="0" smtClean="0">
                          <a:solidFill>
                            <a:schemeClr val="tx1"/>
                          </a:solidFill>
                          <a:latin typeface="Century Gothic" panose="020B0502020202020204" pitchFamily="34" charset="0"/>
                        </a:rPr>
                        <a:t>08:00-08:45</a:t>
                      </a:r>
                      <a:endParaRPr lang="en-GB" sz="1100" dirty="0">
                        <a:solidFill>
                          <a:schemeClr val="tx1"/>
                        </a:solidFill>
                        <a:latin typeface="Century Gothic" panose="020B0502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pPr algn="ctr"/>
                      <a:endParaRPr lang="en-GB" sz="1100" dirty="0">
                        <a:solidFill>
                          <a:schemeClr val="tx1"/>
                        </a:solidFill>
                        <a:latin typeface="Century Gothic" panose="020B0502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pPr algn="ctr"/>
                      <a:endParaRPr lang="en-GB" sz="1100" dirty="0">
                        <a:solidFill>
                          <a:schemeClr val="tx1"/>
                        </a:solidFill>
                        <a:latin typeface="Century Gothic" panose="020B0502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pPr algn="ctr"/>
                      <a:endParaRPr lang="en-GB" sz="1100">
                        <a:solidFill>
                          <a:schemeClr val="tx1"/>
                        </a:solidFill>
                        <a:latin typeface="Century Gothic" panose="020B0502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pPr algn="ctr"/>
                      <a:endParaRPr lang="en-GB" sz="1100">
                        <a:solidFill>
                          <a:schemeClr val="tx1"/>
                        </a:solidFill>
                        <a:latin typeface="Century Gothic" panose="020B0502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pPr algn="ctr"/>
                      <a:endParaRPr lang="en-GB" sz="1100" dirty="0">
                        <a:solidFill>
                          <a:schemeClr val="tx1"/>
                        </a:solidFill>
                        <a:latin typeface="Century Gothic" panose="020B0502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r h="379528">
                <a:tc>
                  <a:txBody>
                    <a:bodyPr/>
                    <a:lstStyle/>
                    <a:p>
                      <a:pPr algn="ctr"/>
                      <a:r>
                        <a:rPr lang="en-GB" sz="1100" baseline="0" dirty="0" smtClean="0">
                          <a:solidFill>
                            <a:schemeClr val="tx1"/>
                          </a:solidFill>
                          <a:latin typeface="Century Gothic" panose="020B0502020202020204" pitchFamily="34" charset="0"/>
                        </a:rPr>
                        <a:t>Period 1</a:t>
                      </a:r>
                    </a:p>
                    <a:p>
                      <a:pPr algn="ctr"/>
                      <a:r>
                        <a:rPr lang="en-GB" sz="1100" baseline="0" dirty="0" smtClean="0">
                          <a:solidFill>
                            <a:schemeClr val="tx1"/>
                          </a:solidFill>
                          <a:latin typeface="Century Gothic" panose="020B0502020202020204" pitchFamily="34" charset="0"/>
                        </a:rPr>
                        <a:t>08:45-9:30</a:t>
                      </a:r>
                      <a:endParaRPr lang="en-GB" sz="1100" dirty="0">
                        <a:solidFill>
                          <a:schemeClr val="tx1"/>
                        </a:solidFill>
                        <a:latin typeface="Century Gothic" panose="020B0502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1100" dirty="0" smtClean="0">
                          <a:solidFill>
                            <a:schemeClr val="tx1"/>
                          </a:solidFill>
                          <a:latin typeface="Century Gothic" panose="020B0502020202020204" pitchFamily="34" charset="0"/>
                        </a:rPr>
                        <a:t>ASSEMBLY</a:t>
                      </a:r>
                      <a:endParaRPr lang="en-GB" sz="1100" dirty="0">
                        <a:solidFill>
                          <a:schemeClr val="tx1"/>
                        </a:solidFill>
                        <a:latin typeface="Century Gothic" panose="020B0502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lang="en-GB" sz="1100" dirty="0" smtClean="0">
                          <a:solidFill>
                            <a:schemeClr val="tx1"/>
                          </a:solidFill>
                          <a:latin typeface="Century Gothic" panose="020B0502020202020204" pitchFamily="34" charset="0"/>
                        </a:rPr>
                        <a:t>ASSEMBLY</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1100" dirty="0" smtClean="0">
                          <a:solidFill>
                            <a:schemeClr val="tx1"/>
                          </a:solidFill>
                          <a:latin typeface="Century Gothic" panose="020B0502020202020204" pitchFamily="34" charset="0"/>
                        </a:rPr>
                        <a:t>GUIDED</a:t>
                      </a:r>
                      <a:r>
                        <a:rPr lang="en-GB" sz="1100" baseline="0" dirty="0" smtClean="0">
                          <a:solidFill>
                            <a:schemeClr val="tx1"/>
                          </a:solidFill>
                          <a:latin typeface="Century Gothic" panose="020B0502020202020204" pitchFamily="34" charset="0"/>
                        </a:rPr>
                        <a:t> READING</a:t>
                      </a:r>
                      <a:endParaRPr lang="en-GB" sz="1100" dirty="0" smtClean="0">
                        <a:solidFill>
                          <a:schemeClr val="tx1"/>
                        </a:solidFill>
                        <a:latin typeface="Century Gothic" panose="020B0502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lang="en-GB" sz="1100" dirty="0" smtClean="0">
                          <a:solidFill>
                            <a:schemeClr val="tx1"/>
                          </a:solidFill>
                          <a:latin typeface="Century Gothic" panose="020B0502020202020204" pitchFamily="34" charset="0"/>
                        </a:rPr>
                        <a:t>ASSEMBLY</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lang="en-GB" sz="1100" dirty="0" smtClean="0">
                          <a:solidFill>
                            <a:schemeClr val="tx1"/>
                          </a:solidFill>
                          <a:latin typeface="Century Gothic" panose="020B0502020202020204" pitchFamily="34" charset="0"/>
                        </a:rPr>
                        <a:t>ASSEMBLY</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2"/>
                  </a:ext>
                </a:extLst>
              </a:tr>
              <a:tr h="379528">
                <a:tc>
                  <a:txBody>
                    <a:bodyPr/>
                    <a:lstStyle/>
                    <a:p>
                      <a:pPr algn="ctr"/>
                      <a:r>
                        <a:rPr lang="en-GB" sz="1100" dirty="0" smtClean="0">
                          <a:solidFill>
                            <a:schemeClr val="tx1"/>
                          </a:solidFill>
                          <a:latin typeface="Century Gothic" panose="020B0502020202020204" pitchFamily="34" charset="0"/>
                        </a:rPr>
                        <a:t>Period 2</a:t>
                      </a:r>
                    </a:p>
                    <a:p>
                      <a:pPr algn="ctr"/>
                      <a:r>
                        <a:rPr lang="en-GB" sz="1100" dirty="0" smtClean="0">
                          <a:solidFill>
                            <a:schemeClr val="tx1"/>
                          </a:solidFill>
                          <a:latin typeface="Century Gothic" panose="020B0502020202020204" pitchFamily="34" charset="0"/>
                        </a:rPr>
                        <a:t>09:30-10:30</a:t>
                      </a:r>
                      <a:endParaRPr lang="en-GB" sz="1100" dirty="0">
                        <a:solidFill>
                          <a:schemeClr val="tx1"/>
                        </a:solidFill>
                        <a:latin typeface="Century Gothic" panose="020B0502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1100" dirty="0" smtClean="0">
                          <a:solidFill>
                            <a:schemeClr val="tx1"/>
                          </a:solidFill>
                          <a:latin typeface="Century Gothic" panose="020B0502020202020204" pitchFamily="34" charset="0"/>
                        </a:rPr>
                        <a:t>MATHS</a:t>
                      </a:r>
                      <a:endParaRPr lang="en-GB" sz="1100" dirty="0">
                        <a:solidFill>
                          <a:schemeClr val="tx1"/>
                        </a:solidFill>
                        <a:latin typeface="Century Gothic" panose="020B0502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1100" dirty="0" smtClean="0">
                          <a:solidFill>
                            <a:schemeClr val="tx1"/>
                          </a:solidFill>
                          <a:latin typeface="Century Gothic" panose="020B0502020202020204" pitchFamily="34" charset="0"/>
                        </a:rPr>
                        <a:t>MATHS</a:t>
                      </a:r>
                      <a:endParaRPr lang="en-GB" sz="1100" dirty="0">
                        <a:solidFill>
                          <a:schemeClr val="tx1"/>
                        </a:solidFill>
                        <a:latin typeface="Century Gothic" panose="020B0502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lang="en-GB" sz="1100" dirty="0" smtClean="0">
                          <a:solidFill>
                            <a:schemeClr val="tx1"/>
                          </a:solidFill>
                          <a:latin typeface="Century Gothic" panose="020B0502020202020204" pitchFamily="34" charset="0"/>
                        </a:rPr>
                        <a:t>MATHS</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lang="en-GB" sz="1100" dirty="0" smtClean="0">
                          <a:solidFill>
                            <a:schemeClr val="tx1"/>
                          </a:solidFill>
                          <a:latin typeface="Century Gothic" panose="020B0502020202020204" pitchFamily="34" charset="0"/>
                        </a:rPr>
                        <a:t>MATHS</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lang="en-GB" sz="1100" dirty="0" smtClean="0">
                          <a:solidFill>
                            <a:schemeClr val="tx1"/>
                          </a:solidFill>
                          <a:latin typeface="Century Gothic" panose="020B0502020202020204" pitchFamily="34" charset="0"/>
                        </a:rPr>
                        <a:t>MATHS</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3"/>
                  </a:ext>
                </a:extLst>
              </a:tr>
              <a:tr h="379528">
                <a:tc gridSpan="6">
                  <a:txBody>
                    <a:bodyPr/>
                    <a:lstStyle/>
                    <a:p>
                      <a:pPr algn="ctr"/>
                      <a:r>
                        <a:rPr lang="en-GB" sz="1100" dirty="0" smtClean="0">
                          <a:solidFill>
                            <a:schemeClr val="tx1"/>
                          </a:solidFill>
                          <a:latin typeface="Century Gothic" panose="020B0502020202020204" pitchFamily="34" charset="0"/>
                        </a:rPr>
                        <a:t>BREAK</a:t>
                      </a:r>
                    </a:p>
                    <a:p>
                      <a:pPr algn="ctr"/>
                      <a:r>
                        <a:rPr lang="en-GB" sz="1100" dirty="0" smtClean="0">
                          <a:solidFill>
                            <a:schemeClr val="tx1"/>
                          </a:solidFill>
                          <a:latin typeface="Century Gothic" panose="020B0502020202020204" pitchFamily="34" charset="0"/>
                        </a:rPr>
                        <a:t>10:30-10:45</a:t>
                      </a:r>
                      <a:endParaRPr lang="en-GB" sz="1100" dirty="0">
                        <a:solidFill>
                          <a:schemeClr val="tx1"/>
                        </a:solidFill>
                        <a:latin typeface="Century Gothic" panose="020B0502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sz="1100" dirty="0">
                        <a:solidFill>
                          <a:schemeClr val="tx1"/>
                        </a:solidFill>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sz="1100">
                        <a:solidFill>
                          <a:schemeClr val="tx1"/>
                        </a:solidFill>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sz="1100" dirty="0">
                        <a:solidFill>
                          <a:schemeClr val="tx1"/>
                        </a:solidFill>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sz="1100" dirty="0">
                        <a:solidFill>
                          <a:schemeClr val="tx1"/>
                        </a:solidFill>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sz="1100" dirty="0">
                        <a:solidFill>
                          <a:schemeClr val="tx1"/>
                        </a:solidFill>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4"/>
                  </a:ext>
                </a:extLst>
              </a:tr>
              <a:tr h="528628">
                <a:tc>
                  <a:txBody>
                    <a:bodyPr/>
                    <a:lstStyle/>
                    <a:p>
                      <a:pPr algn="ctr"/>
                      <a:r>
                        <a:rPr lang="en-GB" sz="1100" dirty="0" smtClean="0">
                          <a:solidFill>
                            <a:schemeClr val="tx1"/>
                          </a:solidFill>
                          <a:latin typeface="Century Gothic" panose="020B0502020202020204" pitchFamily="34" charset="0"/>
                        </a:rPr>
                        <a:t>Period 3</a:t>
                      </a:r>
                    </a:p>
                    <a:p>
                      <a:pPr algn="ctr"/>
                      <a:r>
                        <a:rPr lang="en-GB" sz="1100" dirty="0" smtClean="0">
                          <a:solidFill>
                            <a:schemeClr val="tx1"/>
                          </a:solidFill>
                          <a:latin typeface="Century Gothic" panose="020B0502020202020204" pitchFamily="34" charset="0"/>
                        </a:rPr>
                        <a:t>10:45-11:15</a:t>
                      </a:r>
                      <a:endParaRPr lang="en-GB" sz="1100" dirty="0">
                        <a:solidFill>
                          <a:schemeClr val="tx1"/>
                        </a:solidFill>
                        <a:latin typeface="Century Gothic" panose="020B0502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1100" dirty="0" smtClean="0">
                          <a:solidFill>
                            <a:schemeClr val="tx1"/>
                          </a:solidFill>
                          <a:latin typeface="Century Gothic" panose="020B0502020202020204" pitchFamily="34" charset="0"/>
                        </a:rPr>
                        <a:t>SHARED</a:t>
                      </a:r>
                      <a:r>
                        <a:rPr lang="en-GB" sz="1100" baseline="0" dirty="0" smtClean="0">
                          <a:solidFill>
                            <a:schemeClr val="tx1"/>
                          </a:solidFill>
                          <a:latin typeface="Century Gothic" panose="020B0502020202020204" pitchFamily="34" charset="0"/>
                        </a:rPr>
                        <a:t> READING</a:t>
                      </a:r>
                      <a:endParaRPr lang="en-GB" sz="1100" dirty="0">
                        <a:solidFill>
                          <a:schemeClr val="tx1"/>
                        </a:solidFill>
                        <a:latin typeface="Century Gothic" panose="020B0502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lang="en-GB" sz="1100" dirty="0" smtClean="0">
                          <a:solidFill>
                            <a:schemeClr val="tx1"/>
                          </a:solidFill>
                          <a:latin typeface="Century Gothic" panose="020B0502020202020204" pitchFamily="34" charset="0"/>
                        </a:rPr>
                        <a:t>SHARED</a:t>
                      </a:r>
                      <a:r>
                        <a:rPr lang="en-GB" sz="1100" baseline="0" dirty="0" smtClean="0">
                          <a:solidFill>
                            <a:schemeClr val="tx1"/>
                          </a:solidFill>
                          <a:latin typeface="Century Gothic" panose="020B0502020202020204" pitchFamily="34" charset="0"/>
                        </a:rPr>
                        <a:t> READING</a:t>
                      </a:r>
                      <a:endParaRPr lang="en-GB" sz="1100" dirty="0" smtClean="0">
                        <a:solidFill>
                          <a:schemeClr val="tx1"/>
                        </a:solidFill>
                        <a:latin typeface="Century Gothic" panose="020B0502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lang="en-GB" sz="1100" dirty="0" smtClean="0">
                          <a:solidFill>
                            <a:schemeClr val="tx1"/>
                          </a:solidFill>
                          <a:latin typeface="Century Gothic" panose="020B0502020202020204" pitchFamily="34" charset="0"/>
                        </a:rPr>
                        <a:t>SHARED</a:t>
                      </a:r>
                      <a:r>
                        <a:rPr lang="en-GB" sz="1100" baseline="0" dirty="0" smtClean="0">
                          <a:solidFill>
                            <a:schemeClr val="tx1"/>
                          </a:solidFill>
                          <a:latin typeface="Century Gothic" panose="020B0502020202020204" pitchFamily="34" charset="0"/>
                        </a:rPr>
                        <a:t> READING</a:t>
                      </a:r>
                      <a:endParaRPr lang="en-GB" sz="1100" dirty="0" smtClean="0">
                        <a:solidFill>
                          <a:schemeClr val="tx1"/>
                        </a:solidFill>
                        <a:latin typeface="Century Gothic" panose="020B0502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lang="en-GB" sz="1100" dirty="0" smtClean="0">
                          <a:solidFill>
                            <a:schemeClr val="tx1"/>
                          </a:solidFill>
                          <a:latin typeface="Century Gothic" panose="020B0502020202020204" pitchFamily="34" charset="0"/>
                        </a:rPr>
                        <a:t>SHARED</a:t>
                      </a:r>
                      <a:r>
                        <a:rPr lang="en-GB" sz="1100" baseline="0" dirty="0" smtClean="0">
                          <a:solidFill>
                            <a:schemeClr val="tx1"/>
                          </a:solidFill>
                          <a:latin typeface="Century Gothic" panose="020B0502020202020204" pitchFamily="34" charset="0"/>
                        </a:rPr>
                        <a:t> READING</a:t>
                      </a:r>
                      <a:endParaRPr lang="en-GB" sz="1100" dirty="0" smtClean="0">
                        <a:solidFill>
                          <a:schemeClr val="tx1"/>
                        </a:solidFill>
                        <a:latin typeface="Century Gothic" panose="020B0502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lang="en-GB" sz="1100" dirty="0" smtClean="0">
                          <a:solidFill>
                            <a:schemeClr val="tx1"/>
                          </a:solidFill>
                          <a:latin typeface="Century Gothic" panose="020B0502020202020204" pitchFamily="34" charset="0"/>
                        </a:rPr>
                        <a:t>SHARED</a:t>
                      </a:r>
                      <a:r>
                        <a:rPr lang="en-GB" sz="1100" baseline="0" dirty="0" smtClean="0">
                          <a:solidFill>
                            <a:schemeClr val="tx1"/>
                          </a:solidFill>
                          <a:latin typeface="Century Gothic" panose="020B0502020202020204" pitchFamily="34" charset="0"/>
                        </a:rPr>
                        <a:t> READING</a:t>
                      </a:r>
                      <a:endParaRPr lang="en-GB" sz="1100" dirty="0" smtClean="0">
                        <a:solidFill>
                          <a:schemeClr val="tx1"/>
                        </a:solidFill>
                        <a:latin typeface="Century Gothic" panose="020B0502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5"/>
                  </a:ext>
                </a:extLst>
              </a:tr>
              <a:tr h="528628">
                <a:tc>
                  <a:txBody>
                    <a:bodyPr/>
                    <a:lstStyle/>
                    <a:p>
                      <a:pPr algn="ctr"/>
                      <a:r>
                        <a:rPr lang="en-GB" sz="1100" dirty="0" smtClean="0">
                          <a:solidFill>
                            <a:schemeClr val="tx1"/>
                          </a:solidFill>
                          <a:latin typeface="Century Gothic" panose="020B0502020202020204" pitchFamily="34" charset="0"/>
                        </a:rPr>
                        <a:t>Period 4</a:t>
                      </a:r>
                    </a:p>
                    <a:p>
                      <a:pPr algn="ctr"/>
                      <a:r>
                        <a:rPr lang="en-GB" sz="1100" dirty="0" smtClean="0">
                          <a:solidFill>
                            <a:schemeClr val="tx1"/>
                          </a:solidFill>
                          <a:latin typeface="Century Gothic" panose="020B0502020202020204" pitchFamily="34" charset="0"/>
                        </a:rPr>
                        <a:t>11:15-12:20</a:t>
                      </a:r>
                      <a:endParaRPr lang="en-GB" sz="1100" dirty="0">
                        <a:solidFill>
                          <a:schemeClr val="tx1"/>
                        </a:solidFill>
                        <a:latin typeface="Century Gothic" panose="020B0502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1100" dirty="0" smtClean="0">
                          <a:solidFill>
                            <a:schemeClr val="tx1"/>
                          </a:solidFill>
                          <a:latin typeface="Century Gothic" panose="020B0502020202020204" pitchFamily="34" charset="0"/>
                        </a:rPr>
                        <a:t>WRITING</a:t>
                      </a:r>
                      <a:endParaRPr lang="en-GB" sz="1100" dirty="0">
                        <a:solidFill>
                          <a:schemeClr val="tx1"/>
                        </a:solidFill>
                        <a:latin typeface="Century Gothic" panose="020B0502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lang="en-GB" sz="1100" dirty="0" smtClean="0">
                          <a:solidFill>
                            <a:schemeClr val="tx1"/>
                          </a:solidFill>
                          <a:latin typeface="Century Gothic" panose="020B0502020202020204" pitchFamily="34" charset="0"/>
                        </a:rPr>
                        <a:t>WRITING</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lang="en-GB" sz="1100" dirty="0" smtClean="0">
                          <a:solidFill>
                            <a:schemeClr val="tx1"/>
                          </a:solidFill>
                          <a:latin typeface="Century Gothic" panose="020B0502020202020204" pitchFamily="34" charset="0"/>
                        </a:rPr>
                        <a:t>WRITING</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lang="en-GB" sz="1100" dirty="0" smtClean="0">
                          <a:solidFill>
                            <a:schemeClr val="tx1"/>
                          </a:solidFill>
                          <a:latin typeface="Century Gothic" panose="020B0502020202020204" pitchFamily="34" charset="0"/>
                        </a:rPr>
                        <a:t>WRITING</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lang="en-GB" sz="1100" dirty="0" smtClean="0">
                          <a:solidFill>
                            <a:schemeClr val="tx1"/>
                          </a:solidFill>
                          <a:latin typeface="Century Gothic" panose="020B0502020202020204" pitchFamily="34" charset="0"/>
                        </a:rPr>
                        <a:t>WRITING</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6"/>
                  </a:ext>
                </a:extLst>
              </a:tr>
              <a:tr h="379528">
                <a:tc gridSpan="6">
                  <a:txBody>
                    <a:bodyPr/>
                    <a:lstStyle/>
                    <a:p>
                      <a:pPr algn="ctr"/>
                      <a:r>
                        <a:rPr lang="en-GB" sz="1100" dirty="0" smtClean="0">
                          <a:solidFill>
                            <a:schemeClr val="tx1"/>
                          </a:solidFill>
                          <a:latin typeface="Century Gothic" panose="020B0502020202020204" pitchFamily="34" charset="0"/>
                        </a:rPr>
                        <a:t>LUNCH</a:t>
                      </a:r>
                    </a:p>
                    <a:p>
                      <a:pPr algn="ctr"/>
                      <a:r>
                        <a:rPr lang="en-GB" sz="1100" dirty="0" smtClean="0">
                          <a:solidFill>
                            <a:schemeClr val="tx1"/>
                          </a:solidFill>
                          <a:latin typeface="Century Gothic" panose="020B0502020202020204" pitchFamily="34" charset="0"/>
                        </a:rPr>
                        <a:t>12:20-13:20</a:t>
                      </a:r>
                      <a:endParaRPr lang="en-GB" sz="1100" dirty="0">
                        <a:solidFill>
                          <a:schemeClr val="tx1"/>
                        </a:solidFill>
                        <a:latin typeface="Century Gothic" panose="020B0502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sz="1100">
                        <a:solidFill>
                          <a:schemeClr val="tx1"/>
                        </a:solidFill>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sz="1100">
                        <a:solidFill>
                          <a:schemeClr val="tx1"/>
                        </a:solidFill>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sz="1100" dirty="0">
                        <a:solidFill>
                          <a:schemeClr val="tx1"/>
                        </a:solidFill>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sz="1100">
                        <a:solidFill>
                          <a:schemeClr val="tx1"/>
                        </a:solidFill>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sz="1100" dirty="0">
                        <a:solidFill>
                          <a:schemeClr val="tx1"/>
                        </a:solidFill>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7"/>
                  </a:ext>
                </a:extLst>
              </a:tr>
              <a:tr h="379528">
                <a:tc>
                  <a:txBody>
                    <a:bodyPr/>
                    <a:lstStyle/>
                    <a:p>
                      <a:pPr algn="ctr"/>
                      <a:r>
                        <a:rPr lang="en-GB" sz="1100" dirty="0" smtClean="0">
                          <a:solidFill>
                            <a:schemeClr val="tx1"/>
                          </a:solidFill>
                          <a:latin typeface="Century Gothic" panose="020B0502020202020204" pitchFamily="34" charset="0"/>
                        </a:rPr>
                        <a:t>Period 5</a:t>
                      </a:r>
                    </a:p>
                    <a:p>
                      <a:pPr algn="ctr"/>
                      <a:r>
                        <a:rPr lang="en-GB" sz="1100" dirty="0" smtClean="0">
                          <a:solidFill>
                            <a:schemeClr val="tx1"/>
                          </a:solidFill>
                          <a:latin typeface="Century Gothic" panose="020B0502020202020204" pitchFamily="34" charset="0"/>
                        </a:rPr>
                        <a:t>13:20-14:15</a:t>
                      </a:r>
                      <a:endParaRPr lang="en-GB" sz="1100" dirty="0">
                        <a:solidFill>
                          <a:schemeClr val="tx1"/>
                        </a:solidFill>
                        <a:latin typeface="Century Gothic" panose="020B0502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1100" dirty="0" smtClean="0">
                          <a:solidFill>
                            <a:schemeClr val="tx1"/>
                          </a:solidFill>
                          <a:latin typeface="Century Gothic" panose="020B0502020202020204" pitchFamily="34" charset="0"/>
                        </a:rPr>
                        <a:t>ART/DT</a:t>
                      </a:r>
                      <a:endParaRPr lang="en-GB" sz="1100" dirty="0">
                        <a:solidFill>
                          <a:schemeClr val="tx1"/>
                        </a:solidFill>
                        <a:latin typeface="Century Gothic" panose="020B0502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1100" dirty="0" smtClean="0">
                          <a:solidFill>
                            <a:schemeClr val="tx1"/>
                          </a:solidFill>
                          <a:latin typeface="Century Gothic" panose="020B0502020202020204" pitchFamily="34" charset="0"/>
                        </a:rPr>
                        <a:t>HISTORY</a:t>
                      </a:r>
                      <a:endParaRPr lang="en-GB" sz="1100" dirty="0">
                        <a:solidFill>
                          <a:schemeClr val="tx1"/>
                        </a:solidFill>
                        <a:latin typeface="Century Gothic" panose="020B0502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1100" dirty="0" smtClean="0">
                          <a:solidFill>
                            <a:schemeClr val="tx1"/>
                          </a:solidFill>
                          <a:latin typeface="Century Gothic" panose="020B0502020202020204" pitchFamily="34" charset="0"/>
                        </a:rPr>
                        <a:t>COMPUTING</a:t>
                      </a:r>
                      <a:endParaRPr lang="en-GB" sz="1100" dirty="0">
                        <a:solidFill>
                          <a:schemeClr val="tx1"/>
                        </a:solidFill>
                        <a:latin typeface="Century Gothic" panose="020B0502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1100" dirty="0" smtClean="0">
                          <a:solidFill>
                            <a:schemeClr val="tx1"/>
                          </a:solidFill>
                          <a:latin typeface="Century Gothic" panose="020B0502020202020204" pitchFamily="34" charset="0"/>
                        </a:rPr>
                        <a:t>PSHE</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1100" dirty="0" smtClean="0">
                          <a:solidFill>
                            <a:schemeClr val="tx1"/>
                          </a:solidFill>
                          <a:latin typeface="Century Gothic" panose="020B0502020202020204" pitchFamily="34" charset="0"/>
                        </a:rPr>
                        <a:t>SCIENCE</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8"/>
                  </a:ext>
                </a:extLst>
              </a:tr>
              <a:tr h="379528">
                <a:tc>
                  <a:txBody>
                    <a:bodyPr/>
                    <a:lstStyle/>
                    <a:p>
                      <a:pPr algn="ctr"/>
                      <a:r>
                        <a:rPr lang="en-GB" sz="1100" dirty="0" smtClean="0">
                          <a:solidFill>
                            <a:schemeClr val="tx1"/>
                          </a:solidFill>
                          <a:latin typeface="Century Gothic" panose="020B0502020202020204" pitchFamily="34" charset="0"/>
                        </a:rPr>
                        <a:t>Period 6</a:t>
                      </a:r>
                    </a:p>
                    <a:p>
                      <a:pPr algn="ctr"/>
                      <a:r>
                        <a:rPr lang="en-GB" sz="1100" dirty="0" smtClean="0">
                          <a:solidFill>
                            <a:schemeClr val="tx1"/>
                          </a:solidFill>
                          <a:latin typeface="Century Gothic" panose="020B0502020202020204" pitchFamily="34" charset="0"/>
                        </a:rPr>
                        <a:t>14:15-15:15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1100" dirty="0" smtClean="0">
                          <a:solidFill>
                            <a:schemeClr val="tx1"/>
                          </a:solidFill>
                          <a:latin typeface="Century Gothic" panose="020B0502020202020204" pitchFamily="34" charset="0"/>
                        </a:rPr>
                        <a:t>PSHE</a:t>
                      </a:r>
                      <a:endParaRPr lang="en-GB" sz="1100" dirty="0">
                        <a:solidFill>
                          <a:schemeClr val="tx1"/>
                        </a:solidFill>
                        <a:latin typeface="Century Gothic" panose="020B0502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1100" dirty="0" smtClean="0">
                          <a:solidFill>
                            <a:schemeClr val="tx1"/>
                          </a:solidFill>
                          <a:latin typeface="Century Gothic" panose="020B0502020202020204" pitchFamily="34" charset="0"/>
                        </a:rPr>
                        <a:t>RE</a:t>
                      </a:r>
                      <a:endParaRPr lang="en-GB" sz="1100" dirty="0">
                        <a:solidFill>
                          <a:schemeClr val="tx1"/>
                        </a:solidFill>
                        <a:latin typeface="Century Gothic" panose="020B0502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1100" dirty="0" smtClean="0">
                          <a:solidFill>
                            <a:schemeClr val="tx1"/>
                          </a:solidFill>
                          <a:latin typeface="Century Gothic" panose="020B0502020202020204" pitchFamily="34" charset="0"/>
                        </a:rPr>
                        <a:t>GYM</a:t>
                      </a:r>
                      <a:endParaRPr lang="en-GB" sz="1100" dirty="0">
                        <a:solidFill>
                          <a:schemeClr val="tx1"/>
                        </a:solidFill>
                        <a:latin typeface="Century Gothic" panose="020B0502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1100" dirty="0" smtClean="0">
                          <a:solidFill>
                            <a:schemeClr val="tx1"/>
                          </a:solidFill>
                          <a:latin typeface="Century Gothic" panose="020B0502020202020204" pitchFamily="34" charset="0"/>
                        </a:rPr>
                        <a:t>GAMES</a:t>
                      </a:r>
                      <a:endParaRPr lang="en-GB" sz="1100" dirty="0">
                        <a:solidFill>
                          <a:schemeClr val="tx1"/>
                        </a:solidFill>
                        <a:latin typeface="Century Gothic" panose="020B0502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1100" dirty="0" smtClean="0">
                          <a:solidFill>
                            <a:schemeClr val="tx1"/>
                          </a:solidFill>
                          <a:latin typeface="Century Gothic" panose="020B0502020202020204" pitchFamily="34" charset="0"/>
                        </a:rPr>
                        <a:t>PSHE</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9"/>
                  </a:ext>
                </a:extLst>
              </a:tr>
              <a:tr h="528628">
                <a:tc>
                  <a:txBody>
                    <a:bodyPr/>
                    <a:lstStyle/>
                    <a:p>
                      <a:pPr algn="ctr"/>
                      <a:r>
                        <a:rPr lang="en-GB" sz="1100" dirty="0" smtClean="0">
                          <a:solidFill>
                            <a:schemeClr val="tx1"/>
                          </a:solidFill>
                          <a:latin typeface="Century Gothic" panose="020B0502020202020204" pitchFamily="34" charset="0"/>
                        </a:rPr>
                        <a:t>Extra-Curricular</a:t>
                      </a:r>
                    </a:p>
                    <a:p>
                      <a:pPr algn="ctr"/>
                      <a:r>
                        <a:rPr lang="en-GB" sz="1100" dirty="0" smtClean="0">
                          <a:solidFill>
                            <a:schemeClr val="tx1"/>
                          </a:solidFill>
                          <a:latin typeface="Century Gothic" panose="020B0502020202020204" pitchFamily="34" charset="0"/>
                        </a:rPr>
                        <a:t>15:15-16:00</a:t>
                      </a:r>
                      <a:endParaRPr lang="en-GB" sz="1100" dirty="0">
                        <a:solidFill>
                          <a:schemeClr val="tx1"/>
                        </a:solidFill>
                        <a:latin typeface="Century Gothic" panose="020B0502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900" dirty="0">
                        <a:solidFill>
                          <a:schemeClr val="tx1"/>
                        </a:solidFill>
                        <a:latin typeface="Century Gothic" panose="020B0502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1100" dirty="0" smtClean="0">
                          <a:solidFill>
                            <a:schemeClr val="tx1"/>
                          </a:solidFill>
                          <a:latin typeface="Century Gothic" panose="020B0502020202020204" pitchFamily="34" charset="0"/>
                        </a:rPr>
                        <a:t>CREATIVE CLUB</a:t>
                      </a:r>
                      <a:endParaRPr lang="en-GB" sz="1100" dirty="0">
                        <a:solidFill>
                          <a:schemeClr val="tx1"/>
                        </a:solidFill>
                        <a:latin typeface="Century Gothic" panose="020B0502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100" dirty="0">
                        <a:solidFill>
                          <a:schemeClr val="tx1"/>
                        </a:solidFill>
                        <a:latin typeface="Century Gothic" panose="020B0502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1100" dirty="0" smtClean="0">
                          <a:solidFill>
                            <a:schemeClr val="tx1"/>
                          </a:solidFill>
                          <a:latin typeface="Century Gothic" panose="020B0502020202020204" pitchFamily="34" charset="0"/>
                        </a:rPr>
                        <a:t>FOOTBALL CLUB</a:t>
                      </a:r>
                      <a:endParaRPr lang="en-GB" sz="1100" dirty="0">
                        <a:solidFill>
                          <a:schemeClr val="tx1"/>
                        </a:solidFill>
                        <a:latin typeface="Century Gothic" panose="020B0502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100" dirty="0">
                        <a:solidFill>
                          <a:schemeClr val="tx1"/>
                        </a:solidFill>
                        <a:latin typeface="Century Gothic" panose="020B0502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10"/>
                  </a:ext>
                </a:extLst>
              </a:tr>
            </a:tbl>
          </a:graphicData>
        </a:graphic>
      </p:graphicFrame>
      <p:sp>
        <p:nvSpPr>
          <p:cNvPr id="6" name="Rectangle 5"/>
          <p:cNvSpPr/>
          <p:nvPr/>
        </p:nvSpPr>
        <p:spPr>
          <a:xfrm>
            <a:off x="283744" y="1088667"/>
            <a:ext cx="6290513" cy="954107"/>
          </a:xfrm>
          <a:prstGeom prst="rect">
            <a:avLst/>
          </a:prstGeom>
        </p:spPr>
        <p:txBody>
          <a:bodyPr wrap="square">
            <a:spAutoFit/>
          </a:bodyPr>
          <a:lstStyle/>
          <a:p>
            <a:pPr algn="ctr"/>
            <a:r>
              <a:rPr lang="en-GB" sz="1400" dirty="0" smtClean="0">
                <a:latin typeface="SassoonPrimary" panose="020B0500000000000000" pitchFamily="34" charset="0"/>
              </a:rPr>
              <a:t>At high school, you will probably have a timetable which looks a bit like this. The one below is our timetable which we have been using for most of this year. The only difference is your high school one may have different subjects, teachers and rooms on.</a:t>
            </a: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606716" y="93349"/>
            <a:ext cx="967541" cy="967541"/>
          </a:xfrm>
          <a:prstGeom prst="rect">
            <a:avLst/>
          </a:prstGeom>
        </p:spPr>
      </p:pic>
      <p:pic>
        <p:nvPicPr>
          <p:cNvPr id="8" name="Picture 7"/>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04196" y="151399"/>
            <a:ext cx="851440" cy="851440"/>
          </a:xfrm>
          <a:prstGeom prst="rect">
            <a:avLst/>
          </a:prstGeom>
        </p:spPr>
      </p:pic>
      <p:sp>
        <p:nvSpPr>
          <p:cNvPr id="9" name="Rectangle 8"/>
          <p:cNvSpPr/>
          <p:nvPr/>
        </p:nvSpPr>
        <p:spPr>
          <a:xfrm>
            <a:off x="70082" y="7343388"/>
            <a:ext cx="6020404" cy="307777"/>
          </a:xfrm>
          <a:prstGeom prst="rect">
            <a:avLst/>
          </a:prstGeom>
        </p:spPr>
        <p:txBody>
          <a:bodyPr wrap="square">
            <a:spAutoFit/>
          </a:bodyPr>
          <a:lstStyle/>
          <a:p>
            <a:pPr algn="ctr"/>
            <a:r>
              <a:rPr lang="en-GB" sz="1400" dirty="0" smtClean="0">
                <a:latin typeface="SassoonPrimary" panose="020B0500000000000000" pitchFamily="34" charset="0"/>
              </a:rPr>
              <a:t>What clubs are you looking forward to joining at your new school?</a:t>
            </a:r>
          </a:p>
        </p:txBody>
      </p:sp>
      <p:sp>
        <p:nvSpPr>
          <p:cNvPr id="13" name="Double Wave 12"/>
          <p:cNvSpPr/>
          <p:nvPr/>
        </p:nvSpPr>
        <p:spPr>
          <a:xfrm>
            <a:off x="304196" y="7924800"/>
            <a:ext cx="6270061" cy="1600200"/>
          </a:xfrm>
          <a:prstGeom prst="doubleWave">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703147697"/>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492270" y="245983"/>
            <a:ext cx="2740377" cy="575382"/>
          </a:xfrm>
          <a:prstGeom prst="rect">
            <a:avLst/>
          </a:prstGeom>
        </p:spPr>
      </p:pic>
      <p:sp>
        <p:nvSpPr>
          <p:cNvPr id="18" name="Rectangle 17"/>
          <p:cNvSpPr/>
          <p:nvPr/>
        </p:nvSpPr>
        <p:spPr>
          <a:xfrm>
            <a:off x="280318" y="1598910"/>
            <a:ext cx="6313159" cy="954107"/>
          </a:xfrm>
          <a:prstGeom prst="rect">
            <a:avLst/>
          </a:prstGeom>
        </p:spPr>
        <p:txBody>
          <a:bodyPr wrap="square">
            <a:spAutoFit/>
          </a:bodyPr>
          <a:lstStyle/>
          <a:p>
            <a:pPr algn="ctr"/>
            <a:r>
              <a:rPr lang="en-GB" sz="1400" dirty="0" smtClean="0">
                <a:latin typeface="SassoonPrimary" panose="020B0500000000000000" pitchFamily="34" charset="0"/>
              </a:rPr>
              <a:t>may need to go back to collect it between lessons. Which of the equipment below do you already have ready to take to your new school and which might you need to buy? Do you think school will provide you with any of the them?</a:t>
            </a:r>
          </a:p>
        </p:txBody>
      </p:sp>
      <p:pic>
        <p:nvPicPr>
          <p:cNvPr id="3" name="Pictur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66923" y="6490349"/>
            <a:ext cx="1852428" cy="3033898"/>
          </a:xfrm>
          <a:prstGeom prst="rect">
            <a:avLst/>
          </a:prstGeom>
        </p:spPr>
      </p:pic>
      <p:pic>
        <p:nvPicPr>
          <p:cNvPr id="5" name="Picture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273533" y="6998000"/>
            <a:ext cx="577535" cy="483477"/>
          </a:xfrm>
          <a:prstGeom prst="rect">
            <a:avLst/>
          </a:prstGeom>
        </p:spPr>
      </p:pic>
      <p:pic>
        <p:nvPicPr>
          <p:cNvPr id="7" name="Picture 6"/>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738176" y="7381056"/>
            <a:ext cx="229238" cy="1485721"/>
          </a:xfrm>
          <a:prstGeom prst="rect">
            <a:avLst/>
          </a:prstGeom>
        </p:spPr>
      </p:pic>
      <p:pic>
        <p:nvPicPr>
          <p:cNvPr id="8" name="Picture 7"/>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5244680" y="7783952"/>
            <a:ext cx="163704" cy="1375113"/>
          </a:xfrm>
          <a:prstGeom prst="rect">
            <a:avLst/>
          </a:prstGeom>
        </p:spPr>
      </p:pic>
      <p:pic>
        <p:nvPicPr>
          <p:cNvPr id="9" name="Picture 8"/>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3196159" y="8323066"/>
            <a:ext cx="1539498" cy="1043866"/>
          </a:xfrm>
          <a:prstGeom prst="rect">
            <a:avLst/>
          </a:prstGeom>
        </p:spPr>
      </p:pic>
      <p:pic>
        <p:nvPicPr>
          <p:cNvPr id="10" name="Picture 9"/>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586362" y="4473113"/>
            <a:ext cx="1338750" cy="1709787"/>
          </a:xfrm>
          <a:prstGeom prst="rect">
            <a:avLst/>
          </a:prstGeom>
        </p:spPr>
      </p:pic>
      <p:pic>
        <p:nvPicPr>
          <p:cNvPr id="11" name="Picture 10"/>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586362" y="3190101"/>
            <a:ext cx="932397" cy="924165"/>
          </a:xfrm>
          <a:prstGeom prst="rect">
            <a:avLst/>
          </a:prstGeom>
        </p:spPr>
      </p:pic>
      <p:pic>
        <p:nvPicPr>
          <p:cNvPr id="12" name="Picture 11"/>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2266761" y="4537160"/>
            <a:ext cx="1191394" cy="646472"/>
          </a:xfrm>
          <a:prstGeom prst="rect">
            <a:avLst/>
          </a:prstGeom>
        </p:spPr>
      </p:pic>
      <p:pic>
        <p:nvPicPr>
          <p:cNvPr id="13" name="Picture 12"/>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rot="17613200">
            <a:off x="1382161" y="3326676"/>
            <a:ext cx="1424066" cy="308622"/>
          </a:xfrm>
          <a:prstGeom prst="rect">
            <a:avLst/>
          </a:prstGeom>
        </p:spPr>
      </p:pic>
      <p:pic>
        <p:nvPicPr>
          <p:cNvPr id="14" name="Picture 13"/>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3907847" y="4910550"/>
            <a:ext cx="827810" cy="1024766"/>
          </a:xfrm>
          <a:prstGeom prst="rect">
            <a:avLst/>
          </a:prstGeom>
        </p:spPr>
      </p:pic>
      <p:pic>
        <p:nvPicPr>
          <p:cNvPr id="15" name="Picture 14"/>
          <p:cNvPicPr>
            <a:picLocks noChangeAspect="1"/>
          </p:cNvPicPr>
          <p:nvPr/>
        </p:nvPicPr>
        <p:blipFill>
          <a:blip r:embed="rId13" cstate="print">
            <a:extLst>
              <a:ext uri="{28A0092B-C50C-407E-A947-70E740481C1C}">
                <a14:useLocalDpi xmlns:a14="http://schemas.microsoft.com/office/drawing/2010/main" val="0"/>
              </a:ext>
            </a:extLst>
          </a:blip>
          <a:stretch>
            <a:fillRect/>
          </a:stretch>
        </p:blipFill>
        <p:spPr>
          <a:xfrm>
            <a:off x="5231484" y="5422933"/>
            <a:ext cx="353799" cy="1105152"/>
          </a:xfrm>
          <a:prstGeom prst="rect">
            <a:avLst/>
          </a:prstGeom>
        </p:spPr>
      </p:pic>
      <p:pic>
        <p:nvPicPr>
          <p:cNvPr id="16" name="Picture 15"/>
          <p:cNvPicPr>
            <a:picLocks noChangeAspect="1"/>
          </p:cNvPicPr>
          <p:nvPr/>
        </p:nvPicPr>
        <p:blipFill>
          <a:blip r:embed="rId14" cstate="print">
            <a:extLst>
              <a:ext uri="{28A0092B-C50C-407E-A947-70E740481C1C}">
                <a14:useLocalDpi xmlns:a14="http://schemas.microsoft.com/office/drawing/2010/main" val="0"/>
              </a:ext>
            </a:extLst>
          </a:blip>
          <a:stretch>
            <a:fillRect/>
          </a:stretch>
        </p:blipFill>
        <p:spPr>
          <a:xfrm>
            <a:off x="4066455" y="6545623"/>
            <a:ext cx="1240947" cy="1193202"/>
          </a:xfrm>
          <a:prstGeom prst="rect">
            <a:avLst/>
          </a:prstGeom>
        </p:spPr>
      </p:pic>
      <p:pic>
        <p:nvPicPr>
          <p:cNvPr id="19" name="Picture 18"/>
          <p:cNvPicPr>
            <a:picLocks noChangeAspect="1"/>
          </p:cNvPicPr>
          <p:nvPr/>
        </p:nvPicPr>
        <p:blipFill>
          <a:blip r:embed="rId15" cstate="print">
            <a:extLst>
              <a:ext uri="{28A0092B-C50C-407E-A947-70E740481C1C}">
                <a14:useLocalDpi xmlns:a14="http://schemas.microsoft.com/office/drawing/2010/main" val="0"/>
              </a:ext>
            </a:extLst>
          </a:blip>
          <a:stretch>
            <a:fillRect/>
          </a:stretch>
        </p:blipFill>
        <p:spPr>
          <a:xfrm>
            <a:off x="2865067" y="7826282"/>
            <a:ext cx="1301490" cy="362031"/>
          </a:xfrm>
          <a:prstGeom prst="rect">
            <a:avLst/>
          </a:prstGeom>
        </p:spPr>
      </p:pic>
      <p:pic>
        <p:nvPicPr>
          <p:cNvPr id="20" name="Picture 19"/>
          <p:cNvPicPr>
            <a:picLocks noChangeAspect="1"/>
          </p:cNvPicPr>
          <p:nvPr/>
        </p:nvPicPr>
        <p:blipFill>
          <a:blip r:embed="rId16" cstate="print">
            <a:extLst>
              <a:ext uri="{28A0092B-C50C-407E-A947-70E740481C1C}">
                <a14:useLocalDpi xmlns:a14="http://schemas.microsoft.com/office/drawing/2010/main" val="0"/>
              </a:ext>
            </a:extLst>
          </a:blip>
          <a:stretch>
            <a:fillRect/>
          </a:stretch>
        </p:blipFill>
        <p:spPr>
          <a:xfrm>
            <a:off x="5626917" y="6690923"/>
            <a:ext cx="737353" cy="343323"/>
          </a:xfrm>
          <a:prstGeom prst="rect">
            <a:avLst/>
          </a:prstGeom>
        </p:spPr>
      </p:pic>
      <p:pic>
        <p:nvPicPr>
          <p:cNvPr id="21" name="Picture 20"/>
          <p:cNvPicPr>
            <a:picLocks noChangeAspect="1"/>
          </p:cNvPicPr>
          <p:nvPr/>
        </p:nvPicPr>
        <p:blipFill>
          <a:blip r:embed="rId17" cstate="print">
            <a:extLst>
              <a:ext uri="{28A0092B-C50C-407E-A947-70E740481C1C}">
                <a14:useLocalDpi xmlns:a14="http://schemas.microsoft.com/office/drawing/2010/main" val="0"/>
              </a:ext>
            </a:extLst>
          </a:blip>
          <a:stretch>
            <a:fillRect/>
          </a:stretch>
        </p:blipFill>
        <p:spPr>
          <a:xfrm>
            <a:off x="2272298" y="5482779"/>
            <a:ext cx="1546243" cy="1306300"/>
          </a:xfrm>
          <a:prstGeom prst="rect">
            <a:avLst/>
          </a:prstGeom>
        </p:spPr>
      </p:pic>
      <p:pic>
        <p:nvPicPr>
          <p:cNvPr id="22" name="Picture 21"/>
          <p:cNvPicPr>
            <a:picLocks noChangeAspect="1"/>
          </p:cNvPicPr>
          <p:nvPr/>
        </p:nvPicPr>
        <p:blipFill>
          <a:blip r:embed="rId18" cstate="print">
            <a:extLst>
              <a:ext uri="{28A0092B-C50C-407E-A947-70E740481C1C}">
                <a14:useLocalDpi xmlns:a14="http://schemas.microsoft.com/office/drawing/2010/main" val="0"/>
              </a:ext>
            </a:extLst>
          </a:blip>
          <a:stretch>
            <a:fillRect/>
          </a:stretch>
        </p:blipFill>
        <p:spPr>
          <a:xfrm>
            <a:off x="3907847" y="2844612"/>
            <a:ext cx="1100583" cy="1100583"/>
          </a:xfrm>
          <a:prstGeom prst="rect">
            <a:avLst/>
          </a:prstGeom>
        </p:spPr>
      </p:pic>
      <p:pic>
        <p:nvPicPr>
          <p:cNvPr id="23" name="Picture 22"/>
          <p:cNvPicPr>
            <a:picLocks noChangeAspect="1"/>
          </p:cNvPicPr>
          <p:nvPr/>
        </p:nvPicPr>
        <p:blipFill>
          <a:blip r:embed="rId19" cstate="print">
            <a:extLst>
              <a:ext uri="{28A0092B-C50C-407E-A947-70E740481C1C}">
                <a14:useLocalDpi xmlns:a14="http://schemas.microsoft.com/office/drawing/2010/main" val="0"/>
              </a:ext>
            </a:extLst>
          </a:blip>
          <a:stretch>
            <a:fillRect/>
          </a:stretch>
        </p:blipFill>
        <p:spPr>
          <a:xfrm>
            <a:off x="5307402" y="107200"/>
            <a:ext cx="1286075" cy="1422815"/>
          </a:xfrm>
          <a:prstGeom prst="rect">
            <a:avLst/>
          </a:prstGeom>
        </p:spPr>
      </p:pic>
      <p:sp>
        <p:nvSpPr>
          <p:cNvPr id="24" name="Rectangle 23"/>
          <p:cNvSpPr/>
          <p:nvPr/>
        </p:nvSpPr>
        <p:spPr>
          <a:xfrm>
            <a:off x="280318" y="1146896"/>
            <a:ext cx="5027084" cy="523220"/>
          </a:xfrm>
          <a:prstGeom prst="rect">
            <a:avLst/>
          </a:prstGeom>
        </p:spPr>
        <p:txBody>
          <a:bodyPr wrap="square">
            <a:spAutoFit/>
          </a:bodyPr>
          <a:lstStyle/>
          <a:p>
            <a:r>
              <a:rPr lang="en-GB" sz="1400" dirty="0">
                <a:latin typeface="SassoonPrimary" panose="020B0500000000000000" pitchFamily="34" charset="0"/>
              </a:rPr>
              <a:t>You will need to take your own equipment to high school. You will probably store this in your locker for the day </a:t>
            </a:r>
            <a:r>
              <a:rPr lang="en-GB" sz="1400" dirty="0" smtClean="0">
                <a:latin typeface="SassoonPrimary" panose="020B0500000000000000" pitchFamily="34" charset="0"/>
              </a:rPr>
              <a:t>and</a:t>
            </a:r>
            <a:endParaRPr lang="en-GB" sz="1400" dirty="0"/>
          </a:p>
        </p:txBody>
      </p:sp>
      <p:pic>
        <p:nvPicPr>
          <p:cNvPr id="25" name="Picture 24"/>
          <p:cNvPicPr>
            <a:picLocks noChangeAspect="1"/>
          </p:cNvPicPr>
          <p:nvPr/>
        </p:nvPicPr>
        <p:blipFill>
          <a:blip r:embed="rId20" cstate="print">
            <a:extLst>
              <a:ext uri="{28A0092B-C50C-407E-A947-70E740481C1C}">
                <a14:useLocalDpi xmlns:a14="http://schemas.microsoft.com/office/drawing/2010/main" val="0"/>
              </a:ext>
            </a:extLst>
          </a:blip>
          <a:stretch>
            <a:fillRect/>
          </a:stretch>
        </p:blipFill>
        <p:spPr>
          <a:xfrm>
            <a:off x="2746787" y="3291365"/>
            <a:ext cx="674835" cy="919523"/>
          </a:xfrm>
          <a:prstGeom prst="rect">
            <a:avLst/>
          </a:prstGeom>
        </p:spPr>
      </p:pic>
      <p:pic>
        <p:nvPicPr>
          <p:cNvPr id="26" name="Picture 25"/>
          <p:cNvPicPr>
            <a:picLocks noChangeAspect="1"/>
          </p:cNvPicPr>
          <p:nvPr/>
        </p:nvPicPr>
        <p:blipFill>
          <a:blip r:embed="rId21" cstate="print">
            <a:extLst>
              <a:ext uri="{28A0092B-C50C-407E-A947-70E740481C1C}">
                <a14:useLocalDpi xmlns:a14="http://schemas.microsoft.com/office/drawing/2010/main" val="0"/>
              </a:ext>
            </a:extLst>
          </a:blip>
          <a:stretch>
            <a:fillRect/>
          </a:stretch>
        </p:blipFill>
        <p:spPr>
          <a:xfrm>
            <a:off x="5886041" y="4381445"/>
            <a:ext cx="606897" cy="1041488"/>
          </a:xfrm>
          <a:prstGeom prst="rect">
            <a:avLst/>
          </a:prstGeom>
        </p:spPr>
      </p:pic>
      <p:pic>
        <p:nvPicPr>
          <p:cNvPr id="27" name="Picture 26"/>
          <p:cNvPicPr>
            <a:picLocks noChangeAspect="1"/>
          </p:cNvPicPr>
          <p:nvPr/>
        </p:nvPicPr>
        <p:blipFill>
          <a:blip r:embed="rId22" cstate="print">
            <a:extLst>
              <a:ext uri="{28A0092B-C50C-407E-A947-70E740481C1C}">
                <a14:useLocalDpi xmlns:a14="http://schemas.microsoft.com/office/drawing/2010/main" val="0"/>
              </a:ext>
            </a:extLst>
          </a:blip>
          <a:stretch>
            <a:fillRect/>
          </a:stretch>
        </p:blipFill>
        <p:spPr>
          <a:xfrm>
            <a:off x="5344639" y="2841564"/>
            <a:ext cx="1082805" cy="1325502"/>
          </a:xfrm>
          <a:prstGeom prst="rect">
            <a:avLst/>
          </a:prstGeom>
        </p:spPr>
      </p:pic>
      <p:pic>
        <p:nvPicPr>
          <p:cNvPr id="28" name="Picture 27"/>
          <p:cNvPicPr>
            <a:picLocks noChangeAspect="1"/>
          </p:cNvPicPr>
          <p:nvPr/>
        </p:nvPicPr>
        <p:blipFill>
          <a:blip r:embed="rId23" cstate="print">
            <a:extLst>
              <a:ext uri="{28A0092B-C50C-407E-A947-70E740481C1C}">
                <a14:useLocalDpi xmlns:a14="http://schemas.microsoft.com/office/drawing/2010/main" val="0"/>
              </a:ext>
            </a:extLst>
          </a:blip>
          <a:stretch>
            <a:fillRect/>
          </a:stretch>
        </p:blipFill>
        <p:spPr>
          <a:xfrm rot="14384735" flipV="1">
            <a:off x="4459196" y="4271343"/>
            <a:ext cx="1088595" cy="467600"/>
          </a:xfrm>
          <a:prstGeom prst="rect">
            <a:avLst/>
          </a:prstGeom>
        </p:spPr>
      </p:pic>
    </p:spTree>
    <p:extLst>
      <p:ext uri="{BB962C8B-B14F-4D97-AF65-F5344CB8AC3E}">
        <p14:creationId xmlns:p14="http://schemas.microsoft.com/office/powerpoint/2010/main" val="1922253928"/>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rotWithShape="1">
          <a:blip r:embed="rId2"/>
          <a:srcRect r="50175" b="-3146"/>
          <a:stretch/>
        </p:blipFill>
        <p:spPr>
          <a:xfrm>
            <a:off x="336883" y="260810"/>
            <a:ext cx="4424046" cy="685415"/>
          </a:xfrm>
          <a:prstGeom prst="rect">
            <a:avLst/>
          </a:prstGeom>
        </p:spPr>
      </p:pic>
      <p:pic>
        <p:nvPicPr>
          <p:cNvPr id="5" name="Picture 4"/>
          <p:cNvPicPr>
            <a:picLocks noChangeAspect="1"/>
          </p:cNvPicPr>
          <p:nvPr/>
        </p:nvPicPr>
        <p:blipFill>
          <a:blip r:embed="rId3"/>
          <a:stretch>
            <a:fillRect/>
          </a:stretch>
        </p:blipFill>
        <p:spPr>
          <a:xfrm>
            <a:off x="1808445" y="2742731"/>
            <a:ext cx="3465388" cy="4484002"/>
          </a:xfrm>
          <a:prstGeom prst="rect">
            <a:avLst/>
          </a:prstGeom>
        </p:spPr>
      </p:pic>
      <p:sp>
        <p:nvSpPr>
          <p:cNvPr id="6" name="TextBox 5"/>
          <p:cNvSpPr txBox="1"/>
          <p:nvPr/>
        </p:nvSpPr>
        <p:spPr>
          <a:xfrm>
            <a:off x="312820" y="7533326"/>
            <a:ext cx="6468980" cy="2123658"/>
          </a:xfrm>
          <a:prstGeom prst="rect">
            <a:avLst/>
          </a:prstGeom>
          <a:noFill/>
        </p:spPr>
        <p:txBody>
          <a:bodyPr wrap="square" rtlCol="0">
            <a:spAutoFit/>
          </a:bodyPr>
          <a:lstStyle/>
          <a:p>
            <a:r>
              <a:rPr lang="en-GB" sz="1200" dirty="0" smtClean="0">
                <a:latin typeface="SassoonPrimary" panose="020B0500000000000000" pitchFamily="34" charset="0"/>
              </a:rPr>
              <a:t>Why is wearing the correct school uniform important?</a:t>
            </a:r>
          </a:p>
          <a:p>
            <a:pPr>
              <a:lnSpc>
                <a:spcPct val="150000"/>
              </a:lnSpc>
            </a:pPr>
            <a:r>
              <a:rPr lang="en-GB" sz="1600" dirty="0" smtClean="0">
                <a:latin typeface="Century Gothic" panose="020B0502020202020204" pitchFamily="34" charset="0"/>
              </a:rPr>
              <a:t>………………………………………………………………………………………………………………………………………………………………………………………………………………………………………………………………………………………………………………………………………………………………………………………………………………</a:t>
            </a:r>
            <a:endParaRPr lang="en-GB" sz="1600" dirty="0">
              <a:latin typeface="Century Gothic" panose="020B0502020202020204" pitchFamily="34" charset="0"/>
            </a:endParaRPr>
          </a:p>
        </p:txBody>
      </p:sp>
      <p:sp>
        <p:nvSpPr>
          <p:cNvPr id="7" name="Rectangle 6"/>
          <p:cNvSpPr/>
          <p:nvPr/>
        </p:nvSpPr>
        <p:spPr>
          <a:xfrm>
            <a:off x="312820" y="1679703"/>
            <a:ext cx="6098006" cy="738664"/>
          </a:xfrm>
          <a:prstGeom prst="rect">
            <a:avLst/>
          </a:prstGeom>
        </p:spPr>
        <p:txBody>
          <a:bodyPr wrap="square">
            <a:spAutoFit/>
          </a:bodyPr>
          <a:lstStyle/>
          <a:p>
            <a:pPr algn="ctr"/>
            <a:r>
              <a:rPr lang="en-GB" sz="1400" dirty="0" smtClean="0">
                <a:latin typeface="SassoonPrimary" panose="020B0500000000000000" pitchFamily="34" charset="0"/>
              </a:rPr>
              <a:t>One of the different things about moving to secondary school is the change in what you will wear. Use the school website to draw and label the school uniform you will wear onto the Lego figure</a:t>
            </a:r>
            <a:endParaRPr lang="en-GB" sz="1400" dirty="0">
              <a:latin typeface="SassoonPrimary" panose="020B0500000000000000" pitchFamily="34" charset="0"/>
            </a:endParaRPr>
          </a:p>
        </p:txBody>
      </p:sp>
      <p:pic>
        <p:nvPicPr>
          <p:cNvPr id="8" name="Picture 7"/>
          <p:cNvPicPr>
            <a:picLocks noChangeAspect="1"/>
          </p:cNvPicPr>
          <p:nvPr/>
        </p:nvPicPr>
        <p:blipFill rotWithShape="1">
          <a:blip r:embed="rId2"/>
          <a:srcRect l="49006" t="30"/>
          <a:stretch/>
        </p:blipFill>
        <p:spPr>
          <a:xfrm>
            <a:off x="2097634" y="847662"/>
            <a:ext cx="4418533" cy="648266"/>
          </a:xfrm>
          <a:prstGeom prst="rect">
            <a:avLst/>
          </a:prstGeom>
        </p:spPr>
      </p:pic>
    </p:spTree>
    <p:extLst>
      <p:ext uri="{BB962C8B-B14F-4D97-AF65-F5344CB8AC3E}">
        <p14:creationId xmlns:p14="http://schemas.microsoft.com/office/powerpoint/2010/main" val="641135826"/>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76200" y="64326"/>
            <a:ext cx="6705600" cy="594852"/>
          </a:xfrm>
          <a:prstGeom prst="rect">
            <a:avLst/>
          </a:prstGeom>
        </p:spPr>
      </p:pic>
      <p:sp>
        <p:nvSpPr>
          <p:cNvPr id="7" name="Rectangle 6"/>
          <p:cNvSpPr/>
          <p:nvPr/>
        </p:nvSpPr>
        <p:spPr>
          <a:xfrm>
            <a:off x="192506" y="1748588"/>
            <a:ext cx="6432884" cy="7972928"/>
          </a:xfrm>
          <a:prstGeom prst="rect">
            <a:avLst/>
          </a:prstGeom>
          <a:solidFill>
            <a:schemeClr val="bg1"/>
          </a:solidFill>
          <a:ln>
            <a:solidFill>
              <a:srgbClr val="682D8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p:cNvSpPr/>
          <p:nvPr/>
        </p:nvSpPr>
        <p:spPr>
          <a:xfrm>
            <a:off x="76200" y="691262"/>
            <a:ext cx="6705600" cy="954107"/>
          </a:xfrm>
          <a:prstGeom prst="rect">
            <a:avLst/>
          </a:prstGeom>
        </p:spPr>
        <p:txBody>
          <a:bodyPr wrap="square">
            <a:spAutoFit/>
          </a:bodyPr>
          <a:lstStyle/>
          <a:p>
            <a:pPr algn="ctr"/>
            <a:r>
              <a:rPr lang="en-GB" sz="1400" dirty="0" smtClean="0">
                <a:latin typeface="SassoonPrimary" panose="020B0500000000000000" pitchFamily="34" charset="0"/>
              </a:rPr>
              <a:t>Getting to your secondary school safely is just as important as being there. In the box below, draw the route you are going to take to school (whether that’s walking, cycling, driving or by bus). Identify spots where there could be hazards (e.g. busy roads) and explain how you will manage this safely!</a:t>
            </a:r>
            <a:endParaRPr lang="en-GB" sz="1400" dirty="0">
              <a:latin typeface="SassoonPrimary" panose="020B0500000000000000" pitchFamily="34" charset="0"/>
            </a:endParaRPr>
          </a:p>
        </p:txBody>
      </p:sp>
    </p:spTree>
    <p:extLst>
      <p:ext uri="{BB962C8B-B14F-4D97-AF65-F5344CB8AC3E}">
        <p14:creationId xmlns:p14="http://schemas.microsoft.com/office/powerpoint/2010/main" val="1560432863"/>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rotWithShape="1">
          <a:blip r:embed="rId2"/>
          <a:srcRect r="58304" b="2150"/>
          <a:stretch/>
        </p:blipFill>
        <p:spPr>
          <a:xfrm>
            <a:off x="1648900" y="38525"/>
            <a:ext cx="3581400" cy="640245"/>
          </a:xfrm>
          <a:prstGeom prst="rect">
            <a:avLst/>
          </a:prstGeom>
        </p:spPr>
      </p:pic>
      <p:sp>
        <p:nvSpPr>
          <p:cNvPr id="9" name="Rectangle 8"/>
          <p:cNvSpPr/>
          <p:nvPr/>
        </p:nvSpPr>
        <p:spPr>
          <a:xfrm>
            <a:off x="152400" y="814917"/>
            <a:ext cx="6705600" cy="738664"/>
          </a:xfrm>
          <a:prstGeom prst="rect">
            <a:avLst/>
          </a:prstGeom>
        </p:spPr>
        <p:txBody>
          <a:bodyPr wrap="square">
            <a:spAutoFit/>
          </a:bodyPr>
          <a:lstStyle/>
          <a:p>
            <a:r>
              <a:rPr lang="en-GB" sz="1400" dirty="0" smtClean="0">
                <a:latin typeface="SassoonPrimary" panose="020B0500000000000000" pitchFamily="34" charset="0"/>
              </a:rPr>
              <a:t>There will be high expectations of your behaviour at high school, just like we have at </a:t>
            </a:r>
            <a:r>
              <a:rPr lang="en-GB" sz="1400" dirty="0" smtClean="0">
                <a:latin typeface="SassoonPrimary" panose="020B0500000000000000" pitchFamily="34" charset="0"/>
              </a:rPr>
              <a:t>our school</a:t>
            </a:r>
            <a:r>
              <a:rPr lang="en-GB" sz="1400" dirty="0" smtClean="0">
                <a:latin typeface="SassoonPrimary" panose="020B0500000000000000" pitchFamily="34" charset="0"/>
              </a:rPr>
              <a:t>. </a:t>
            </a:r>
            <a:r>
              <a:rPr lang="en-GB" sz="1400" dirty="0" smtClean="0">
                <a:latin typeface="SassoonPrimary" panose="020B0500000000000000" pitchFamily="34" charset="0"/>
              </a:rPr>
              <a:t>Which of the expectations below do you think are the most important? Are any of these different to the expectations we have?</a:t>
            </a:r>
            <a:endParaRPr lang="en-GB" sz="1400" dirty="0">
              <a:latin typeface="SassoonPrimary" panose="020B0500000000000000" pitchFamily="34" charset="0"/>
            </a:endParaRPr>
          </a:p>
        </p:txBody>
      </p:sp>
      <p:sp>
        <p:nvSpPr>
          <p:cNvPr id="11" name="TextBox 10"/>
          <p:cNvSpPr txBox="1"/>
          <p:nvPr/>
        </p:nvSpPr>
        <p:spPr>
          <a:xfrm rot="341312">
            <a:off x="304364" y="1907716"/>
            <a:ext cx="1943100" cy="461665"/>
          </a:xfrm>
          <a:prstGeom prst="rect">
            <a:avLst/>
          </a:prstGeom>
          <a:noFill/>
          <a:ln>
            <a:solidFill>
              <a:srgbClr val="682D85"/>
            </a:solidFill>
          </a:ln>
        </p:spPr>
        <p:txBody>
          <a:bodyPr wrap="square" rtlCol="0">
            <a:spAutoFit/>
          </a:bodyPr>
          <a:lstStyle/>
          <a:p>
            <a:pPr algn="ctr"/>
            <a:r>
              <a:rPr lang="en-GB" sz="1200" dirty="0" smtClean="0">
                <a:latin typeface="Century Gothic" panose="020B0502020202020204" pitchFamily="34" charset="0"/>
              </a:rPr>
              <a:t>Turning up on time to lessons</a:t>
            </a:r>
            <a:endParaRPr lang="en-GB" sz="1200" dirty="0">
              <a:latin typeface="Century Gothic" panose="020B0502020202020204" pitchFamily="34" charset="0"/>
            </a:endParaRPr>
          </a:p>
        </p:txBody>
      </p:sp>
      <p:sp>
        <p:nvSpPr>
          <p:cNvPr id="12" name="TextBox 11"/>
          <p:cNvSpPr txBox="1"/>
          <p:nvPr/>
        </p:nvSpPr>
        <p:spPr>
          <a:xfrm rot="21417030">
            <a:off x="304363" y="2665338"/>
            <a:ext cx="1943100" cy="461665"/>
          </a:xfrm>
          <a:prstGeom prst="rect">
            <a:avLst/>
          </a:prstGeom>
          <a:noFill/>
          <a:ln>
            <a:solidFill>
              <a:srgbClr val="682D85"/>
            </a:solidFill>
          </a:ln>
        </p:spPr>
        <p:txBody>
          <a:bodyPr wrap="square" rtlCol="0">
            <a:spAutoFit/>
          </a:bodyPr>
          <a:lstStyle/>
          <a:p>
            <a:pPr algn="ctr"/>
            <a:r>
              <a:rPr lang="en-GB" sz="1200" dirty="0" smtClean="0">
                <a:latin typeface="Century Gothic" panose="020B0502020202020204" pitchFamily="34" charset="0"/>
              </a:rPr>
              <a:t>Having your shirt tucked in neatly</a:t>
            </a:r>
            <a:endParaRPr lang="en-GB" sz="1200" dirty="0">
              <a:latin typeface="Century Gothic" panose="020B0502020202020204" pitchFamily="34" charset="0"/>
            </a:endParaRPr>
          </a:p>
        </p:txBody>
      </p:sp>
      <p:sp>
        <p:nvSpPr>
          <p:cNvPr id="14" name="TextBox 13"/>
          <p:cNvSpPr txBox="1"/>
          <p:nvPr/>
        </p:nvSpPr>
        <p:spPr>
          <a:xfrm rot="341312">
            <a:off x="297174" y="3422960"/>
            <a:ext cx="1943100" cy="461665"/>
          </a:xfrm>
          <a:prstGeom prst="rect">
            <a:avLst/>
          </a:prstGeom>
          <a:noFill/>
          <a:ln>
            <a:solidFill>
              <a:srgbClr val="682D85"/>
            </a:solidFill>
          </a:ln>
        </p:spPr>
        <p:txBody>
          <a:bodyPr wrap="square" rtlCol="0">
            <a:spAutoFit/>
          </a:bodyPr>
          <a:lstStyle/>
          <a:p>
            <a:pPr algn="ctr"/>
            <a:r>
              <a:rPr lang="en-GB" sz="1200" dirty="0" smtClean="0">
                <a:latin typeface="Century Gothic" panose="020B0502020202020204" pitchFamily="34" charset="0"/>
              </a:rPr>
              <a:t>Saying good morning to people as you pass</a:t>
            </a:r>
            <a:endParaRPr lang="en-GB" sz="1200" dirty="0">
              <a:latin typeface="Century Gothic" panose="020B0502020202020204" pitchFamily="34" charset="0"/>
            </a:endParaRPr>
          </a:p>
        </p:txBody>
      </p:sp>
      <p:sp>
        <p:nvSpPr>
          <p:cNvPr id="15" name="TextBox 14"/>
          <p:cNvSpPr txBox="1"/>
          <p:nvPr/>
        </p:nvSpPr>
        <p:spPr>
          <a:xfrm rot="21417030">
            <a:off x="297173" y="4180582"/>
            <a:ext cx="1943100" cy="461665"/>
          </a:xfrm>
          <a:prstGeom prst="rect">
            <a:avLst/>
          </a:prstGeom>
          <a:noFill/>
          <a:ln>
            <a:solidFill>
              <a:srgbClr val="682D85"/>
            </a:solidFill>
          </a:ln>
        </p:spPr>
        <p:txBody>
          <a:bodyPr wrap="square" rtlCol="0">
            <a:spAutoFit/>
          </a:bodyPr>
          <a:lstStyle/>
          <a:p>
            <a:pPr algn="ctr"/>
            <a:r>
              <a:rPr lang="en-GB" sz="1200" dirty="0" smtClean="0">
                <a:latin typeface="Century Gothic" panose="020B0502020202020204" pitchFamily="34" charset="0"/>
              </a:rPr>
              <a:t>Having a pen, pencil and ruler in lesson</a:t>
            </a:r>
            <a:endParaRPr lang="en-GB" sz="1200" dirty="0">
              <a:latin typeface="Century Gothic" panose="020B0502020202020204" pitchFamily="34" charset="0"/>
            </a:endParaRPr>
          </a:p>
        </p:txBody>
      </p:sp>
      <p:sp>
        <p:nvSpPr>
          <p:cNvPr id="16" name="TextBox 15"/>
          <p:cNvSpPr txBox="1"/>
          <p:nvPr/>
        </p:nvSpPr>
        <p:spPr>
          <a:xfrm rot="341312">
            <a:off x="289981" y="4988571"/>
            <a:ext cx="1943100" cy="461665"/>
          </a:xfrm>
          <a:prstGeom prst="rect">
            <a:avLst/>
          </a:prstGeom>
          <a:noFill/>
          <a:ln>
            <a:solidFill>
              <a:srgbClr val="682D85"/>
            </a:solidFill>
          </a:ln>
        </p:spPr>
        <p:txBody>
          <a:bodyPr wrap="square" rtlCol="0">
            <a:spAutoFit/>
          </a:bodyPr>
          <a:lstStyle/>
          <a:p>
            <a:pPr algn="ctr"/>
            <a:r>
              <a:rPr lang="en-GB" sz="1200" dirty="0" smtClean="0">
                <a:latin typeface="Century Gothic" panose="020B0502020202020204" pitchFamily="34" charset="0"/>
              </a:rPr>
              <a:t>Turning up on time to lessons</a:t>
            </a:r>
            <a:endParaRPr lang="en-GB" sz="1200" dirty="0">
              <a:latin typeface="Century Gothic" panose="020B0502020202020204" pitchFamily="34" charset="0"/>
            </a:endParaRPr>
          </a:p>
        </p:txBody>
      </p:sp>
      <p:sp>
        <p:nvSpPr>
          <p:cNvPr id="17" name="TextBox 16"/>
          <p:cNvSpPr txBox="1"/>
          <p:nvPr/>
        </p:nvSpPr>
        <p:spPr>
          <a:xfrm rot="21417030">
            <a:off x="289980" y="5746193"/>
            <a:ext cx="1943100" cy="461665"/>
          </a:xfrm>
          <a:prstGeom prst="rect">
            <a:avLst/>
          </a:prstGeom>
          <a:noFill/>
          <a:ln>
            <a:solidFill>
              <a:srgbClr val="682D85"/>
            </a:solidFill>
          </a:ln>
        </p:spPr>
        <p:txBody>
          <a:bodyPr wrap="square" rtlCol="0">
            <a:spAutoFit/>
          </a:bodyPr>
          <a:lstStyle/>
          <a:p>
            <a:pPr algn="ctr"/>
            <a:r>
              <a:rPr lang="en-GB" sz="1200" dirty="0" smtClean="0">
                <a:latin typeface="Century Gothic" panose="020B0502020202020204" pitchFamily="34" charset="0"/>
              </a:rPr>
              <a:t>Staying calm if something goes wrong</a:t>
            </a:r>
            <a:endParaRPr lang="en-GB" sz="1200" dirty="0">
              <a:latin typeface="Century Gothic" panose="020B0502020202020204" pitchFamily="34" charset="0"/>
            </a:endParaRPr>
          </a:p>
        </p:txBody>
      </p:sp>
      <p:sp>
        <p:nvSpPr>
          <p:cNvPr id="18" name="TextBox 17"/>
          <p:cNvSpPr txBox="1"/>
          <p:nvPr/>
        </p:nvSpPr>
        <p:spPr>
          <a:xfrm rot="341312">
            <a:off x="282791" y="6503815"/>
            <a:ext cx="1943100" cy="461665"/>
          </a:xfrm>
          <a:prstGeom prst="rect">
            <a:avLst/>
          </a:prstGeom>
          <a:noFill/>
          <a:ln>
            <a:solidFill>
              <a:srgbClr val="682D85"/>
            </a:solidFill>
          </a:ln>
        </p:spPr>
        <p:txBody>
          <a:bodyPr wrap="square" rtlCol="0">
            <a:spAutoFit/>
          </a:bodyPr>
          <a:lstStyle/>
          <a:p>
            <a:pPr algn="ctr"/>
            <a:r>
              <a:rPr lang="en-GB" sz="1200" dirty="0" smtClean="0">
                <a:latin typeface="Century Gothic" panose="020B0502020202020204" pitchFamily="34" charset="0"/>
              </a:rPr>
              <a:t>Apologising if you have done something hurtful</a:t>
            </a:r>
            <a:endParaRPr lang="en-GB" sz="1200" dirty="0">
              <a:latin typeface="Century Gothic" panose="020B0502020202020204" pitchFamily="34" charset="0"/>
            </a:endParaRPr>
          </a:p>
        </p:txBody>
      </p:sp>
      <p:sp>
        <p:nvSpPr>
          <p:cNvPr id="19" name="TextBox 18"/>
          <p:cNvSpPr txBox="1"/>
          <p:nvPr/>
        </p:nvSpPr>
        <p:spPr>
          <a:xfrm rot="21417030">
            <a:off x="282790" y="7261437"/>
            <a:ext cx="1943100" cy="461665"/>
          </a:xfrm>
          <a:prstGeom prst="rect">
            <a:avLst/>
          </a:prstGeom>
          <a:noFill/>
          <a:ln>
            <a:solidFill>
              <a:srgbClr val="682D85"/>
            </a:solidFill>
          </a:ln>
        </p:spPr>
        <p:txBody>
          <a:bodyPr wrap="square" rtlCol="0">
            <a:spAutoFit/>
          </a:bodyPr>
          <a:lstStyle/>
          <a:p>
            <a:pPr algn="ctr"/>
            <a:r>
              <a:rPr lang="en-GB" sz="1200" dirty="0" smtClean="0">
                <a:latin typeface="Century Gothic" panose="020B0502020202020204" pitchFamily="34" charset="0"/>
              </a:rPr>
              <a:t>Remembering your homework </a:t>
            </a:r>
            <a:endParaRPr lang="en-GB" sz="1200" dirty="0">
              <a:latin typeface="Century Gothic" panose="020B0502020202020204" pitchFamily="34" charset="0"/>
            </a:endParaRPr>
          </a:p>
        </p:txBody>
      </p:sp>
      <p:sp>
        <p:nvSpPr>
          <p:cNvPr id="20" name="TextBox 19"/>
          <p:cNvSpPr txBox="1"/>
          <p:nvPr/>
        </p:nvSpPr>
        <p:spPr>
          <a:xfrm rot="341312">
            <a:off x="2486666" y="1907717"/>
            <a:ext cx="1943100" cy="461665"/>
          </a:xfrm>
          <a:prstGeom prst="rect">
            <a:avLst/>
          </a:prstGeom>
          <a:noFill/>
          <a:ln>
            <a:solidFill>
              <a:srgbClr val="682D85"/>
            </a:solidFill>
          </a:ln>
        </p:spPr>
        <p:txBody>
          <a:bodyPr wrap="square" rtlCol="0">
            <a:spAutoFit/>
          </a:bodyPr>
          <a:lstStyle/>
          <a:p>
            <a:pPr algn="ctr"/>
            <a:r>
              <a:rPr lang="en-GB" sz="1200" dirty="0" smtClean="0">
                <a:latin typeface="Century Gothic" panose="020B0502020202020204" pitchFamily="34" charset="0"/>
              </a:rPr>
              <a:t>Working successfully as part of a team</a:t>
            </a:r>
            <a:endParaRPr lang="en-GB" sz="1200" dirty="0">
              <a:latin typeface="Century Gothic" panose="020B0502020202020204" pitchFamily="34" charset="0"/>
            </a:endParaRPr>
          </a:p>
        </p:txBody>
      </p:sp>
      <p:sp>
        <p:nvSpPr>
          <p:cNvPr id="21" name="TextBox 20"/>
          <p:cNvSpPr txBox="1"/>
          <p:nvPr/>
        </p:nvSpPr>
        <p:spPr>
          <a:xfrm rot="21417030">
            <a:off x="2486665" y="2757672"/>
            <a:ext cx="1943100" cy="276999"/>
          </a:xfrm>
          <a:prstGeom prst="rect">
            <a:avLst/>
          </a:prstGeom>
          <a:noFill/>
          <a:ln>
            <a:solidFill>
              <a:srgbClr val="682D85"/>
            </a:solidFill>
          </a:ln>
        </p:spPr>
        <p:txBody>
          <a:bodyPr wrap="square" rtlCol="0">
            <a:spAutoFit/>
          </a:bodyPr>
          <a:lstStyle/>
          <a:p>
            <a:pPr algn="ctr"/>
            <a:r>
              <a:rPr lang="en-GB" sz="1200" dirty="0" smtClean="0">
                <a:latin typeface="Century Gothic" panose="020B0502020202020204" pitchFamily="34" charset="0"/>
              </a:rPr>
              <a:t>Contributing to lessons </a:t>
            </a:r>
            <a:endParaRPr lang="en-GB" sz="1200" dirty="0">
              <a:latin typeface="Century Gothic" panose="020B0502020202020204" pitchFamily="34" charset="0"/>
            </a:endParaRPr>
          </a:p>
        </p:txBody>
      </p:sp>
      <p:sp>
        <p:nvSpPr>
          <p:cNvPr id="22" name="TextBox 21"/>
          <p:cNvSpPr txBox="1"/>
          <p:nvPr/>
        </p:nvSpPr>
        <p:spPr>
          <a:xfrm rot="341312">
            <a:off x="2479476" y="3515294"/>
            <a:ext cx="1943100" cy="276999"/>
          </a:xfrm>
          <a:prstGeom prst="rect">
            <a:avLst/>
          </a:prstGeom>
          <a:noFill/>
          <a:ln>
            <a:solidFill>
              <a:srgbClr val="682D85"/>
            </a:solidFill>
          </a:ln>
        </p:spPr>
        <p:txBody>
          <a:bodyPr wrap="square" rtlCol="0">
            <a:spAutoFit/>
          </a:bodyPr>
          <a:lstStyle/>
          <a:p>
            <a:pPr algn="ctr"/>
            <a:r>
              <a:rPr lang="en-GB" sz="1200" dirty="0" smtClean="0">
                <a:latin typeface="Century Gothic" panose="020B0502020202020204" pitchFamily="34" charset="0"/>
              </a:rPr>
              <a:t>Supporting others </a:t>
            </a:r>
            <a:endParaRPr lang="en-GB" sz="1200" dirty="0">
              <a:latin typeface="Century Gothic" panose="020B0502020202020204" pitchFamily="34" charset="0"/>
            </a:endParaRPr>
          </a:p>
        </p:txBody>
      </p:sp>
      <p:sp>
        <p:nvSpPr>
          <p:cNvPr id="23" name="TextBox 22"/>
          <p:cNvSpPr txBox="1"/>
          <p:nvPr/>
        </p:nvSpPr>
        <p:spPr>
          <a:xfrm rot="21417030">
            <a:off x="2479475" y="4180583"/>
            <a:ext cx="1943100" cy="461665"/>
          </a:xfrm>
          <a:prstGeom prst="rect">
            <a:avLst/>
          </a:prstGeom>
          <a:noFill/>
          <a:ln>
            <a:solidFill>
              <a:srgbClr val="682D85"/>
            </a:solidFill>
          </a:ln>
        </p:spPr>
        <p:txBody>
          <a:bodyPr wrap="square" rtlCol="0">
            <a:spAutoFit/>
          </a:bodyPr>
          <a:lstStyle/>
          <a:p>
            <a:pPr algn="ctr"/>
            <a:r>
              <a:rPr lang="en-GB" sz="1200" dirty="0" smtClean="0">
                <a:latin typeface="Century Gothic" panose="020B0502020202020204" pitchFamily="34" charset="0"/>
              </a:rPr>
              <a:t>Consistent punctuality over the whole year</a:t>
            </a:r>
            <a:endParaRPr lang="en-GB" sz="1200" dirty="0">
              <a:latin typeface="Century Gothic" panose="020B0502020202020204" pitchFamily="34" charset="0"/>
            </a:endParaRPr>
          </a:p>
        </p:txBody>
      </p:sp>
      <p:sp>
        <p:nvSpPr>
          <p:cNvPr id="24" name="TextBox 23"/>
          <p:cNvSpPr txBox="1"/>
          <p:nvPr/>
        </p:nvSpPr>
        <p:spPr>
          <a:xfrm rot="341312">
            <a:off x="2472283" y="4988572"/>
            <a:ext cx="1943100" cy="461665"/>
          </a:xfrm>
          <a:prstGeom prst="rect">
            <a:avLst/>
          </a:prstGeom>
          <a:noFill/>
          <a:ln>
            <a:solidFill>
              <a:srgbClr val="682D85"/>
            </a:solidFill>
          </a:ln>
        </p:spPr>
        <p:txBody>
          <a:bodyPr wrap="square" rtlCol="0">
            <a:spAutoFit/>
          </a:bodyPr>
          <a:lstStyle/>
          <a:p>
            <a:pPr algn="ctr"/>
            <a:r>
              <a:rPr lang="en-GB" sz="1200" dirty="0" smtClean="0">
                <a:latin typeface="Century Gothic" panose="020B0502020202020204" pitchFamily="34" charset="0"/>
              </a:rPr>
              <a:t>Acting as an ambassador role</a:t>
            </a:r>
            <a:endParaRPr lang="en-GB" sz="1200" dirty="0">
              <a:latin typeface="Century Gothic" panose="020B0502020202020204" pitchFamily="34" charset="0"/>
            </a:endParaRPr>
          </a:p>
        </p:txBody>
      </p:sp>
      <p:sp>
        <p:nvSpPr>
          <p:cNvPr id="25" name="TextBox 24"/>
          <p:cNvSpPr txBox="1"/>
          <p:nvPr/>
        </p:nvSpPr>
        <p:spPr>
          <a:xfrm rot="21417030">
            <a:off x="2472282" y="5746194"/>
            <a:ext cx="1943100" cy="461665"/>
          </a:xfrm>
          <a:prstGeom prst="rect">
            <a:avLst/>
          </a:prstGeom>
          <a:noFill/>
          <a:ln>
            <a:solidFill>
              <a:srgbClr val="682D85"/>
            </a:solidFill>
          </a:ln>
        </p:spPr>
        <p:txBody>
          <a:bodyPr wrap="square" rtlCol="0">
            <a:spAutoFit/>
          </a:bodyPr>
          <a:lstStyle/>
          <a:p>
            <a:pPr algn="ctr"/>
            <a:r>
              <a:rPr lang="en-GB" sz="1200" dirty="0" smtClean="0">
                <a:latin typeface="Century Gothic" panose="020B0502020202020204" pitchFamily="34" charset="0"/>
              </a:rPr>
              <a:t>Being respectful to other staff and students </a:t>
            </a:r>
            <a:endParaRPr lang="en-GB" sz="1200" dirty="0">
              <a:latin typeface="Century Gothic" panose="020B0502020202020204" pitchFamily="34" charset="0"/>
            </a:endParaRPr>
          </a:p>
        </p:txBody>
      </p:sp>
      <p:sp>
        <p:nvSpPr>
          <p:cNvPr id="26" name="TextBox 25"/>
          <p:cNvSpPr txBox="1"/>
          <p:nvPr/>
        </p:nvSpPr>
        <p:spPr>
          <a:xfrm rot="341312">
            <a:off x="2465093" y="6503816"/>
            <a:ext cx="1943100" cy="461665"/>
          </a:xfrm>
          <a:prstGeom prst="rect">
            <a:avLst/>
          </a:prstGeom>
          <a:noFill/>
          <a:ln>
            <a:solidFill>
              <a:srgbClr val="682D85"/>
            </a:solidFill>
          </a:ln>
        </p:spPr>
        <p:txBody>
          <a:bodyPr wrap="square" rtlCol="0">
            <a:spAutoFit/>
          </a:bodyPr>
          <a:lstStyle/>
          <a:p>
            <a:pPr algn="ctr"/>
            <a:r>
              <a:rPr lang="en-GB" sz="1200" dirty="0" smtClean="0">
                <a:latin typeface="Century Gothic" panose="020B0502020202020204" pitchFamily="34" charset="0"/>
              </a:rPr>
              <a:t>Turning up on time to lessons</a:t>
            </a:r>
            <a:endParaRPr lang="en-GB" sz="1200" dirty="0">
              <a:latin typeface="Century Gothic" panose="020B0502020202020204" pitchFamily="34" charset="0"/>
            </a:endParaRPr>
          </a:p>
        </p:txBody>
      </p:sp>
      <p:sp>
        <p:nvSpPr>
          <p:cNvPr id="27" name="TextBox 26"/>
          <p:cNvSpPr txBox="1"/>
          <p:nvPr/>
        </p:nvSpPr>
        <p:spPr>
          <a:xfrm rot="21417030">
            <a:off x="2465092" y="7261438"/>
            <a:ext cx="1943100" cy="461665"/>
          </a:xfrm>
          <a:prstGeom prst="rect">
            <a:avLst/>
          </a:prstGeom>
          <a:noFill/>
          <a:ln>
            <a:solidFill>
              <a:srgbClr val="682D85"/>
            </a:solidFill>
          </a:ln>
        </p:spPr>
        <p:txBody>
          <a:bodyPr wrap="square" rtlCol="0">
            <a:spAutoFit/>
          </a:bodyPr>
          <a:lstStyle/>
          <a:p>
            <a:pPr algn="ctr"/>
            <a:r>
              <a:rPr lang="en-GB" sz="1200" dirty="0" smtClean="0">
                <a:latin typeface="Century Gothic" panose="020B0502020202020204" pitchFamily="34" charset="0"/>
              </a:rPr>
              <a:t>Giving someone a compliment</a:t>
            </a:r>
            <a:endParaRPr lang="en-GB" sz="1200" dirty="0">
              <a:latin typeface="Century Gothic" panose="020B0502020202020204" pitchFamily="34" charset="0"/>
            </a:endParaRPr>
          </a:p>
        </p:txBody>
      </p:sp>
      <p:sp>
        <p:nvSpPr>
          <p:cNvPr id="28" name="TextBox 27"/>
          <p:cNvSpPr txBox="1"/>
          <p:nvPr/>
        </p:nvSpPr>
        <p:spPr>
          <a:xfrm rot="341312">
            <a:off x="4633016" y="1907716"/>
            <a:ext cx="1943100" cy="461665"/>
          </a:xfrm>
          <a:prstGeom prst="rect">
            <a:avLst/>
          </a:prstGeom>
          <a:noFill/>
          <a:ln>
            <a:solidFill>
              <a:srgbClr val="682D85"/>
            </a:solidFill>
          </a:ln>
        </p:spPr>
        <p:txBody>
          <a:bodyPr wrap="square" rtlCol="0">
            <a:spAutoFit/>
          </a:bodyPr>
          <a:lstStyle/>
          <a:p>
            <a:pPr algn="ctr"/>
            <a:r>
              <a:rPr lang="en-GB" sz="1200" dirty="0" smtClean="0">
                <a:latin typeface="Century Gothic" panose="020B0502020202020204" pitchFamily="34" charset="0"/>
              </a:rPr>
              <a:t>Being respectful of other peoples beliefs</a:t>
            </a:r>
            <a:endParaRPr lang="en-GB" sz="1200" dirty="0">
              <a:latin typeface="Century Gothic" panose="020B0502020202020204" pitchFamily="34" charset="0"/>
            </a:endParaRPr>
          </a:p>
        </p:txBody>
      </p:sp>
      <p:sp>
        <p:nvSpPr>
          <p:cNvPr id="29" name="TextBox 28"/>
          <p:cNvSpPr txBox="1"/>
          <p:nvPr/>
        </p:nvSpPr>
        <p:spPr>
          <a:xfrm rot="21417030">
            <a:off x="4633015" y="2665338"/>
            <a:ext cx="1943100" cy="461665"/>
          </a:xfrm>
          <a:prstGeom prst="rect">
            <a:avLst/>
          </a:prstGeom>
          <a:noFill/>
          <a:ln>
            <a:solidFill>
              <a:srgbClr val="682D85"/>
            </a:solidFill>
          </a:ln>
        </p:spPr>
        <p:txBody>
          <a:bodyPr wrap="square" rtlCol="0">
            <a:spAutoFit/>
          </a:bodyPr>
          <a:lstStyle/>
          <a:p>
            <a:pPr algn="ctr"/>
            <a:r>
              <a:rPr lang="en-GB" sz="1200" dirty="0" smtClean="0">
                <a:latin typeface="Century Gothic" panose="020B0502020202020204" pitchFamily="34" charset="0"/>
              </a:rPr>
              <a:t>High level of respect shown to all </a:t>
            </a:r>
            <a:endParaRPr lang="en-GB" sz="1200" dirty="0">
              <a:latin typeface="Century Gothic" panose="020B0502020202020204" pitchFamily="34" charset="0"/>
            </a:endParaRPr>
          </a:p>
        </p:txBody>
      </p:sp>
      <p:sp>
        <p:nvSpPr>
          <p:cNvPr id="30" name="TextBox 29"/>
          <p:cNvSpPr txBox="1"/>
          <p:nvPr/>
        </p:nvSpPr>
        <p:spPr>
          <a:xfrm rot="341312">
            <a:off x="4625826" y="3422960"/>
            <a:ext cx="1943100" cy="461665"/>
          </a:xfrm>
          <a:prstGeom prst="rect">
            <a:avLst/>
          </a:prstGeom>
          <a:noFill/>
          <a:ln>
            <a:solidFill>
              <a:srgbClr val="682D85"/>
            </a:solidFill>
          </a:ln>
        </p:spPr>
        <p:txBody>
          <a:bodyPr wrap="square" rtlCol="0">
            <a:spAutoFit/>
          </a:bodyPr>
          <a:lstStyle/>
          <a:p>
            <a:pPr algn="ctr"/>
            <a:r>
              <a:rPr lang="en-GB" sz="1200" dirty="0" smtClean="0">
                <a:latin typeface="Century Gothic" panose="020B0502020202020204" pitchFamily="34" charset="0"/>
              </a:rPr>
              <a:t>Holding the door open for a teacher</a:t>
            </a:r>
            <a:endParaRPr lang="en-GB" sz="1200" dirty="0">
              <a:latin typeface="Century Gothic" panose="020B0502020202020204" pitchFamily="34" charset="0"/>
            </a:endParaRPr>
          </a:p>
        </p:txBody>
      </p:sp>
      <p:sp>
        <p:nvSpPr>
          <p:cNvPr id="31" name="TextBox 30"/>
          <p:cNvSpPr txBox="1"/>
          <p:nvPr/>
        </p:nvSpPr>
        <p:spPr>
          <a:xfrm rot="21417030">
            <a:off x="4625825" y="4180582"/>
            <a:ext cx="1943100" cy="461665"/>
          </a:xfrm>
          <a:prstGeom prst="rect">
            <a:avLst/>
          </a:prstGeom>
          <a:noFill/>
          <a:ln>
            <a:solidFill>
              <a:srgbClr val="682D85"/>
            </a:solidFill>
          </a:ln>
        </p:spPr>
        <p:txBody>
          <a:bodyPr wrap="square" rtlCol="0">
            <a:spAutoFit/>
          </a:bodyPr>
          <a:lstStyle/>
          <a:p>
            <a:pPr algn="ctr"/>
            <a:r>
              <a:rPr lang="en-GB" sz="1200" dirty="0" smtClean="0">
                <a:latin typeface="Century Gothic" panose="020B0502020202020204" pitchFamily="34" charset="0"/>
              </a:rPr>
              <a:t>Helping with Breakfast Club </a:t>
            </a:r>
            <a:endParaRPr lang="en-GB" sz="1200" dirty="0">
              <a:latin typeface="Century Gothic" panose="020B0502020202020204" pitchFamily="34" charset="0"/>
            </a:endParaRPr>
          </a:p>
        </p:txBody>
      </p:sp>
      <p:sp>
        <p:nvSpPr>
          <p:cNvPr id="32" name="TextBox 31"/>
          <p:cNvSpPr txBox="1"/>
          <p:nvPr/>
        </p:nvSpPr>
        <p:spPr>
          <a:xfrm rot="341312">
            <a:off x="4618633" y="4988571"/>
            <a:ext cx="1943100" cy="461665"/>
          </a:xfrm>
          <a:prstGeom prst="rect">
            <a:avLst/>
          </a:prstGeom>
          <a:noFill/>
          <a:ln>
            <a:solidFill>
              <a:srgbClr val="682D85"/>
            </a:solidFill>
          </a:ln>
        </p:spPr>
        <p:txBody>
          <a:bodyPr wrap="square" rtlCol="0">
            <a:spAutoFit/>
          </a:bodyPr>
          <a:lstStyle/>
          <a:p>
            <a:pPr algn="ctr"/>
            <a:r>
              <a:rPr lang="en-GB" sz="1200" dirty="0" smtClean="0">
                <a:latin typeface="Century Gothic" panose="020B0502020202020204" pitchFamily="34" charset="0"/>
              </a:rPr>
              <a:t>Going above and beyond with your work</a:t>
            </a:r>
            <a:endParaRPr lang="en-GB" sz="1200" dirty="0">
              <a:latin typeface="Century Gothic" panose="020B0502020202020204" pitchFamily="34" charset="0"/>
            </a:endParaRPr>
          </a:p>
        </p:txBody>
      </p:sp>
      <p:sp>
        <p:nvSpPr>
          <p:cNvPr id="33" name="TextBox 32"/>
          <p:cNvSpPr txBox="1"/>
          <p:nvPr/>
        </p:nvSpPr>
        <p:spPr>
          <a:xfrm rot="21417030">
            <a:off x="4618632" y="5746193"/>
            <a:ext cx="1943100" cy="461665"/>
          </a:xfrm>
          <a:prstGeom prst="rect">
            <a:avLst/>
          </a:prstGeom>
          <a:noFill/>
          <a:ln>
            <a:solidFill>
              <a:srgbClr val="682D85"/>
            </a:solidFill>
          </a:ln>
        </p:spPr>
        <p:txBody>
          <a:bodyPr wrap="square" rtlCol="0">
            <a:spAutoFit/>
          </a:bodyPr>
          <a:lstStyle/>
          <a:p>
            <a:pPr algn="ctr"/>
            <a:r>
              <a:rPr lang="en-GB" sz="1200" dirty="0" smtClean="0">
                <a:latin typeface="Century Gothic" panose="020B0502020202020204" pitchFamily="34" charset="0"/>
              </a:rPr>
              <a:t>Sitting with someone who is alone at lunch</a:t>
            </a:r>
            <a:endParaRPr lang="en-GB" sz="1200" dirty="0">
              <a:latin typeface="Century Gothic" panose="020B0502020202020204" pitchFamily="34" charset="0"/>
            </a:endParaRPr>
          </a:p>
        </p:txBody>
      </p:sp>
      <p:sp>
        <p:nvSpPr>
          <p:cNvPr id="34" name="TextBox 33"/>
          <p:cNvSpPr txBox="1"/>
          <p:nvPr/>
        </p:nvSpPr>
        <p:spPr>
          <a:xfrm rot="341312">
            <a:off x="4611443" y="6503815"/>
            <a:ext cx="1943100" cy="461665"/>
          </a:xfrm>
          <a:prstGeom prst="rect">
            <a:avLst/>
          </a:prstGeom>
          <a:noFill/>
          <a:ln>
            <a:solidFill>
              <a:srgbClr val="682D85"/>
            </a:solidFill>
          </a:ln>
        </p:spPr>
        <p:txBody>
          <a:bodyPr wrap="square" rtlCol="0">
            <a:spAutoFit/>
          </a:bodyPr>
          <a:lstStyle/>
          <a:p>
            <a:pPr algn="ctr"/>
            <a:r>
              <a:rPr lang="en-GB" sz="1200" dirty="0" smtClean="0">
                <a:latin typeface="Century Gothic" panose="020B0502020202020204" pitchFamily="34" charset="0"/>
              </a:rPr>
              <a:t>Discussing issues with a teacher</a:t>
            </a:r>
            <a:endParaRPr lang="en-GB" sz="1200" dirty="0">
              <a:latin typeface="Century Gothic" panose="020B0502020202020204" pitchFamily="34" charset="0"/>
            </a:endParaRPr>
          </a:p>
        </p:txBody>
      </p:sp>
      <p:sp>
        <p:nvSpPr>
          <p:cNvPr id="35" name="TextBox 34"/>
          <p:cNvSpPr txBox="1"/>
          <p:nvPr/>
        </p:nvSpPr>
        <p:spPr>
          <a:xfrm rot="21417030">
            <a:off x="4611442" y="7261437"/>
            <a:ext cx="1943100" cy="461665"/>
          </a:xfrm>
          <a:prstGeom prst="rect">
            <a:avLst/>
          </a:prstGeom>
          <a:noFill/>
          <a:ln>
            <a:solidFill>
              <a:srgbClr val="682D85"/>
            </a:solidFill>
          </a:ln>
        </p:spPr>
        <p:txBody>
          <a:bodyPr wrap="square" rtlCol="0">
            <a:spAutoFit/>
          </a:bodyPr>
          <a:lstStyle/>
          <a:p>
            <a:pPr algn="ctr"/>
            <a:r>
              <a:rPr lang="en-GB" sz="1200" dirty="0" smtClean="0">
                <a:latin typeface="Century Gothic" panose="020B0502020202020204" pitchFamily="34" charset="0"/>
              </a:rPr>
              <a:t>Asking for help when needed </a:t>
            </a:r>
            <a:endParaRPr lang="en-GB" sz="1200" dirty="0">
              <a:latin typeface="Century Gothic" panose="020B0502020202020204" pitchFamily="34" charset="0"/>
            </a:endParaRPr>
          </a:p>
        </p:txBody>
      </p:sp>
      <p:sp>
        <p:nvSpPr>
          <p:cNvPr id="37" name="Rectangle 36"/>
          <p:cNvSpPr/>
          <p:nvPr/>
        </p:nvSpPr>
        <p:spPr>
          <a:xfrm>
            <a:off x="191427" y="8015822"/>
            <a:ext cx="6705600" cy="307777"/>
          </a:xfrm>
          <a:prstGeom prst="rect">
            <a:avLst/>
          </a:prstGeom>
        </p:spPr>
        <p:txBody>
          <a:bodyPr wrap="square">
            <a:spAutoFit/>
          </a:bodyPr>
          <a:lstStyle/>
          <a:p>
            <a:r>
              <a:rPr lang="en-GB" sz="1400" b="1" dirty="0" smtClean="0">
                <a:latin typeface="SassoonPrimary" panose="020B0500000000000000" pitchFamily="34" charset="0"/>
              </a:rPr>
              <a:t>Are there any you would add?</a:t>
            </a:r>
            <a:endParaRPr lang="en-GB" sz="1400" b="1" dirty="0">
              <a:latin typeface="SassoonPrimary" panose="020B0500000000000000" pitchFamily="34" charset="0"/>
            </a:endParaRPr>
          </a:p>
        </p:txBody>
      </p:sp>
    </p:spTree>
    <p:extLst>
      <p:ext uri="{BB962C8B-B14F-4D97-AF65-F5344CB8AC3E}">
        <p14:creationId xmlns:p14="http://schemas.microsoft.com/office/powerpoint/2010/main" val="2247023195"/>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63499" y="147762"/>
            <a:ext cx="6550549" cy="565860"/>
          </a:xfrm>
          <a:prstGeom prst="rect">
            <a:avLst/>
          </a:prstGeom>
        </p:spPr>
      </p:pic>
      <p:sp>
        <p:nvSpPr>
          <p:cNvPr id="6" name="Rectangle 5"/>
          <p:cNvSpPr/>
          <p:nvPr/>
        </p:nvSpPr>
        <p:spPr>
          <a:xfrm>
            <a:off x="176211" y="713622"/>
            <a:ext cx="6428874" cy="1169551"/>
          </a:xfrm>
          <a:prstGeom prst="rect">
            <a:avLst/>
          </a:prstGeom>
        </p:spPr>
        <p:txBody>
          <a:bodyPr wrap="square">
            <a:spAutoFit/>
          </a:bodyPr>
          <a:lstStyle/>
          <a:p>
            <a:pPr algn="ctr"/>
            <a:r>
              <a:rPr lang="en-GB" sz="1400" dirty="0" smtClean="0">
                <a:latin typeface="SassoonPrimary" panose="020B0500000000000000" pitchFamily="34" charset="0"/>
              </a:rPr>
              <a:t>When you go to Secondary School, you will learn a huge number of new skills, and improve skills you have practiced in Primary School. From the suggestions below, colour in at least 10 new skills or things you’d like to build on in your years at Secondary School. Can you add any of your own to the empty boxes?</a:t>
            </a:r>
            <a:endParaRPr lang="en-GB" sz="1400" dirty="0">
              <a:latin typeface="SassoonPrimary" panose="020B0500000000000000" pitchFamily="34" charset="0"/>
            </a:endParaRPr>
          </a:p>
        </p:txBody>
      </p:sp>
      <p:graphicFrame>
        <p:nvGraphicFramePr>
          <p:cNvPr id="5" name="Table 4"/>
          <p:cNvGraphicFramePr>
            <a:graphicFrameLocks noGrp="1"/>
          </p:cNvGraphicFramePr>
          <p:nvPr>
            <p:extLst>
              <p:ext uri="{D42A27DB-BD31-4B8C-83A1-F6EECF244321}">
                <p14:modId xmlns:p14="http://schemas.microsoft.com/office/powerpoint/2010/main" val="1179937354"/>
              </p:ext>
            </p:extLst>
          </p:nvPr>
        </p:nvGraphicFramePr>
        <p:xfrm>
          <a:off x="224337" y="1985204"/>
          <a:ext cx="6428874" cy="7736308"/>
        </p:xfrm>
        <a:graphic>
          <a:graphicData uri="http://schemas.openxmlformats.org/drawingml/2006/table">
            <a:tbl>
              <a:tblPr firstRow="1" bandRow="1">
                <a:tableStyleId>{5C22544A-7EE6-4342-B048-85BDC9FD1C3A}</a:tableStyleId>
              </a:tblPr>
              <a:tblGrid>
                <a:gridCol w="2142958">
                  <a:extLst>
                    <a:ext uri="{9D8B030D-6E8A-4147-A177-3AD203B41FA5}">
                      <a16:colId xmlns:a16="http://schemas.microsoft.com/office/drawing/2014/main" val="20000"/>
                    </a:ext>
                  </a:extLst>
                </a:gridCol>
                <a:gridCol w="2142958">
                  <a:extLst>
                    <a:ext uri="{9D8B030D-6E8A-4147-A177-3AD203B41FA5}">
                      <a16:colId xmlns:a16="http://schemas.microsoft.com/office/drawing/2014/main" val="20001"/>
                    </a:ext>
                  </a:extLst>
                </a:gridCol>
                <a:gridCol w="2142958">
                  <a:extLst>
                    <a:ext uri="{9D8B030D-6E8A-4147-A177-3AD203B41FA5}">
                      <a16:colId xmlns:a16="http://schemas.microsoft.com/office/drawing/2014/main" val="20002"/>
                    </a:ext>
                  </a:extLst>
                </a:gridCol>
              </a:tblGrid>
              <a:tr h="696247">
                <a:tc>
                  <a:txBody>
                    <a:bodyPr/>
                    <a:lstStyle/>
                    <a:p>
                      <a:pPr algn="ctr"/>
                      <a:r>
                        <a:rPr lang="en-GB" sz="1400" b="0" dirty="0" smtClean="0">
                          <a:solidFill>
                            <a:schemeClr val="tx1"/>
                          </a:solidFill>
                          <a:latin typeface="SassoonPrimary" panose="020B0500000000000000" pitchFamily="34" charset="0"/>
                        </a:rPr>
                        <a:t>Be in a school play or production</a:t>
                      </a:r>
                      <a:endParaRPr lang="en-GB" sz="1400" b="0" dirty="0">
                        <a:solidFill>
                          <a:schemeClr val="tx1"/>
                        </a:solidFill>
                        <a:latin typeface="SassoonPrimary" panose="020B0500000000000000"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1400" b="0" dirty="0" smtClean="0">
                          <a:solidFill>
                            <a:schemeClr val="tx1"/>
                          </a:solidFill>
                          <a:latin typeface="SassoonPrimary" panose="020B0500000000000000" pitchFamily="34" charset="0"/>
                        </a:rPr>
                        <a:t>Speak</a:t>
                      </a:r>
                      <a:r>
                        <a:rPr lang="en-GB" sz="1400" b="0" baseline="0" dirty="0" smtClean="0">
                          <a:solidFill>
                            <a:schemeClr val="tx1"/>
                          </a:solidFill>
                          <a:latin typeface="SassoonPrimary" panose="020B0500000000000000" pitchFamily="34" charset="0"/>
                        </a:rPr>
                        <a:t> another language</a:t>
                      </a:r>
                      <a:endParaRPr lang="en-GB" sz="1400" b="0" dirty="0">
                        <a:solidFill>
                          <a:schemeClr val="tx1"/>
                        </a:solidFill>
                        <a:latin typeface="SassoonPrimary" panose="020B0500000000000000"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1400" b="0" dirty="0" smtClean="0">
                          <a:solidFill>
                            <a:schemeClr val="tx1"/>
                          </a:solidFill>
                          <a:latin typeface="SassoonPrimary" panose="020B0500000000000000" pitchFamily="34" charset="0"/>
                        </a:rPr>
                        <a:t>Represent your school in competition</a:t>
                      </a:r>
                      <a:endParaRPr lang="en-GB" sz="1400" b="0" dirty="0">
                        <a:solidFill>
                          <a:schemeClr val="tx1"/>
                        </a:solidFill>
                        <a:latin typeface="SassoonPrimary" panose="020B0500000000000000"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0"/>
                  </a:ext>
                </a:extLst>
              </a:tr>
              <a:tr h="696247">
                <a:tc>
                  <a:txBody>
                    <a:bodyPr/>
                    <a:lstStyle/>
                    <a:p>
                      <a:pPr algn="ctr"/>
                      <a:r>
                        <a:rPr lang="en-GB" sz="1400" b="0" dirty="0" smtClean="0">
                          <a:solidFill>
                            <a:schemeClr val="tx1"/>
                          </a:solidFill>
                          <a:latin typeface="SassoonPrimary" panose="020B0500000000000000" pitchFamily="34" charset="0"/>
                        </a:rPr>
                        <a:t>Learn</a:t>
                      </a:r>
                      <a:r>
                        <a:rPr lang="en-GB" sz="1400" b="0" baseline="0" dirty="0" smtClean="0">
                          <a:solidFill>
                            <a:schemeClr val="tx1"/>
                          </a:solidFill>
                          <a:latin typeface="SassoonPrimary" panose="020B0500000000000000" pitchFamily="34" charset="0"/>
                        </a:rPr>
                        <a:t> to play a musical instrument</a:t>
                      </a:r>
                      <a:endParaRPr lang="en-GB" sz="1400" b="0" dirty="0">
                        <a:solidFill>
                          <a:schemeClr val="tx1"/>
                        </a:solidFill>
                        <a:latin typeface="SassoonPrimary" panose="020B0500000000000000"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1400" b="0" dirty="0" smtClean="0">
                          <a:solidFill>
                            <a:schemeClr val="tx1"/>
                          </a:solidFill>
                          <a:latin typeface="SassoonPrimary" panose="020B0500000000000000" pitchFamily="34" charset="0"/>
                        </a:rPr>
                        <a:t>Volunteer in the local community</a:t>
                      </a:r>
                      <a:endParaRPr lang="en-GB" sz="1400" b="0" dirty="0">
                        <a:solidFill>
                          <a:schemeClr val="tx1"/>
                        </a:solidFill>
                        <a:latin typeface="SassoonPrimary" panose="020B0500000000000000"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1400" b="0" dirty="0" smtClean="0">
                          <a:solidFill>
                            <a:schemeClr val="tx1"/>
                          </a:solidFill>
                          <a:latin typeface="SassoonPrimary" panose="020B0500000000000000" pitchFamily="34" charset="0"/>
                        </a:rPr>
                        <a:t>Travel to another country</a:t>
                      </a:r>
                      <a:endParaRPr lang="en-GB" sz="1400" b="0" dirty="0">
                        <a:solidFill>
                          <a:schemeClr val="tx1"/>
                        </a:solidFill>
                        <a:latin typeface="SassoonPrimary" panose="020B0500000000000000"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r h="696247">
                <a:tc>
                  <a:txBody>
                    <a:bodyPr/>
                    <a:lstStyle/>
                    <a:p>
                      <a:pPr algn="ctr"/>
                      <a:r>
                        <a:rPr lang="en-GB" sz="1400" b="0" dirty="0" smtClean="0">
                          <a:solidFill>
                            <a:schemeClr val="tx1"/>
                          </a:solidFill>
                          <a:latin typeface="SassoonPrimary" panose="020B0500000000000000" pitchFamily="34" charset="0"/>
                        </a:rPr>
                        <a:t>Play for a school team</a:t>
                      </a:r>
                      <a:endParaRPr lang="en-GB" sz="1400" b="0" dirty="0">
                        <a:solidFill>
                          <a:schemeClr val="tx1"/>
                        </a:solidFill>
                        <a:latin typeface="SassoonPrimary" panose="020B0500000000000000"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1400" b="0" dirty="0" smtClean="0">
                          <a:solidFill>
                            <a:schemeClr val="tx1"/>
                          </a:solidFill>
                          <a:latin typeface="SassoonPrimary" panose="020B0500000000000000" pitchFamily="34" charset="0"/>
                        </a:rPr>
                        <a:t>Learn</a:t>
                      </a:r>
                      <a:r>
                        <a:rPr lang="en-GB" sz="1400" b="0" baseline="0" dirty="0" smtClean="0">
                          <a:solidFill>
                            <a:schemeClr val="tx1"/>
                          </a:solidFill>
                          <a:latin typeface="SassoonPrimary" panose="020B0500000000000000" pitchFamily="34" charset="0"/>
                        </a:rPr>
                        <a:t> how to survive in the wild</a:t>
                      </a:r>
                      <a:endParaRPr lang="en-GB" sz="1400" b="0" dirty="0">
                        <a:solidFill>
                          <a:schemeClr val="tx1"/>
                        </a:solidFill>
                        <a:latin typeface="SassoonPrimary" panose="020B0500000000000000"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1400" b="0" dirty="0" smtClean="0">
                          <a:solidFill>
                            <a:schemeClr val="tx1"/>
                          </a:solidFill>
                          <a:latin typeface="SassoonPrimary" panose="020B0500000000000000" pitchFamily="34" charset="0"/>
                        </a:rPr>
                        <a:t>Take care</a:t>
                      </a:r>
                      <a:r>
                        <a:rPr lang="en-GB" sz="1400" b="0" baseline="0" dirty="0" smtClean="0">
                          <a:solidFill>
                            <a:schemeClr val="tx1"/>
                          </a:solidFill>
                          <a:latin typeface="SassoonPrimary" panose="020B0500000000000000" pitchFamily="34" charset="0"/>
                        </a:rPr>
                        <a:t> of the school garden</a:t>
                      </a:r>
                      <a:endParaRPr lang="en-GB" sz="1400" b="0" dirty="0">
                        <a:solidFill>
                          <a:schemeClr val="tx1"/>
                        </a:solidFill>
                        <a:latin typeface="SassoonPrimary" panose="020B0500000000000000"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2"/>
                  </a:ext>
                </a:extLst>
              </a:tr>
              <a:tr h="696247">
                <a:tc>
                  <a:txBody>
                    <a:bodyPr/>
                    <a:lstStyle/>
                    <a:p>
                      <a:pPr algn="ctr"/>
                      <a:r>
                        <a:rPr lang="en-GB" sz="1400" b="0" dirty="0" smtClean="0">
                          <a:solidFill>
                            <a:schemeClr val="tx1"/>
                          </a:solidFill>
                          <a:latin typeface="SassoonPrimary" panose="020B0500000000000000" pitchFamily="34" charset="0"/>
                        </a:rPr>
                        <a:t>Learn how to manage</a:t>
                      </a:r>
                      <a:r>
                        <a:rPr lang="en-GB" sz="1400" b="0" baseline="0" dirty="0" smtClean="0">
                          <a:solidFill>
                            <a:schemeClr val="tx1"/>
                          </a:solidFill>
                          <a:latin typeface="SassoonPrimary" panose="020B0500000000000000" pitchFamily="34" charset="0"/>
                        </a:rPr>
                        <a:t> money</a:t>
                      </a:r>
                      <a:endParaRPr lang="en-GB" sz="1400" b="0" dirty="0">
                        <a:solidFill>
                          <a:schemeClr val="tx1"/>
                        </a:solidFill>
                        <a:latin typeface="SassoonPrimary" panose="020B0500000000000000"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1400" b="0" dirty="0" smtClean="0">
                          <a:solidFill>
                            <a:schemeClr val="tx1"/>
                          </a:solidFill>
                          <a:latin typeface="SassoonPrimary" panose="020B0500000000000000" pitchFamily="34" charset="0"/>
                        </a:rPr>
                        <a:t>Taste food from another country</a:t>
                      </a:r>
                      <a:endParaRPr lang="en-GB" sz="1400" b="0" dirty="0">
                        <a:solidFill>
                          <a:schemeClr val="tx1"/>
                        </a:solidFill>
                        <a:latin typeface="SassoonPrimary" panose="020B0500000000000000"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1400" b="0" dirty="0" smtClean="0">
                          <a:solidFill>
                            <a:schemeClr val="tx1"/>
                          </a:solidFill>
                          <a:latin typeface="SassoonPrimary" panose="020B0500000000000000" pitchFamily="34" charset="0"/>
                        </a:rPr>
                        <a:t>Walk the school</a:t>
                      </a:r>
                      <a:r>
                        <a:rPr lang="en-GB" sz="1400" b="0" baseline="0" dirty="0" smtClean="0">
                          <a:solidFill>
                            <a:schemeClr val="tx1"/>
                          </a:solidFill>
                          <a:latin typeface="SassoonPrimary" panose="020B0500000000000000" pitchFamily="34" charset="0"/>
                        </a:rPr>
                        <a:t> dog</a:t>
                      </a:r>
                      <a:endParaRPr lang="en-GB" sz="1400" b="0" dirty="0">
                        <a:solidFill>
                          <a:schemeClr val="tx1"/>
                        </a:solidFill>
                        <a:latin typeface="SassoonPrimary" panose="020B0500000000000000"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3"/>
                  </a:ext>
                </a:extLst>
              </a:tr>
              <a:tr h="696247">
                <a:tc>
                  <a:txBody>
                    <a:bodyPr/>
                    <a:lstStyle/>
                    <a:p>
                      <a:pPr algn="ctr"/>
                      <a:r>
                        <a:rPr lang="en-GB" sz="1400" b="0" dirty="0" smtClean="0">
                          <a:solidFill>
                            <a:schemeClr val="tx1"/>
                          </a:solidFill>
                          <a:latin typeface="SassoonPrimary" panose="020B0500000000000000" pitchFamily="34" charset="0"/>
                        </a:rPr>
                        <a:t>Cook</a:t>
                      </a:r>
                      <a:r>
                        <a:rPr lang="en-GB" sz="1400" b="0" baseline="0" dirty="0" smtClean="0">
                          <a:solidFill>
                            <a:schemeClr val="tx1"/>
                          </a:solidFill>
                          <a:latin typeface="SassoonPrimary" panose="020B0500000000000000" pitchFamily="34" charset="0"/>
                        </a:rPr>
                        <a:t> a new meal from scratch</a:t>
                      </a:r>
                      <a:endParaRPr lang="en-GB" sz="1400" b="0" dirty="0">
                        <a:solidFill>
                          <a:schemeClr val="tx1"/>
                        </a:solidFill>
                        <a:latin typeface="SassoonPrimary" panose="020B0500000000000000"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1400" b="0" dirty="0" smtClean="0">
                          <a:solidFill>
                            <a:schemeClr val="tx1"/>
                          </a:solidFill>
                          <a:latin typeface="SassoonPrimary" panose="020B0500000000000000" pitchFamily="34" charset="0"/>
                        </a:rPr>
                        <a:t>Read new books</a:t>
                      </a:r>
                      <a:r>
                        <a:rPr lang="en-GB" sz="1400" b="0" baseline="0" dirty="0" smtClean="0">
                          <a:solidFill>
                            <a:schemeClr val="tx1"/>
                          </a:solidFill>
                          <a:latin typeface="SassoonPrimary" panose="020B0500000000000000" pitchFamily="34" charset="0"/>
                        </a:rPr>
                        <a:t> </a:t>
                      </a:r>
                      <a:endParaRPr lang="en-GB" sz="1400" b="0" dirty="0">
                        <a:solidFill>
                          <a:schemeClr val="tx1"/>
                        </a:solidFill>
                        <a:latin typeface="SassoonPrimary" panose="020B0500000000000000"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1400" b="0" dirty="0" smtClean="0">
                          <a:solidFill>
                            <a:schemeClr val="tx1"/>
                          </a:solidFill>
                          <a:latin typeface="SassoonPrimary" panose="020B0500000000000000" pitchFamily="34" charset="0"/>
                        </a:rPr>
                        <a:t>Take</a:t>
                      </a:r>
                      <a:r>
                        <a:rPr lang="en-GB" sz="1400" b="0" baseline="0" dirty="0" smtClean="0">
                          <a:solidFill>
                            <a:schemeClr val="tx1"/>
                          </a:solidFill>
                          <a:latin typeface="SassoonPrimary" panose="020B0500000000000000" pitchFamily="34" charset="0"/>
                        </a:rPr>
                        <a:t> part in a fancy dress day</a:t>
                      </a:r>
                      <a:endParaRPr lang="en-GB" sz="1400" b="0" dirty="0">
                        <a:solidFill>
                          <a:schemeClr val="tx1"/>
                        </a:solidFill>
                        <a:latin typeface="SassoonPrimary" panose="020B0500000000000000"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4"/>
                  </a:ext>
                </a:extLst>
              </a:tr>
              <a:tr h="696247">
                <a:tc>
                  <a:txBody>
                    <a:bodyPr/>
                    <a:lstStyle/>
                    <a:p>
                      <a:pPr algn="ctr"/>
                      <a:r>
                        <a:rPr lang="en-GB" sz="1400" b="0" dirty="0" smtClean="0">
                          <a:solidFill>
                            <a:schemeClr val="tx1"/>
                          </a:solidFill>
                          <a:latin typeface="SassoonPrimary" panose="020B0500000000000000" pitchFamily="34" charset="0"/>
                        </a:rPr>
                        <a:t>Create a</a:t>
                      </a:r>
                      <a:r>
                        <a:rPr lang="en-GB" sz="1400" b="0" baseline="0" dirty="0" smtClean="0">
                          <a:solidFill>
                            <a:schemeClr val="tx1"/>
                          </a:solidFill>
                          <a:latin typeface="SassoonPrimary" panose="020B0500000000000000" pitchFamily="34" charset="0"/>
                        </a:rPr>
                        <a:t> piece of art</a:t>
                      </a:r>
                      <a:endParaRPr lang="en-GB" sz="1400" b="0" dirty="0">
                        <a:solidFill>
                          <a:schemeClr val="tx1"/>
                        </a:solidFill>
                        <a:latin typeface="SassoonPrimary" panose="020B0500000000000000"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1400" b="0" dirty="0" smtClean="0">
                          <a:solidFill>
                            <a:schemeClr val="tx1"/>
                          </a:solidFill>
                          <a:latin typeface="SassoonPrimary" panose="020B0500000000000000" pitchFamily="34" charset="0"/>
                        </a:rPr>
                        <a:t>Raise money for charity</a:t>
                      </a:r>
                      <a:endParaRPr lang="en-GB" sz="1400" b="0" dirty="0">
                        <a:solidFill>
                          <a:schemeClr val="tx1"/>
                        </a:solidFill>
                        <a:latin typeface="SassoonPrimary" panose="020B0500000000000000"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1400" b="0" dirty="0" smtClean="0">
                          <a:solidFill>
                            <a:schemeClr val="tx1"/>
                          </a:solidFill>
                          <a:latin typeface="SassoonPrimary" panose="020B0500000000000000" pitchFamily="34" charset="0"/>
                        </a:rPr>
                        <a:t>Become</a:t>
                      </a:r>
                      <a:r>
                        <a:rPr lang="en-GB" sz="1400" b="0" baseline="0" dirty="0" smtClean="0">
                          <a:solidFill>
                            <a:schemeClr val="tx1"/>
                          </a:solidFill>
                          <a:latin typeface="SassoonPrimary" panose="020B0500000000000000" pitchFamily="34" charset="0"/>
                        </a:rPr>
                        <a:t> Head Boy or Girl</a:t>
                      </a:r>
                      <a:endParaRPr lang="en-GB" sz="1400" b="0" dirty="0">
                        <a:solidFill>
                          <a:schemeClr val="tx1"/>
                        </a:solidFill>
                        <a:latin typeface="SassoonPrimary" panose="020B0500000000000000"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5"/>
                  </a:ext>
                </a:extLst>
              </a:tr>
              <a:tr h="696247">
                <a:tc>
                  <a:txBody>
                    <a:bodyPr/>
                    <a:lstStyle/>
                    <a:p>
                      <a:pPr algn="ctr"/>
                      <a:r>
                        <a:rPr lang="en-GB" sz="1400" b="0" dirty="0" smtClean="0">
                          <a:solidFill>
                            <a:schemeClr val="tx1"/>
                          </a:solidFill>
                          <a:latin typeface="SassoonPrimary" panose="020B0500000000000000" pitchFamily="34" charset="0"/>
                        </a:rPr>
                        <a:t>Learn how to read a map</a:t>
                      </a:r>
                      <a:endParaRPr lang="en-GB" sz="1400" b="0" dirty="0">
                        <a:solidFill>
                          <a:schemeClr val="tx1"/>
                        </a:solidFill>
                        <a:latin typeface="SassoonPrimary" panose="020B0500000000000000"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1400" b="0" dirty="0" smtClean="0">
                          <a:solidFill>
                            <a:schemeClr val="tx1"/>
                          </a:solidFill>
                          <a:latin typeface="SassoonPrimary" panose="020B0500000000000000" pitchFamily="34" charset="0"/>
                        </a:rPr>
                        <a:t>Join</a:t>
                      </a:r>
                      <a:r>
                        <a:rPr lang="en-GB" sz="1400" b="0" baseline="0" dirty="0" smtClean="0">
                          <a:solidFill>
                            <a:schemeClr val="tx1"/>
                          </a:solidFill>
                          <a:latin typeface="SassoonPrimary" panose="020B0500000000000000" pitchFamily="34" charset="0"/>
                        </a:rPr>
                        <a:t> an after school club</a:t>
                      </a:r>
                      <a:endParaRPr lang="en-GB" sz="1400" b="0" dirty="0">
                        <a:solidFill>
                          <a:schemeClr val="tx1"/>
                        </a:solidFill>
                        <a:latin typeface="SassoonPrimary" panose="020B0500000000000000"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1400" b="0" dirty="0" smtClean="0">
                          <a:solidFill>
                            <a:schemeClr val="tx1"/>
                          </a:solidFill>
                          <a:latin typeface="SassoonPrimary" panose="020B0500000000000000" pitchFamily="34" charset="0"/>
                        </a:rPr>
                        <a:t>Learn to dance</a:t>
                      </a:r>
                      <a:endParaRPr lang="en-GB" sz="1400" b="0" dirty="0">
                        <a:solidFill>
                          <a:schemeClr val="tx1"/>
                        </a:solidFill>
                        <a:latin typeface="SassoonPrimary" panose="020B0500000000000000"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6"/>
                  </a:ext>
                </a:extLst>
              </a:tr>
              <a:tr h="773838">
                <a:tc>
                  <a:txBody>
                    <a:bodyPr/>
                    <a:lstStyle/>
                    <a:p>
                      <a:pPr algn="ctr"/>
                      <a:r>
                        <a:rPr lang="en-GB" sz="1400" b="0" dirty="0" smtClean="0">
                          <a:solidFill>
                            <a:schemeClr val="tx1"/>
                          </a:solidFill>
                          <a:latin typeface="SassoonPrimary" panose="020B0500000000000000" pitchFamily="34" charset="0"/>
                        </a:rPr>
                        <a:t>Use computers to create your own website</a:t>
                      </a:r>
                      <a:endParaRPr lang="en-GB" sz="1400" b="0" dirty="0">
                        <a:solidFill>
                          <a:schemeClr val="tx1"/>
                        </a:solidFill>
                        <a:latin typeface="SassoonPrimary" panose="020B0500000000000000"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1400" b="0" dirty="0" smtClean="0">
                          <a:solidFill>
                            <a:schemeClr val="tx1"/>
                          </a:solidFill>
                          <a:latin typeface="SassoonPrimary" panose="020B0500000000000000" pitchFamily="34" charset="0"/>
                        </a:rPr>
                        <a:t>Learn First Aid</a:t>
                      </a:r>
                      <a:endParaRPr lang="en-GB" sz="1400" b="0" dirty="0">
                        <a:solidFill>
                          <a:schemeClr val="tx1"/>
                        </a:solidFill>
                        <a:latin typeface="SassoonPrimary" panose="020B0500000000000000"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1400" b="0" dirty="0" smtClean="0">
                          <a:solidFill>
                            <a:schemeClr val="tx1"/>
                          </a:solidFill>
                          <a:latin typeface="SassoonPrimary" panose="020B0500000000000000" pitchFamily="34" charset="0"/>
                        </a:rPr>
                        <a:t>Improve</a:t>
                      </a:r>
                      <a:r>
                        <a:rPr lang="en-GB" sz="1400" b="0" baseline="0" dirty="0" smtClean="0">
                          <a:solidFill>
                            <a:schemeClr val="tx1"/>
                          </a:solidFill>
                          <a:latin typeface="SassoonPrimary" panose="020B0500000000000000" pitchFamily="34" charset="0"/>
                        </a:rPr>
                        <a:t> your singing</a:t>
                      </a:r>
                      <a:endParaRPr lang="en-GB" sz="1400" b="0" dirty="0">
                        <a:solidFill>
                          <a:schemeClr val="tx1"/>
                        </a:solidFill>
                        <a:latin typeface="SassoonPrimary" panose="020B0500000000000000"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7"/>
                  </a:ext>
                </a:extLst>
              </a:tr>
              <a:tr h="696247">
                <a:tc>
                  <a:txBody>
                    <a:bodyPr/>
                    <a:lstStyle/>
                    <a:p>
                      <a:pPr algn="ctr"/>
                      <a:r>
                        <a:rPr lang="en-GB" sz="1400" b="0" dirty="0" smtClean="0">
                          <a:solidFill>
                            <a:schemeClr val="tx1"/>
                          </a:solidFill>
                          <a:latin typeface="SassoonPrimary" panose="020B0500000000000000" pitchFamily="34" charset="0"/>
                        </a:rPr>
                        <a:t>Make new friends from other schools</a:t>
                      </a:r>
                      <a:endParaRPr lang="en-GB" sz="1400" b="0" dirty="0">
                        <a:solidFill>
                          <a:schemeClr val="tx1"/>
                        </a:solidFill>
                        <a:latin typeface="SassoonPrimary" panose="020B0500000000000000"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1400" b="0" dirty="0" smtClean="0">
                          <a:solidFill>
                            <a:schemeClr val="tx1"/>
                          </a:solidFill>
                          <a:latin typeface="SassoonPrimary" panose="020B0500000000000000" pitchFamily="34" charset="0"/>
                        </a:rPr>
                        <a:t>Work as part of a team</a:t>
                      </a:r>
                      <a:endParaRPr lang="en-GB" sz="1400" b="0" dirty="0">
                        <a:solidFill>
                          <a:schemeClr val="tx1"/>
                        </a:solidFill>
                        <a:latin typeface="SassoonPrimary" panose="020B0500000000000000"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1400" b="0" dirty="0" smtClean="0">
                          <a:solidFill>
                            <a:schemeClr val="tx1"/>
                          </a:solidFill>
                          <a:latin typeface="SassoonPrimary" panose="020B0500000000000000" pitchFamily="34" charset="0"/>
                        </a:rPr>
                        <a:t>Try camping </a:t>
                      </a:r>
                      <a:endParaRPr lang="en-GB" sz="1400" b="0" dirty="0">
                        <a:solidFill>
                          <a:schemeClr val="tx1"/>
                        </a:solidFill>
                        <a:latin typeface="SassoonPrimary" panose="020B0500000000000000"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8"/>
                  </a:ext>
                </a:extLst>
              </a:tr>
              <a:tr h="696247">
                <a:tc>
                  <a:txBody>
                    <a:bodyPr/>
                    <a:lstStyle/>
                    <a:p>
                      <a:pPr algn="ctr"/>
                      <a:endParaRPr lang="en-GB" sz="1400" b="0" dirty="0">
                        <a:solidFill>
                          <a:schemeClr val="tx1"/>
                        </a:solidFill>
                        <a:latin typeface="SassoonPrimary" panose="020B0500000000000000"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sz="1400" b="0" dirty="0">
                        <a:solidFill>
                          <a:schemeClr val="tx1"/>
                        </a:solidFill>
                        <a:latin typeface="SassoonPrimary" panose="020B0500000000000000"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sz="1400" b="0" dirty="0">
                        <a:solidFill>
                          <a:schemeClr val="tx1"/>
                        </a:solidFill>
                        <a:latin typeface="SassoonPrimary" panose="020B0500000000000000"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245039588"/>
                  </a:ext>
                </a:extLst>
              </a:tr>
              <a:tr h="696247">
                <a:tc>
                  <a:txBody>
                    <a:bodyPr/>
                    <a:lstStyle/>
                    <a:p>
                      <a:pPr algn="ctr"/>
                      <a:endParaRPr lang="en-GB" sz="1400" b="0" dirty="0">
                        <a:solidFill>
                          <a:schemeClr val="tx1"/>
                        </a:solidFill>
                        <a:latin typeface="SassoonPrimary" panose="020B0500000000000000"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sz="1400" b="0" dirty="0">
                        <a:solidFill>
                          <a:schemeClr val="tx1"/>
                        </a:solidFill>
                        <a:latin typeface="SassoonPrimary" panose="020B0500000000000000"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sz="1400" b="0" dirty="0">
                        <a:solidFill>
                          <a:schemeClr val="tx1"/>
                        </a:solidFill>
                        <a:latin typeface="SassoonPrimary" panose="020B0500000000000000"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531764549"/>
                  </a:ext>
                </a:extLst>
              </a:tr>
            </a:tbl>
          </a:graphicData>
        </a:graphic>
      </p:graphicFrame>
    </p:spTree>
    <p:extLst>
      <p:ext uri="{BB962C8B-B14F-4D97-AF65-F5344CB8AC3E}">
        <p14:creationId xmlns:p14="http://schemas.microsoft.com/office/powerpoint/2010/main" val="770881777"/>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593113" y="77816"/>
            <a:ext cx="5747974" cy="531236"/>
          </a:xfrm>
          <a:prstGeom prst="rect">
            <a:avLst/>
          </a:prstGeom>
        </p:spPr>
      </p:pic>
      <p:sp>
        <p:nvSpPr>
          <p:cNvPr id="5" name="Rectangle 4"/>
          <p:cNvSpPr/>
          <p:nvPr/>
        </p:nvSpPr>
        <p:spPr>
          <a:xfrm>
            <a:off x="114300" y="594687"/>
            <a:ext cx="6705600" cy="738664"/>
          </a:xfrm>
          <a:prstGeom prst="rect">
            <a:avLst/>
          </a:prstGeom>
        </p:spPr>
        <p:txBody>
          <a:bodyPr wrap="square">
            <a:spAutoFit/>
          </a:bodyPr>
          <a:lstStyle/>
          <a:p>
            <a:pPr algn="ctr"/>
            <a:r>
              <a:rPr lang="en-GB" sz="1400" dirty="0" smtClean="0">
                <a:latin typeface="SassoonPrimary" panose="020B0500000000000000" pitchFamily="34" charset="0"/>
              </a:rPr>
              <a:t>After secondary school, you can move onto college or an apprenticeship and then to University or into a job! It’s normal not to know what you want to do yet but this is a chance for you to have a think about your dream jobs!</a:t>
            </a:r>
            <a:endParaRPr lang="en-GB" sz="1400" dirty="0">
              <a:latin typeface="SassoonPrimary" panose="020B0500000000000000" pitchFamily="34" charset="0"/>
            </a:endParaRPr>
          </a:p>
        </p:txBody>
      </p:sp>
      <p:sp>
        <p:nvSpPr>
          <p:cNvPr id="26" name="Rectangle 25"/>
          <p:cNvSpPr/>
          <p:nvPr/>
        </p:nvSpPr>
        <p:spPr>
          <a:xfrm>
            <a:off x="190500" y="1377642"/>
            <a:ext cx="4248150" cy="2705500"/>
          </a:xfrm>
          <a:prstGeom prst="rect">
            <a:avLst/>
          </a:prstGeom>
          <a:solidFill>
            <a:schemeClr val="bg1"/>
          </a:solidFill>
          <a:ln>
            <a:solidFill>
              <a:srgbClr val="682D8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7" name="Picture 26"/>
          <p:cNvPicPr>
            <a:picLocks noChangeAspect="1"/>
          </p:cNvPicPr>
          <p:nvPr/>
        </p:nvPicPr>
        <p:blipFill>
          <a:blip r:embed="rId3"/>
          <a:stretch>
            <a:fillRect/>
          </a:stretch>
        </p:blipFill>
        <p:spPr>
          <a:xfrm>
            <a:off x="257175" y="1473041"/>
            <a:ext cx="609600" cy="337930"/>
          </a:xfrm>
          <a:prstGeom prst="rect">
            <a:avLst/>
          </a:prstGeom>
        </p:spPr>
      </p:pic>
      <p:pic>
        <p:nvPicPr>
          <p:cNvPr id="28" name="Picture 27"/>
          <p:cNvPicPr>
            <a:picLocks noChangeAspect="1"/>
          </p:cNvPicPr>
          <p:nvPr/>
        </p:nvPicPr>
        <p:blipFill>
          <a:blip r:embed="rId4"/>
          <a:stretch>
            <a:fillRect/>
          </a:stretch>
        </p:blipFill>
        <p:spPr>
          <a:xfrm>
            <a:off x="257175" y="1810971"/>
            <a:ext cx="1381125" cy="293723"/>
          </a:xfrm>
          <a:prstGeom prst="rect">
            <a:avLst/>
          </a:prstGeom>
        </p:spPr>
      </p:pic>
      <p:pic>
        <p:nvPicPr>
          <p:cNvPr id="29" name="Picture 28"/>
          <p:cNvPicPr>
            <a:picLocks noChangeAspect="1"/>
          </p:cNvPicPr>
          <p:nvPr/>
        </p:nvPicPr>
        <p:blipFill>
          <a:blip r:embed="rId5"/>
          <a:stretch>
            <a:fillRect/>
          </a:stretch>
        </p:blipFill>
        <p:spPr>
          <a:xfrm>
            <a:off x="247650" y="2816915"/>
            <a:ext cx="2781300" cy="320395"/>
          </a:xfrm>
          <a:prstGeom prst="rect">
            <a:avLst/>
          </a:prstGeom>
        </p:spPr>
      </p:pic>
      <p:sp>
        <p:nvSpPr>
          <p:cNvPr id="30" name="Rectangle 29"/>
          <p:cNvSpPr/>
          <p:nvPr/>
        </p:nvSpPr>
        <p:spPr>
          <a:xfrm>
            <a:off x="4438650" y="1377642"/>
            <a:ext cx="2209800" cy="2705500"/>
          </a:xfrm>
          <a:prstGeom prst="rect">
            <a:avLst/>
          </a:prstGeom>
          <a:solidFill>
            <a:schemeClr val="bg1"/>
          </a:solidFill>
          <a:ln>
            <a:solidFill>
              <a:srgbClr val="682D85"/>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endParaRPr lang="en-GB" sz="1000" dirty="0">
              <a:solidFill>
                <a:schemeClr val="tx1"/>
              </a:solidFill>
              <a:latin typeface="Century Gothic" panose="020B0502020202020204" pitchFamily="34" charset="0"/>
            </a:endParaRPr>
          </a:p>
        </p:txBody>
      </p:sp>
      <p:sp>
        <p:nvSpPr>
          <p:cNvPr id="31" name="Rectangle 30"/>
          <p:cNvSpPr/>
          <p:nvPr/>
        </p:nvSpPr>
        <p:spPr>
          <a:xfrm>
            <a:off x="190500" y="4194144"/>
            <a:ext cx="4248150" cy="2705500"/>
          </a:xfrm>
          <a:prstGeom prst="rect">
            <a:avLst/>
          </a:prstGeom>
          <a:solidFill>
            <a:schemeClr val="bg1"/>
          </a:solidFill>
          <a:ln>
            <a:solidFill>
              <a:srgbClr val="682D8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2" name="Picture 31"/>
          <p:cNvPicPr>
            <a:picLocks noChangeAspect="1"/>
          </p:cNvPicPr>
          <p:nvPr/>
        </p:nvPicPr>
        <p:blipFill>
          <a:blip r:embed="rId3"/>
          <a:stretch>
            <a:fillRect/>
          </a:stretch>
        </p:blipFill>
        <p:spPr>
          <a:xfrm>
            <a:off x="257175" y="4289543"/>
            <a:ext cx="609600" cy="337930"/>
          </a:xfrm>
          <a:prstGeom prst="rect">
            <a:avLst/>
          </a:prstGeom>
        </p:spPr>
      </p:pic>
      <p:pic>
        <p:nvPicPr>
          <p:cNvPr id="33" name="Picture 32"/>
          <p:cNvPicPr>
            <a:picLocks noChangeAspect="1"/>
          </p:cNvPicPr>
          <p:nvPr/>
        </p:nvPicPr>
        <p:blipFill>
          <a:blip r:embed="rId4"/>
          <a:stretch>
            <a:fillRect/>
          </a:stretch>
        </p:blipFill>
        <p:spPr>
          <a:xfrm>
            <a:off x="257175" y="4627473"/>
            <a:ext cx="1381125" cy="293723"/>
          </a:xfrm>
          <a:prstGeom prst="rect">
            <a:avLst/>
          </a:prstGeom>
        </p:spPr>
      </p:pic>
      <p:pic>
        <p:nvPicPr>
          <p:cNvPr id="34" name="Picture 33"/>
          <p:cNvPicPr>
            <a:picLocks noChangeAspect="1"/>
          </p:cNvPicPr>
          <p:nvPr/>
        </p:nvPicPr>
        <p:blipFill>
          <a:blip r:embed="rId5"/>
          <a:stretch>
            <a:fillRect/>
          </a:stretch>
        </p:blipFill>
        <p:spPr>
          <a:xfrm>
            <a:off x="247650" y="5633417"/>
            <a:ext cx="2781300" cy="320395"/>
          </a:xfrm>
          <a:prstGeom prst="rect">
            <a:avLst/>
          </a:prstGeom>
        </p:spPr>
      </p:pic>
      <p:sp>
        <p:nvSpPr>
          <p:cNvPr id="35" name="Rectangle 34"/>
          <p:cNvSpPr/>
          <p:nvPr/>
        </p:nvSpPr>
        <p:spPr>
          <a:xfrm>
            <a:off x="4438650" y="4194144"/>
            <a:ext cx="2209800" cy="2705500"/>
          </a:xfrm>
          <a:prstGeom prst="rect">
            <a:avLst/>
          </a:prstGeom>
          <a:solidFill>
            <a:schemeClr val="bg1"/>
          </a:solidFill>
          <a:ln>
            <a:solidFill>
              <a:srgbClr val="682D85"/>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endParaRPr lang="en-GB" sz="1000" dirty="0">
              <a:solidFill>
                <a:schemeClr val="tx1"/>
              </a:solidFill>
              <a:latin typeface="Century Gothic" panose="020B0502020202020204" pitchFamily="34" charset="0"/>
            </a:endParaRPr>
          </a:p>
        </p:txBody>
      </p:sp>
      <p:sp>
        <p:nvSpPr>
          <p:cNvPr id="36" name="Rectangle 35"/>
          <p:cNvSpPr/>
          <p:nvPr/>
        </p:nvSpPr>
        <p:spPr>
          <a:xfrm>
            <a:off x="190500" y="7020284"/>
            <a:ext cx="4248150" cy="2705500"/>
          </a:xfrm>
          <a:prstGeom prst="rect">
            <a:avLst/>
          </a:prstGeom>
          <a:solidFill>
            <a:schemeClr val="bg1"/>
          </a:solidFill>
          <a:ln>
            <a:solidFill>
              <a:srgbClr val="682D8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7" name="Picture 36"/>
          <p:cNvPicPr>
            <a:picLocks noChangeAspect="1"/>
          </p:cNvPicPr>
          <p:nvPr/>
        </p:nvPicPr>
        <p:blipFill>
          <a:blip r:embed="rId3"/>
          <a:stretch>
            <a:fillRect/>
          </a:stretch>
        </p:blipFill>
        <p:spPr>
          <a:xfrm>
            <a:off x="257175" y="7115683"/>
            <a:ext cx="609600" cy="337930"/>
          </a:xfrm>
          <a:prstGeom prst="rect">
            <a:avLst/>
          </a:prstGeom>
        </p:spPr>
      </p:pic>
      <p:pic>
        <p:nvPicPr>
          <p:cNvPr id="38" name="Picture 37"/>
          <p:cNvPicPr>
            <a:picLocks noChangeAspect="1"/>
          </p:cNvPicPr>
          <p:nvPr/>
        </p:nvPicPr>
        <p:blipFill>
          <a:blip r:embed="rId4"/>
          <a:stretch>
            <a:fillRect/>
          </a:stretch>
        </p:blipFill>
        <p:spPr>
          <a:xfrm>
            <a:off x="257175" y="7453613"/>
            <a:ext cx="1381125" cy="293723"/>
          </a:xfrm>
          <a:prstGeom prst="rect">
            <a:avLst/>
          </a:prstGeom>
        </p:spPr>
      </p:pic>
      <p:pic>
        <p:nvPicPr>
          <p:cNvPr id="39" name="Picture 38"/>
          <p:cNvPicPr>
            <a:picLocks noChangeAspect="1"/>
          </p:cNvPicPr>
          <p:nvPr/>
        </p:nvPicPr>
        <p:blipFill>
          <a:blip r:embed="rId5"/>
          <a:stretch>
            <a:fillRect/>
          </a:stretch>
        </p:blipFill>
        <p:spPr>
          <a:xfrm>
            <a:off x="247650" y="8459557"/>
            <a:ext cx="2781300" cy="320395"/>
          </a:xfrm>
          <a:prstGeom prst="rect">
            <a:avLst/>
          </a:prstGeom>
        </p:spPr>
      </p:pic>
      <p:sp>
        <p:nvSpPr>
          <p:cNvPr id="40" name="Rectangle 39"/>
          <p:cNvSpPr/>
          <p:nvPr/>
        </p:nvSpPr>
        <p:spPr>
          <a:xfrm>
            <a:off x="4438650" y="7020284"/>
            <a:ext cx="2209800" cy="2705500"/>
          </a:xfrm>
          <a:prstGeom prst="rect">
            <a:avLst/>
          </a:prstGeom>
          <a:solidFill>
            <a:schemeClr val="bg1"/>
          </a:solidFill>
          <a:ln>
            <a:solidFill>
              <a:srgbClr val="682D85"/>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endParaRPr lang="en-GB" sz="1000" dirty="0">
              <a:solidFill>
                <a:schemeClr val="tx1"/>
              </a:solidFill>
              <a:latin typeface="Century Gothic" panose="020B0502020202020204" pitchFamily="34" charset="0"/>
            </a:endParaRPr>
          </a:p>
        </p:txBody>
      </p:sp>
    </p:spTree>
    <p:extLst>
      <p:ext uri="{BB962C8B-B14F-4D97-AF65-F5344CB8AC3E}">
        <p14:creationId xmlns:p14="http://schemas.microsoft.com/office/powerpoint/2010/main" val="2916763753"/>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73225" y="1102512"/>
            <a:ext cx="3429000" cy="5047536"/>
          </a:xfrm>
          <a:prstGeom prst="rect">
            <a:avLst/>
          </a:prstGeom>
        </p:spPr>
        <p:txBody>
          <a:bodyPr>
            <a:spAutoFit/>
          </a:bodyPr>
          <a:lstStyle/>
          <a:p>
            <a:pPr algn="ctr"/>
            <a:r>
              <a:rPr lang="en-GB" sz="1400" dirty="0" smtClean="0">
                <a:latin typeface="SassoonPrimary" panose="020B0500000000000000" pitchFamily="34" charset="0"/>
              </a:rPr>
              <a:t>Last </a:t>
            </a:r>
            <a:r>
              <a:rPr lang="en-GB" sz="1400" dirty="0">
                <a:latin typeface="SassoonPrimary" panose="020B0500000000000000" pitchFamily="34" charset="0"/>
              </a:rPr>
              <a:t>six hours of primary school</a:t>
            </a:r>
          </a:p>
          <a:p>
            <a:pPr algn="ctr"/>
            <a:r>
              <a:rPr lang="en-GB" sz="1400" dirty="0">
                <a:latin typeface="SassoonPrimary" panose="020B0500000000000000" pitchFamily="34" charset="0"/>
              </a:rPr>
              <a:t>Goodbye is getting near</a:t>
            </a:r>
          </a:p>
          <a:p>
            <a:pPr algn="ctr"/>
            <a:r>
              <a:rPr lang="en-GB" sz="1400" dirty="0">
                <a:latin typeface="SassoonPrimary" panose="020B0500000000000000" pitchFamily="34" charset="0"/>
              </a:rPr>
              <a:t>The sums and sentences all done</a:t>
            </a:r>
          </a:p>
          <a:p>
            <a:pPr algn="ctr"/>
            <a:r>
              <a:rPr lang="en-GB" sz="1400" dirty="0">
                <a:latin typeface="SassoonPrimary" panose="020B0500000000000000" pitchFamily="34" charset="0"/>
              </a:rPr>
              <a:t>The full stop day is here</a:t>
            </a:r>
          </a:p>
          <a:p>
            <a:pPr algn="ctr"/>
            <a:r>
              <a:rPr lang="en-GB" sz="1400" dirty="0">
                <a:latin typeface="SassoonPrimary" panose="020B0500000000000000" pitchFamily="34" charset="0"/>
              </a:rPr>
              <a:t> </a:t>
            </a:r>
            <a:endParaRPr lang="en-GB" sz="1400" dirty="0" smtClean="0">
              <a:latin typeface="SassoonPrimary" panose="020B0500000000000000" pitchFamily="34" charset="0"/>
            </a:endParaRPr>
          </a:p>
          <a:p>
            <a:pPr algn="ctr"/>
            <a:r>
              <a:rPr lang="en-GB" sz="1400" dirty="0">
                <a:latin typeface="SassoonPrimary" panose="020B0500000000000000" pitchFamily="34" charset="0"/>
              </a:rPr>
              <a:t> </a:t>
            </a:r>
          </a:p>
          <a:p>
            <a:pPr algn="ctr"/>
            <a:r>
              <a:rPr lang="en-GB" sz="1400" dirty="0">
                <a:latin typeface="SassoonPrimary" panose="020B0500000000000000" pitchFamily="34" charset="0"/>
              </a:rPr>
              <a:t>Last four hours of primary school</a:t>
            </a:r>
          </a:p>
          <a:p>
            <a:pPr algn="ctr"/>
            <a:r>
              <a:rPr lang="en-GB" sz="1400" dirty="0">
                <a:latin typeface="SassoonPrimary" panose="020B0500000000000000" pitchFamily="34" charset="0"/>
              </a:rPr>
              <a:t>Surrounded by a class</a:t>
            </a:r>
          </a:p>
          <a:p>
            <a:pPr algn="ctr"/>
            <a:r>
              <a:rPr lang="en-GB" sz="1400" dirty="0">
                <a:latin typeface="SassoonPrimary" panose="020B0500000000000000" pitchFamily="34" charset="0"/>
              </a:rPr>
              <a:t>Who'll scatter soon and not return</a:t>
            </a:r>
          </a:p>
          <a:p>
            <a:pPr algn="ctr"/>
            <a:r>
              <a:rPr lang="en-GB" sz="1400" dirty="0">
                <a:latin typeface="SassoonPrimary" panose="020B0500000000000000" pitchFamily="34" charset="0"/>
              </a:rPr>
              <a:t>when summer’s days have passed</a:t>
            </a:r>
          </a:p>
          <a:p>
            <a:pPr algn="ctr"/>
            <a:r>
              <a:rPr lang="en-GB" sz="1400" dirty="0">
                <a:latin typeface="SassoonPrimary" panose="020B0500000000000000" pitchFamily="34" charset="0"/>
              </a:rPr>
              <a:t> </a:t>
            </a:r>
          </a:p>
          <a:p>
            <a:pPr algn="ctr"/>
            <a:r>
              <a:rPr lang="en-GB" sz="1400" dirty="0">
                <a:latin typeface="SassoonPrimary" panose="020B0500000000000000" pitchFamily="34" charset="0"/>
              </a:rPr>
              <a:t> </a:t>
            </a:r>
          </a:p>
          <a:p>
            <a:pPr algn="ctr"/>
            <a:r>
              <a:rPr lang="en-GB" sz="1400" dirty="0">
                <a:latin typeface="SassoonPrimary" panose="020B0500000000000000" pitchFamily="34" charset="0"/>
              </a:rPr>
              <a:t>Last two hours of primary school</a:t>
            </a:r>
          </a:p>
          <a:p>
            <a:pPr algn="ctr"/>
            <a:r>
              <a:rPr lang="en-GB" sz="1400" dirty="0">
                <a:latin typeface="SassoonPrimary" panose="020B0500000000000000" pitchFamily="34" charset="0"/>
              </a:rPr>
              <a:t>The clock hands blur and skid</a:t>
            </a:r>
          </a:p>
          <a:p>
            <a:pPr algn="ctr"/>
            <a:r>
              <a:rPr lang="en-GB" sz="1400" dirty="0">
                <a:latin typeface="SassoonPrimary" panose="020B0500000000000000" pitchFamily="34" charset="0"/>
              </a:rPr>
              <a:t>Signing shirts, remembering</a:t>
            </a:r>
          </a:p>
          <a:p>
            <a:pPr algn="ctr"/>
            <a:r>
              <a:rPr lang="en-GB" sz="1400" dirty="0">
                <a:latin typeface="SassoonPrimary" panose="020B0500000000000000" pitchFamily="34" charset="0"/>
              </a:rPr>
              <a:t>the coolest things we did</a:t>
            </a:r>
          </a:p>
          <a:p>
            <a:pPr algn="ctr"/>
            <a:r>
              <a:rPr lang="en-GB" sz="1400" dirty="0">
                <a:latin typeface="SassoonPrimary" panose="020B0500000000000000" pitchFamily="34" charset="0"/>
              </a:rPr>
              <a:t> </a:t>
            </a:r>
            <a:endParaRPr lang="en-GB" sz="1400" dirty="0" smtClean="0">
              <a:latin typeface="SassoonPrimary" panose="020B0500000000000000" pitchFamily="34" charset="0"/>
            </a:endParaRPr>
          </a:p>
          <a:p>
            <a:pPr algn="ctr"/>
            <a:endParaRPr lang="en-GB" sz="1400" dirty="0">
              <a:latin typeface="SassoonPrimary" panose="020B0500000000000000" pitchFamily="34" charset="0"/>
            </a:endParaRPr>
          </a:p>
          <a:p>
            <a:pPr algn="ctr"/>
            <a:r>
              <a:rPr lang="en-GB" sz="1400" dirty="0" smtClean="0">
                <a:latin typeface="SassoonPrimary" panose="020B0500000000000000" pitchFamily="34" charset="0"/>
              </a:rPr>
              <a:t>Last </a:t>
            </a:r>
            <a:r>
              <a:rPr lang="en-GB" sz="1400" dirty="0">
                <a:latin typeface="SassoonPrimary" panose="020B0500000000000000" pitchFamily="34" charset="0"/>
              </a:rPr>
              <a:t>half hour of primary school</a:t>
            </a:r>
          </a:p>
          <a:p>
            <a:pPr algn="ctr"/>
            <a:r>
              <a:rPr lang="en-GB" sz="1400" dirty="0">
                <a:latin typeface="SassoonPrimary" panose="020B0500000000000000" pitchFamily="34" charset="0"/>
              </a:rPr>
              <a:t>The </a:t>
            </a:r>
            <a:r>
              <a:rPr lang="en-GB" sz="1400" dirty="0" smtClean="0">
                <a:latin typeface="SassoonPrimary" panose="020B0500000000000000" pitchFamily="34" charset="0"/>
              </a:rPr>
              <a:t>final moments </a:t>
            </a:r>
            <a:r>
              <a:rPr lang="en-GB" sz="1400" dirty="0">
                <a:latin typeface="SassoonPrimary" panose="020B0500000000000000" pitchFamily="34" charset="0"/>
              </a:rPr>
              <a:t>we all dread</a:t>
            </a:r>
          </a:p>
          <a:p>
            <a:pPr algn="ctr"/>
            <a:r>
              <a:rPr lang="en-GB" sz="1400" dirty="0">
                <a:latin typeface="SassoonPrimary" panose="020B0500000000000000" pitchFamily="34" charset="0"/>
              </a:rPr>
              <a:t>We cannot sing - us Year Six kings</a:t>
            </a:r>
          </a:p>
          <a:p>
            <a:pPr algn="ctr"/>
            <a:r>
              <a:rPr lang="en-GB" sz="1400" dirty="0">
                <a:latin typeface="SassoonPrimary" panose="020B0500000000000000" pitchFamily="34" charset="0"/>
              </a:rPr>
              <a:t>The crown slips from our heads</a:t>
            </a:r>
          </a:p>
          <a:p>
            <a:pPr algn="ctr"/>
            <a:r>
              <a:rPr lang="en-GB" sz="1400" dirty="0">
                <a:latin typeface="SassoonPrimary" panose="020B0500000000000000" pitchFamily="34" charset="0"/>
              </a:rPr>
              <a:t> </a:t>
            </a:r>
          </a:p>
        </p:txBody>
      </p:sp>
      <p:sp>
        <p:nvSpPr>
          <p:cNvPr id="6" name="Rectangle 5"/>
          <p:cNvSpPr/>
          <p:nvPr/>
        </p:nvSpPr>
        <p:spPr>
          <a:xfrm>
            <a:off x="3238500" y="1063582"/>
            <a:ext cx="3429000" cy="6124754"/>
          </a:xfrm>
          <a:prstGeom prst="rect">
            <a:avLst/>
          </a:prstGeom>
        </p:spPr>
        <p:txBody>
          <a:bodyPr>
            <a:spAutoFit/>
          </a:bodyPr>
          <a:lstStyle/>
          <a:p>
            <a:pPr algn="ctr"/>
            <a:endParaRPr lang="en-GB" sz="1400" b="1" dirty="0">
              <a:latin typeface="SassoonPrimary" panose="020B0500000000000000" pitchFamily="34" charset="0"/>
            </a:endParaRPr>
          </a:p>
          <a:p>
            <a:pPr algn="ctr"/>
            <a:r>
              <a:rPr lang="en-GB" sz="1400" dirty="0">
                <a:latin typeface="SassoonPrimary" panose="020B0500000000000000" pitchFamily="34" charset="0"/>
              </a:rPr>
              <a:t> </a:t>
            </a:r>
          </a:p>
          <a:p>
            <a:pPr algn="ctr"/>
            <a:r>
              <a:rPr lang="en-GB" sz="1400" dirty="0">
                <a:latin typeface="SassoonPrimary" panose="020B0500000000000000" pitchFamily="34" charset="0"/>
              </a:rPr>
              <a:t> </a:t>
            </a:r>
          </a:p>
          <a:p>
            <a:pPr algn="ctr"/>
            <a:r>
              <a:rPr lang="en-GB" sz="1400" dirty="0">
                <a:latin typeface="SassoonPrimary" panose="020B0500000000000000" pitchFamily="34" charset="0"/>
              </a:rPr>
              <a:t>Last five hours of primary school</a:t>
            </a:r>
          </a:p>
          <a:p>
            <a:pPr algn="ctr"/>
            <a:r>
              <a:rPr lang="en-GB" sz="1400" dirty="0">
                <a:latin typeface="SassoonPrimary" panose="020B0500000000000000" pitchFamily="34" charset="0"/>
              </a:rPr>
              <a:t>Where everything's before</a:t>
            </a:r>
          </a:p>
          <a:p>
            <a:pPr algn="ctr"/>
            <a:r>
              <a:rPr lang="en-GB" sz="1400" dirty="0">
                <a:latin typeface="SassoonPrimary" panose="020B0500000000000000" pitchFamily="34" charset="0"/>
              </a:rPr>
              <a:t>The aims and games and crazes</a:t>
            </a:r>
          </a:p>
          <a:p>
            <a:pPr algn="ctr"/>
            <a:r>
              <a:rPr lang="en-GB" sz="1400" dirty="0">
                <a:latin typeface="SassoonPrimary" panose="020B0500000000000000" pitchFamily="34" charset="0"/>
              </a:rPr>
              <a:t>no one’s crazy for no more</a:t>
            </a:r>
          </a:p>
          <a:p>
            <a:pPr algn="ctr"/>
            <a:r>
              <a:rPr lang="en-GB" sz="1400" dirty="0">
                <a:latin typeface="SassoonPrimary" panose="020B0500000000000000" pitchFamily="34" charset="0"/>
              </a:rPr>
              <a:t> </a:t>
            </a:r>
          </a:p>
          <a:p>
            <a:pPr algn="ctr"/>
            <a:r>
              <a:rPr lang="en-GB" sz="1400" dirty="0">
                <a:latin typeface="SassoonPrimary" panose="020B0500000000000000" pitchFamily="34" charset="0"/>
              </a:rPr>
              <a:t> </a:t>
            </a:r>
          </a:p>
          <a:p>
            <a:pPr algn="ctr"/>
            <a:r>
              <a:rPr lang="en-GB" sz="1400" dirty="0">
                <a:latin typeface="SassoonPrimary" panose="020B0500000000000000" pitchFamily="34" charset="0"/>
              </a:rPr>
              <a:t>Last three hours of primary school</a:t>
            </a:r>
          </a:p>
          <a:p>
            <a:pPr algn="ctr"/>
            <a:r>
              <a:rPr lang="en-GB" sz="1400" dirty="0">
                <a:latin typeface="SassoonPrimary" panose="020B0500000000000000" pitchFamily="34" charset="0"/>
              </a:rPr>
              <a:t>One final lunchtime play</a:t>
            </a:r>
          </a:p>
          <a:p>
            <a:pPr algn="ctr"/>
            <a:r>
              <a:rPr lang="en-GB" sz="1400" dirty="0">
                <a:latin typeface="SassoonPrimary" panose="020B0500000000000000" pitchFamily="34" charset="0"/>
              </a:rPr>
              <a:t>Instead of chasing friends we try</a:t>
            </a:r>
          </a:p>
          <a:p>
            <a:pPr algn="ctr"/>
            <a:r>
              <a:rPr lang="en-GB" sz="1400" dirty="0">
                <a:latin typeface="SassoonPrimary" panose="020B0500000000000000" pitchFamily="34" charset="0"/>
              </a:rPr>
              <a:t>to chase and catch the day</a:t>
            </a:r>
          </a:p>
          <a:p>
            <a:pPr algn="ctr"/>
            <a:r>
              <a:rPr lang="en-GB" sz="1400" dirty="0">
                <a:latin typeface="SassoonPrimary" panose="020B0500000000000000" pitchFamily="34" charset="0"/>
              </a:rPr>
              <a:t> </a:t>
            </a:r>
          </a:p>
          <a:p>
            <a:pPr algn="ctr"/>
            <a:r>
              <a:rPr lang="en-GB" sz="1400" dirty="0">
                <a:latin typeface="SassoonPrimary" panose="020B0500000000000000" pitchFamily="34" charset="0"/>
              </a:rPr>
              <a:t> </a:t>
            </a:r>
          </a:p>
          <a:p>
            <a:pPr algn="ctr"/>
            <a:r>
              <a:rPr lang="en-GB" sz="1400" dirty="0">
                <a:latin typeface="SassoonPrimary" panose="020B0500000000000000" pitchFamily="34" charset="0"/>
              </a:rPr>
              <a:t>Last one hour of primary school</a:t>
            </a:r>
          </a:p>
          <a:p>
            <a:pPr algn="ctr"/>
            <a:r>
              <a:rPr lang="en-GB" sz="1400" dirty="0">
                <a:latin typeface="SassoonPrimary" panose="020B0500000000000000" pitchFamily="34" charset="0"/>
              </a:rPr>
              <a:t>With </a:t>
            </a:r>
            <a:r>
              <a:rPr lang="en-GB" sz="1400" dirty="0" smtClean="0">
                <a:latin typeface="SassoonPrimary" panose="020B0500000000000000" pitchFamily="34" charset="0"/>
              </a:rPr>
              <a:t>Miss </a:t>
            </a:r>
            <a:r>
              <a:rPr lang="en-GB" sz="1400" dirty="0">
                <a:latin typeface="SassoonPrimary" panose="020B0500000000000000" pitchFamily="34" charset="0"/>
              </a:rPr>
              <a:t>who understood</a:t>
            </a:r>
          </a:p>
          <a:p>
            <a:pPr algn="ctr"/>
            <a:r>
              <a:rPr lang="en-GB" sz="1400" dirty="0">
                <a:latin typeface="SassoonPrimary" panose="020B0500000000000000" pitchFamily="34" charset="0"/>
              </a:rPr>
              <a:t>And helped me see I could achieve </a:t>
            </a:r>
          </a:p>
          <a:p>
            <a:pPr algn="ctr"/>
            <a:r>
              <a:rPr lang="en-GB" sz="1400" dirty="0">
                <a:latin typeface="SassoonPrimary" panose="020B0500000000000000" pitchFamily="34" charset="0"/>
              </a:rPr>
              <a:t>‘cos </a:t>
            </a:r>
            <a:r>
              <a:rPr lang="en-GB" sz="1400" dirty="0" smtClean="0">
                <a:latin typeface="SassoonPrimary" panose="020B0500000000000000" pitchFamily="34" charset="0"/>
              </a:rPr>
              <a:t>she </a:t>
            </a:r>
            <a:r>
              <a:rPr lang="en-GB" sz="1400" dirty="0">
                <a:latin typeface="SassoonPrimary" panose="020B0500000000000000" pitchFamily="34" charset="0"/>
              </a:rPr>
              <a:t>believed I could</a:t>
            </a:r>
          </a:p>
          <a:p>
            <a:pPr algn="ctr"/>
            <a:r>
              <a:rPr lang="en-GB" sz="1400" dirty="0">
                <a:latin typeface="SassoonPrimary" panose="020B0500000000000000" pitchFamily="34" charset="0"/>
              </a:rPr>
              <a:t> </a:t>
            </a:r>
          </a:p>
          <a:p>
            <a:pPr algn="ctr"/>
            <a:r>
              <a:rPr lang="en-GB" sz="1400" dirty="0">
                <a:latin typeface="SassoonPrimary" panose="020B0500000000000000" pitchFamily="34" charset="0"/>
              </a:rPr>
              <a:t> </a:t>
            </a:r>
          </a:p>
          <a:p>
            <a:pPr algn="ctr"/>
            <a:r>
              <a:rPr lang="en-GB" sz="1400" dirty="0">
                <a:latin typeface="SassoonPrimary" panose="020B0500000000000000" pitchFamily="34" charset="0"/>
              </a:rPr>
              <a:t>Last ever second of primary school</a:t>
            </a:r>
          </a:p>
          <a:p>
            <a:pPr algn="ctr"/>
            <a:r>
              <a:rPr lang="en-GB" sz="1400" dirty="0">
                <a:latin typeface="SassoonPrimary" panose="020B0500000000000000" pitchFamily="34" charset="0"/>
              </a:rPr>
              <a:t>The full stop rings in our ears</a:t>
            </a:r>
          </a:p>
          <a:p>
            <a:pPr algn="ctr"/>
            <a:r>
              <a:rPr lang="en-GB" sz="1400" dirty="0">
                <a:latin typeface="SassoonPrimary" panose="020B0500000000000000" pitchFamily="34" charset="0"/>
              </a:rPr>
              <a:t>But a thousand chapters left to write</a:t>
            </a:r>
          </a:p>
          <a:p>
            <a:pPr algn="ctr"/>
            <a:r>
              <a:rPr lang="en-GB" sz="1400" dirty="0">
                <a:latin typeface="SassoonPrimary" panose="020B0500000000000000" pitchFamily="34" charset="0"/>
              </a:rPr>
              <a:t>We must vacate our childhood site</a:t>
            </a:r>
          </a:p>
          <a:p>
            <a:pPr algn="ctr"/>
            <a:r>
              <a:rPr lang="en-GB" sz="1400" dirty="0">
                <a:latin typeface="SassoonPrimary" panose="020B0500000000000000" pitchFamily="34" charset="0"/>
              </a:rPr>
              <a:t>For time moves on and time is right -</a:t>
            </a:r>
          </a:p>
          <a:p>
            <a:pPr algn="ctr"/>
            <a:r>
              <a:rPr lang="en-GB" sz="1400" dirty="0">
                <a:latin typeface="SassoonPrimary" panose="020B0500000000000000" pitchFamily="34" charset="0"/>
              </a:rPr>
              <a:t>To leave our wonder years</a:t>
            </a:r>
            <a:endParaRPr lang="en-GB" sz="1400" dirty="0">
              <a:effectLst/>
              <a:latin typeface="SassoonPrimary" panose="020B0500000000000000" pitchFamily="34" charset="0"/>
            </a:endParaRPr>
          </a:p>
        </p:txBody>
      </p:sp>
      <p:pic>
        <p:nvPicPr>
          <p:cNvPr id="7" name="Pictur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5557" y="268245"/>
            <a:ext cx="3800475" cy="542925"/>
          </a:xfrm>
          <a:prstGeom prst="rect">
            <a:avLst/>
          </a:prstGeom>
        </p:spPr>
      </p:pic>
      <p:pic>
        <p:nvPicPr>
          <p:cNvPr id="8" name="Picture 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030635" y="-15355"/>
            <a:ext cx="1180696" cy="1180696"/>
          </a:xfrm>
          <a:prstGeom prst="rect">
            <a:avLst/>
          </a:prstGeom>
        </p:spPr>
      </p:pic>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14946" y="6338897"/>
            <a:ext cx="660587" cy="660587"/>
          </a:xfrm>
          <a:prstGeom prst="rect">
            <a:avLst/>
          </a:prstGeom>
        </p:spPr>
      </p:pic>
      <p:pic>
        <p:nvPicPr>
          <p:cNvPr id="3" name="Picture 2"/>
          <p:cNvPicPr>
            <a:picLocks noChangeAspect="1"/>
          </p:cNvPicPr>
          <p:nvPr/>
        </p:nvPicPr>
        <p:blipFill rotWithShape="1">
          <a:blip r:embed="rId5" cstate="print">
            <a:extLst>
              <a:ext uri="{28A0092B-C50C-407E-A947-70E740481C1C}">
                <a14:useLocalDpi xmlns:a14="http://schemas.microsoft.com/office/drawing/2010/main" val="0"/>
              </a:ext>
            </a:extLst>
          </a:blip>
          <a:srcRect t="25471" b="23456"/>
          <a:stretch/>
        </p:blipFill>
        <p:spPr>
          <a:xfrm>
            <a:off x="3987218" y="1165341"/>
            <a:ext cx="769695" cy="393110"/>
          </a:xfrm>
          <a:prstGeom prst="rect">
            <a:avLst/>
          </a:prstGeom>
        </p:spPr>
      </p:pic>
      <p:pic>
        <p:nvPicPr>
          <p:cNvPr id="9" name="Picture 8"/>
          <p:cNvPicPr>
            <a:picLocks noChangeAspect="1"/>
          </p:cNvPicPr>
          <p:nvPr/>
        </p:nvPicPr>
        <p:blipFill rotWithShape="1">
          <a:blip r:embed="rId6" cstate="print">
            <a:extLst>
              <a:ext uri="{28A0092B-C50C-407E-A947-70E740481C1C}">
                <a14:useLocalDpi xmlns:a14="http://schemas.microsoft.com/office/drawing/2010/main" val="0"/>
              </a:ext>
            </a:extLst>
          </a:blip>
          <a:srcRect l="-7904" t="13995"/>
          <a:stretch/>
        </p:blipFill>
        <p:spPr>
          <a:xfrm>
            <a:off x="5141907" y="1034713"/>
            <a:ext cx="657089" cy="523738"/>
          </a:xfrm>
          <a:prstGeom prst="rect">
            <a:avLst/>
          </a:prstGeom>
        </p:spPr>
      </p:pic>
      <p:pic>
        <p:nvPicPr>
          <p:cNvPr id="10" name="Picture 9"/>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2261937" y="6351996"/>
            <a:ext cx="766151" cy="766151"/>
          </a:xfrm>
          <a:prstGeom prst="rect">
            <a:avLst/>
          </a:prstGeom>
        </p:spPr>
      </p:pic>
      <p:pic>
        <p:nvPicPr>
          <p:cNvPr id="11" name="Picture 10"/>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1479530" y="6099696"/>
            <a:ext cx="593558" cy="569495"/>
          </a:xfrm>
          <a:prstGeom prst="rect">
            <a:avLst/>
          </a:prstGeom>
        </p:spPr>
      </p:pic>
      <p:sp>
        <p:nvSpPr>
          <p:cNvPr id="12" name="Rectangle 11"/>
          <p:cNvSpPr/>
          <p:nvPr/>
        </p:nvSpPr>
        <p:spPr>
          <a:xfrm>
            <a:off x="514946" y="7290095"/>
            <a:ext cx="5939847" cy="2383452"/>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TextBox 12"/>
          <p:cNvSpPr txBox="1"/>
          <p:nvPr/>
        </p:nvSpPr>
        <p:spPr>
          <a:xfrm>
            <a:off x="-1141392" y="7323552"/>
            <a:ext cx="4177694" cy="830997"/>
          </a:xfrm>
          <a:prstGeom prst="rect">
            <a:avLst/>
          </a:prstGeom>
          <a:noFill/>
        </p:spPr>
        <p:txBody>
          <a:bodyPr wrap="square" rtlCol="0">
            <a:spAutoFit/>
          </a:bodyPr>
          <a:lstStyle/>
          <a:p>
            <a:pPr algn="ctr"/>
            <a:r>
              <a:rPr lang="en-GB" sz="1600" dirty="0" smtClean="0"/>
              <a:t>Insert </a:t>
            </a:r>
          </a:p>
          <a:p>
            <a:pPr algn="ctr"/>
            <a:r>
              <a:rPr lang="en-GB" sz="1600" dirty="0" smtClean="0"/>
              <a:t>Class</a:t>
            </a:r>
          </a:p>
          <a:p>
            <a:pPr algn="ctr"/>
            <a:r>
              <a:rPr lang="en-GB" sz="1600" dirty="0" smtClean="0"/>
              <a:t>Photo</a:t>
            </a:r>
            <a:endParaRPr lang="en-GB" sz="1600" dirty="0"/>
          </a:p>
        </p:txBody>
      </p:sp>
    </p:spTree>
    <p:extLst>
      <p:ext uri="{BB962C8B-B14F-4D97-AF65-F5344CB8AC3E}">
        <p14:creationId xmlns:p14="http://schemas.microsoft.com/office/powerpoint/2010/main" val="3879592633"/>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1957</TotalTime>
  <Words>1149</Words>
  <Application>Microsoft Office PowerPoint</Application>
  <PresentationFormat>A4 Paper (210x297 mm)</PresentationFormat>
  <Paragraphs>267</Paragraphs>
  <Slides>20</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20</vt:i4>
      </vt:variant>
    </vt:vector>
  </HeadingPairs>
  <TitlesOfParts>
    <vt:vector size="26" baseType="lpstr">
      <vt:lpstr>Arial</vt:lpstr>
      <vt:lpstr>Calibri</vt:lpstr>
      <vt:lpstr>Calibri Light</vt:lpstr>
      <vt:lpstr>Century Gothic</vt:lpstr>
      <vt:lpstr>SassoonPrimary</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Hewlett-Packard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Eloise Marner</dc:creator>
  <cp:lastModifiedBy>K Cookson</cp:lastModifiedBy>
  <cp:revision>68</cp:revision>
  <dcterms:created xsi:type="dcterms:W3CDTF">2020-04-09T12:00:21Z</dcterms:created>
  <dcterms:modified xsi:type="dcterms:W3CDTF">2020-05-13T15:33:59Z</dcterms:modified>
</cp:coreProperties>
</file>