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 SemiBold" pitchFamily="2" charset="0"/>
      <p:bold r:id="rId18"/>
    </p:embeddedFont>
    <p:embeddedFont>
      <p:font typeface="Twinkl" pitchFamily="2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>
          <p15:clr>
            <a:srgbClr val="A4A3A4"/>
          </p15:clr>
        </p15:guide>
        <p15:guide id="3" pos="340" userDrawn="1">
          <p15:clr>
            <a:srgbClr val="A4A3A4"/>
          </p15:clr>
        </p15:guide>
        <p15:guide id="4" orient="horz" pos="3997" userDrawn="1">
          <p15:clr>
            <a:srgbClr val="A4A3A4"/>
          </p15:clr>
        </p15:guide>
        <p15:guide id="5" pos="5420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E1B1"/>
    <a:srgbClr val="6A9324"/>
    <a:srgbClr val="00A7E6"/>
    <a:srgbClr val="EF8217"/>
    <a:srgbClr val="EC6D76"/>
    <a:srgbClr val="F8CACA"/>
    <a:srgbClr val="4DB1E2"/>
    <a:srgbClr val="4DB1E3"/>
    <a:srgbClr val="AEDFF8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0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90" y="510"/>
      </p:cViewPr>
      <p:guideLst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299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44F1D6-13B0-4C78-BB7F-0108728247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FDFC0-314E-47F3-80A3-F9244B8520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7F756C-83ED-4B15-B6A6-3B6795032895}" type="datetimeFigureOut">
              <a:rPr lang="en-GB"/>
              <a:pPr>
                <a:defRPr/>
              </a:pPr>
              <a:t>24/06/2019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ABDB9-698B-4E70-A456-C6F18AD6F9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C7A075-9411-44A0-8132-4F85280C46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5E83F6-0454-4B6C-B666-32B6350D95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9959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851974-D985-400F-A6C4-C43D287DD3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3BFD2D-BF10-430C-BB36-F8F1B1D4AA5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C9CD1B-ABA4-430E-980B-A2B22B38856A}" type="datetimeFigureOut">
              <a:rPr lang="en-GB"/>
              <a:pPr>
                <a:defRPr/>
              </a:pPr>
              <a:t>24/06/2019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E18CF3-D960-4AD8-9E9C-3ACF2F6299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1E8878-20C8-4832-B039-68FB351DD6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C84C1-B003-491C-B2CC-2A0D3C4CB58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05A6-789A-44A9-8B1E-DC77C1BC88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68F2F8-D24E-4D7E-B346-ADF9D2FDA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788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5B262C2-24A8-43BD-B7A4-D6BCF624F20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7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EBBB160E-137C-47D7-BC10-C71CC8BCDC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544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5A2032E-DAD3-4C62-ABF0-F4AF7BBD28F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28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7F1E357-B396-4756-A3DE-E8E60E3A844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0903C9-6E15-479E-98F3-2DB0B9030B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5" r:id="rId2"/>
    <p:sldLayoutId id="2147483797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image" Target="../media/image10.png"/><Relationship Id="rId5" Type="http://schemas.openxmlformats.org/officeDocument/2006/relationships/slide" Target="slide6.xml"/><Relationship Id="rId10" Type="http://schemas.openxmlformats.org/officeDocument/2006/relationships/image" Target="../media/image9.png"/><Relationship Id="rId4" Type="http://schemas.openxmlformats.org/officeDocument/2006/relationships/slide" Target="slide5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2.xml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2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18.png"/><Relationship Id="rId5" Type="http://schemas.openxmlformats.org/officeDocument/2006/relationships/slide" Target="slide2.xml"/><Relationship Id="rId10" Type="http://schemas.openxmlformats.org/officeDocument/2006/relationships/image" Target="../media/image25.png"/><Relationship Id="rId4" Type="http://schemas.openxmlformats.org/officeDocument/2006/relationships/image" Target="../media/image11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" Target="slide2.xml"/><Relationship Id="rId7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18.png"/><Relationship Id="rId3" Type="http://schemas.openxmlformats.org/officeDocument/2006/relationships/image" Target="../media/image34.png"/><Relationship Id="rId7" Type="http://schemas.openxmlformats.org/officeDocument/2006/relationships/slide" Target="slide2.xml"/><Relationship Id="rId12" Type="http://schemas.openxmlformats.org/officeDocument/2006/relationships/image" Target="../media/image2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40.png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image" Target="../media/image35.pn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" Target="slide2.xml"/><Relationship Id="rId7" Type="http://schemas.openxmlformats.org/officeDocument/2006/relationships/image" Target="../media/image4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438151" y="765175"/>
            <a:ext cx="8248650" cy="53276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133724" y="1346201"/>
            <a:ext cx="2876552" cy="42844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E2730505-8581-4423-A042-677C948B3393}"/>
              </a:ext>
            </a:extLst>
          </p:cNvPr>
          <p:cNvSpPr/>
          <p:nvPr/>
        </p:nvSpPr>
        <p:spPr>
          <a:xfrm>
            <a:off x="3703271" y="1817230"/>
            <a:ext cx="1737458" cy="419100"/>
          </a:xfrm>
          <a:prstGeom prst="rect">
            <a:avLst/>
          </a:prstGeom>
          <a:solidFill>
            <a:srgbClr val="F0811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Monday</a:t>
            </a:r>
          </a:p>
        </p:txBody>
      </p:sp>
      <p:sp>
        <p:nvSpPr>
          <p:cNvPr id="6" name="Rectangle 5">
            <a:hlinkClick r:id="rId3" action="ppaction://hlinksldjump"/>
            <a:extLst>
              <a:ext uri="{FF2B5EF4-FFF2-40B4-BE49-F238E27FC236}">
                <a16:creationId xmlns:a16="http://schemas.microsoft.com/office/drawing/2014/main" id="{C2C69EC6-03F8-4C0A-93DE-229DFB6E4C6C}"/>
              </a:ext>
            </a:extLst>
          </p:cNvPr>
          <p:cNvSpPr/>
          <p:nvPr/>
        </p:nvSpPr>
        <p:spPr>
          <a:xfrm>
            <a:off x="3703271" y="2538665"/>
            <a:ext cx="1737458" cy="419100"/>
          </a:xfrm>
          <a:prstGeom prst="rect">
            <a:avLst/>
          </a:prstGeom>
          <a:solidFill>
            <a:srgbClr val="EA6E7A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Tuesday</a:t>
            </a:r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:a16="http://schemas.microsoft.com/office/drawing/2014/main" id="{D01D2A22-74DA-4FB8-A07E-1C0F5ECD4672}"/>
              </a:ext>
            </a:extLst>
          </p:cNvPr>
          <p:cNvSpPr/>
          <p:nvPr/>
        </p:nvSpPr>
        <p:spPr>
          <a:xfrm>
            <a:off x="3703271" y="3260100"/>
            <a:ext cx="1737458" cy="419100"/>
          </a:xfrm>
          <a:prstGeom prst="rect">
            <a:avLst/>
          </a:prstGeom>
          <a:solidFill>
            <a:srgbClr val="FAB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Wednesday</a:t>
            </a:r>
          </a:p>
        </p:txBody>
      </p:sp>
      <p:sp>
        <p:nvSpPr>
          <p:cNvPr id="8" name="Rectangle 7">
            <a:hlinkClick r:id="rId5" action="ppaction://hlinksldjump"/>
            <a:extLst>
              <a:ext uri="{FF2B5EF4-FFF2-40B4-BE49-F238E27FC236}">
                <a16:creationId xmlns:a16="http://schemas.microsoft.com/office/drawing/2014/main" id="{30090FCF-2630-4076-B1D1-0222F8E2424C}"/>
              </a:ext>
            </a:extLst>
          </p:cNvPr>
          <p:cNvSpPr/>
          <p:nvPr/>
        </p:nvSpPr>
        <p:spPr>
          <a:xfrm>
            <a:off x="3703271" y="3981535"/>
            <a:ext cx="1737458" cy="419100"/>
          </a:xfrm>
          <a:prstGeom prst="rect">
            <a:avLst/>
          </a:prstGeom>
          <a:solidFill>
            <a:srgbClr val="6B9C6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Thursday</a:t>
            </a:r>
          </a:p>
        </p:txBody>
      </p:sp>
      <p:sp>
        <p:nvSpPr>
          <p:cNvPr id="9" name="Rectangle 8">
            <a:hlinkClick r:id="rId6" action="ppaction://hlinksldjump"/>
            <a:extLst>
              <a:ext uri="{FF2B5EF4-FFF2-40B4-BE49-F238E27FC236}">
                <a16:creationId xmlns:a16="http://schemas.microsoft.com/office/drawing/2014/main" id="{BB091D01-49F8-4733-ADAA-0BE8739314E2}"/>
              </a:ext>
            </a:extLst>
          </p:cNvPr>
          <p:cNvSpPr/>
          <p:nvPr/>
        </p:nvSpPr>
        <p:spPr>
          <a:xfrm>
            <a:off x="3703271" y="4702971"/>
            <a:ext cx="1737458" cy="420687"/>
          </a:xfrm>
          <a:prstGeom prst="rect">
            <a:avLst/>
          </a:prstGeom>
          <a:solidFill>
            <a:srgbClr val="A772B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Friday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250" y="740491"/>
            <a:ext cx="2070100" cy="20701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9238">
            <a:off x="1251461" y="4392270"/>
            <a:ext cx="824482" cy="14046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6589">
            <a:off x="1902697" y="4356573"/>
            <a:ext cx="900526" cy="15341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27" y="1099026"/>
            <a:ext cx="2382715" cy="1688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890">
            <a:off x="5636225" y="4181506"/>
            <a:ext cx="1685447" cy="1062696"/>
          </a:xfrm>
          <a:prstGeom prst="rect">
            <a:avLst/>
          </a:prstGeom>
        </p:spPr>
      </p:pic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05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>
            <a:off x="5098482" y="3855754"/>
            <a:ext cx="2125109" cy="897062"/>
          </a:xfrm>
          <a:custGeom>
            <a:avLst/>
            <a:gdLst>
              <a:gd name="T0" fmla="*/ 1995 w 1995"/>
              <a:gd name="T1" fmla="*/ 1109 h 1216"/>
              <a:gd name="T2" fmla="*/ 1677 w 1995"/>
              <a:gd name="T3" fmla="*/ 1032 h 1216"/>
              <a:gd name="T4" fmla="*/ 1954 w 1995"/>
              <a:gd name="T5" fmla="*/ 608 h 1216"/>
              <a:gd name="T6" fmla="*/ 977 w 1995"/>
              <a:gd name="T7" fmla="*/ 0 h 1216"/>
              <a:gd name="T8" fmla="*/ 0 w 1995"/>
              <a:gd name="T9" fmla="*/ 608 h 1216"/>
              <a:gd name="T10" fmla="*/ 977 w 1995"/>
              <a:gd name="T11" fmla="*/ 1216 h 1216"/>
              <a:gd name="T12" fmla="*/ 1496 w 1995"/>
              <a:gd name="T13" fmla="*/ 1123 h 1216"/>
              <a:gd name="T14" fmla="*/ 1995 w 1995"/>
              <a:gd name="T15" fmla="*/ 1109 h 1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95" h="1216">
                <a:moveTo>
                  <a:pt x="1995" y="1109"/>
                </a:moveTo>
                <a:cubicBezTo>
                  <a:pt x="1995" y="1109"/>
                  <a:pt x="1798" y="1134"/>
                  <a:pt x="1677" y="1032"/>
                </a:cubicBezTo>
                <a:cubicBezTo>
                  <a:pt x="1849" y="922"/>
                  <a:pt x="1954" y="773"/>
                  <a:pt x="1954" y="608"/>
                </a:cubicBezTo>
                <a:cubicBezTo>
                  <a:pt x="1954" y="272"/>
                  <a:pt x="1517" y="0"/>
                  <a:pt x="977" y="0"/>
                </a:cubicBezTo>
                <a:cubicBezTo>
                  <a:pt x="437" y="0"/>
                  <a:pt x="0" y="272"/>
                  <a:pt x="0" y="608"/>
                </a:cubicBezTo>
                <a:cubicBezTo>
                  <a:pt x="0" y="944"/>
                  <a:pt x="437" y="1216"/>
                  <a:pt x="977" y="1216"/>
                </a:cubicBezTo>
                <a:cubicBezTo>
                  <a:pt x="1168" y="1216"/>
                  <a:pt x="1346" y="1182"/>
                  <a:pt x="1496" y="1123"/>
                </a:cubicBezTo>
                <a:cubicBezTo>
                  <a:pt x="1651" y="1178"/>
                  <a:pt x="1835" y="1201"/>
                  <a:pt x="1995" y="11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6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7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Rectangle 17">
            <a:extLst>
              <a:ext uri="{FF2B5EF4-FFF2-40B4-BE49-F238E27FC236}">
                <a16:creationId xmlns:a16="http://schemas.microsoft.com/office/drawing/2014/main" id="{7F1179DC-E347-455E-87E0-215AE9C23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6074" y="506880"/>
            <a:ext cx="15712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10 Monday</a:t>
            </a:r>
          </a:p>
        </p:txBody>
      </p:sp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549A8405-78B5-4C32-8D8D-6664E72C4D62}"/>
              </a:ext>
            </a:extLst>
          </p:cNvPr>
          <p:cNvSpPr/>
          <p:nvPr/>
        </p:nvSpPr>
        <p:spPr>
          <a:xfrm>
            <a:off x="771525" y="526958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920F95F-BAF8-41D0-A937-C101AC3228D7}"/>
              </a:ext>
            </a:extLst>
          </p:cNvPr>
          <p:cNvSpPr/>
          <p:nvPr/>
        </p:nvSpPr>
        <p:spPr>
          <a:xfrm>
            <a:off x="2132806" y="308303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F4FF832E-ACC2-435E-B520-0E5AA5DD38A4}"/>
              </a:ext>
            </a:extLst>
          </p:cNvPr>
          <p:cNvSpPr/>
          <p:nvPr/>
        </p:nvSpPr>
        <p:spPr>
          <a:xfrm>
            <a:off x="6005672" y="308224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61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092" y="1076075"/>
            <a:ext cx="3573215" cy="97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Harry buys a bucket with a capacity of 5 litres. He uses two buckets to fill the moat of his sandcastle. How much water does he use?</a:t>
            </a: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44550" y="1154362"/>
            <a:ext cx="3604358" cy="182474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56" name="Rectangle 58">
            <a:extLst>
              <a:ext uri="{FF2B5EF4-FFF2-40B4-BE49-F238E27FC236}">
                <a16:creationId xmlns:a16="http://schemas.microsoft.com/office/drawing/2014/main" id="{1350AB95-C201-4A82-BD91-64A02F1EE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856" y="1171602"/>
            <a:ext cx="241068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Write 928 in words. </a:t>
            </a: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162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165" y="1794677"/>
            <a:ext cx="2095010" cy="789411"/>
          </a:xfrm>
          <a:prstGeom prst="rect">
            <a:avLst/>
          </a:prstGeom>
          <a:noFill/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nine hundred and twenty-eight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2621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576  +  40  =   616</a:t>
            </a:r>
          </a:p>
        </p:txBody>
      </p:sp>
      <p:sp>
        <p:nvSpPr>
          <p:cNvPr id="171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197" y="2352074"/>
            <a:ext cx="1404003" cy="3947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10 litres</a:t>
            </a:r>
          </a:p>
        </p:txBody>
      </p:sp>
      <p:sp>
        <p:nvSpPr>
          <p:cNvPr id="17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7300" y="5410345"/>
            <a:ext cx="180099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Harry correct?</a:t>
            </a:r>
            <a:endParaRPr lang="en-GB" sz="1600" b="1" dirty="0"/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Second +/-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247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555  -  500  =   55</a:t>
            </a:r>
          </a:p>
        </p:txBody>
      </p:sp>
      <p:sp>
        <p:nvSpPr>
          <p:cNvPr id="8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29" y="5204090"/>
            <a:ext cx="21435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19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10    =  190</a:t>
            </a:r>
          </a:p>
        </p:txBody>
      </p:sp>
      <p:sp>
        <p:nvSpPr>
          <p:cNvPr id="89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657" y="5646911"/>
            <a:ext cx="21018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500  </a:t>
            </a:r>
            <a:r>
              <a:rPr lang="en-GB" sz="2000" b="1" dirty="0">
                <a:solidFill>
                  <a:sysClr val="windowText" lastClr="000000"/>
                </a:solidFill>
              </a:rPr>
              <a:t>÷</a:t>
            </a:r>
            <a:r>
              <a:rPr lang="en-GB" altLang="en-US" sz="2000" b="1" dirty="0">
                <a:solidFill>
                  <a:schemeClr val="tx1"/>
                </a:solidFill>
              </a:rPr>
              <a:t>  50  =  10</a:t>
            </a:r>
          </a:p>
        </p:txBody>
      </p:sp>
      <p:sp>
        <p:nvSpPr>
          <p:cNvPr id="166" name="First x reveal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09" y="1457680"/>
            <a:ext cx="2371464" cy="153986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822" y="5605060"/>
            <a:ext cx="411631" cy="48381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848" y="3769912"/>
            <a:ext cx="786856" cy="458595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21657">
            <a:off x="2467778" y="5017150"/>
            <a:ext cx="430726" cy="733802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283" y="4204278"/>
            <a:ext cx="577425" cy="585523"/>
          </a:xfrm>
          <a:prstGeom prst="rect">
            <a:avLst/>
          </a:prstGeom>
        </p:spPr>
      </p:pic>
      <p:sp>
        <p:nvSpPr>
          <p:cNvPr id="10280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7063" y="3994903"/>
            <a:ext cx="204528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1400" b="1" dirty="0"/>
              <a:t>If I count in multiples of eight, I will say the number 28.</a:t>
            </a:r>
            <a:endParaRPr lang="en-GB" altLang="en-US" sz="14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70908" y="2000547"/>
            <a:ext cx="1109568" cy="1280271"/>
          </a:xfrm>
          <a:prstGeom prst="rect">
            <a:avLst/>
          </a:prstGeom>
        </p:spPr>
      </p:pic>
      <p:pic>
        <p:nvPicPr>
          <p:cNvPr id="1036" name="Picture 12" descr="Boy-in-Wheelchair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41837" y="3977430"/>
            <a:ext cx="1419262" cy="205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62" grpId="0" animBg="1"/>
      <p:bldP spid="95" grpId="0" animBg="1"/>
      <p:bldP spid="84" grpId="0" animBg="1"/>
      <p:bldP spid="166" grpId="0" animBg="1"/>
      <p:bldP spid="9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801" y="3948017"/>
            <a:ext cx="469818" cy="14323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057" y="4163814"/>
            <a:ext cx="499915" cy="1231499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672133" y="5185326"/>
            <a:ext cx="1782723" cy="84145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15882" y="5195298"/>
            <a:ext cx="1782723" cy="8314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1271" name="Rectangle 17">
            <a:extLst>
              <a:ext uri="{FF2B5EF4-FFF2-40B4-BE49-F238E27FC236}">
                <a16:creationId xmlns:a16="http://schemas.microsoft.com/office/drawing/2014/main" id="{38DAC323-5513-47D0-A68A-357E33C336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20171" y="506880"/>
            <a:ext cx="15937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10 Tuesday</a:t>
            </a:r>
          </a:p>
        </p:txBody>
      </p:sp>
      <p:sp>
        <p:nvSpPr>
          <p:cNvPr id="1127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127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5" action="ppaction://hlinksldjump"/>
            <a:extLst>
              <a:ext uri="{FF2B5EF4-FFF2-40B4-BE49-F238E27FC236}">
                <a16:creationId xmlns:a16="http://schemas.microsoft.com/office/drawing/2014/main" id="{7E0517F1-CD54-41DE-82FC-6DF4436EB565}"/>
              </a:ext>
            </a:extLst>
          </p:cNvPr>
          <p:cNvSpPr/>
          <p:nvPr/>
        </p:nvSpPr>
        <p:spPr>
          <a:xfrm>
            <a:off x="771525" y="527131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2132806" y="30859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7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7055532" y="2792800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27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476" y="1140104"/>
            <a:ext cx="33377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What is the value of the underlined digit?</a:t>
            </a:r>
          </a:p>
        </p:txBody>
      </p:sp>
      <p:sp>
        <p:nvSpPr>
          <p:cNvPr id="159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984" y="5396783"/>
            <a:ext cx="3402543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he correct? 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126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451" y="1913005"/>
            <a:ext cx="1583875" cy="8257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4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/>
        </p:spPr>
        <p:txBody>
          <a:bodyPr wrap="square" lIns="144000" tIns="180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900 or nine hundreds</a:t>
            </a:r>
          </a:p>
        </p:txBody>
      </p:sp>
      <p:sp>
        <p:nvSpPr>
          <p:cNvPr id="163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2" y="1120621"/>
            <a:ext cx="2492369" cy="1328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Saniya collects 5 shells. Each shell has a mass </a:t>
            </a:r>
            <a:br>
              <a:rPr lang="en-GB" sz="1600" dirty="0"/>
            </a:br>
            <a:r>
              <a:rPr lang="en-GB" sz="1600" dirty="0"/>
              <a:t>of 24g. </a:t>
            </a:r>
          </a:p>
          <a:p>
            <a:pPr>
              <a:buNone/>
            </a:pPr>
            <a:r>
              <a:rPr lang="en-GB" sz="1600" dirty="0"/>
              <a:t>What is the total mass of the shells she collects?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39200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624  +  300  =  924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1996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357  -  70  =   287</a:t>
            </a:r>
          </a:p>
        </p:txBody>
      </p:sp>
      <p:sp>
        <p:nvSpPr>
          <p:cNvPr id="45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483" y="5279185"/>
            <a:ext cx="16225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540 </a:t>
            </a:r>
            <a:r>
              <a:rPr lang="en-GB" b="1" dirty="0">
                <a:solidFill>
                  <a:sysClr val="windowText" lastClr="000000"/>
                </a:solidFill>
              </a:rPr>
              <a:t>÷</a:t>
            </a:r>
            <a:r>
              <a:rPr lang="en-GB" altLang="en-US" b="1" dirty="0">
                <a:solidFill>
                  <a:schemeClr val="tx1"/>
                </a:solidFill>
              </a:rPr>
              <a:t> 10 = 54</a:t>
            </a:r>
          </a:p>
        </p:txBody>
      </p:sp>
      <p:sp>
        <p:nvSpPr>
          <p:cNvPr id="4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2732115" y="575295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4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1204799" y="576000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228" y="1570579"/>
            <a:ext cx="1639249" cy="1462484"/>
          </a:xfrm>
          <a:prstGeom prst="rect">
            <a:avLst/>
          </a:prstGeom>
        </p:spPr>
      </p:pic>
      <p:sp>
        <p:nvSpPr>
          <p:cNvPr id="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9389" y="1825732"/>
            <a:ext cx="174331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 u="sng" dirty="0">
                <a:solidFill>
                  <a:schemeClr val="tx1"/>
                </a:solidFill>
              </a:rPr>
              <a:t>9</a:t>
            </a:r>
            <a:r>
              <a:rPr lang="en-GB" altLang="en-US" sz="5400" b="1" dirty="0">
                <a:solidFill>
                  <a:schemeClr val="tx1"/>
                </a:solidFill>
              </a:rPr>
              <a:t>07</a:t>
            </a:r>
            <a:endParaRPr lang="en-GB" altLang="en-US" sz="6000" b="1" dirty="0">
              <a:solidFill>
                <a:schemeClr val="tx1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804" y="3604148"/>
            <a:ext cx="572802" cy="6732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367" y="4248691"/>
            <a:ext cx="808241" cy="4710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111" y="5210494"/>
            <a:ext cx="516765" cy="470594"/>
          </a:xfrm>
          <a:prstGeom prst="rect">
            <a:avLst/>
          </a:prstGeom>
        </p:spPr>
      </p:pic>
      <p:sp>
        <p:nvSpPr>
          <p:cNvPr id="16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0192" y="2666377"/>
            <a:ext cx="1027788" cy="44145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36000" tIns="72000" rIns="36000" bIns="36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2400" b="1" dirty="0"/>
              <a:t>120g</a:t>
            </a: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804595" y="3554345"/>
            <a:ext cx="1752324" cy="882474"/>
          </a:xfrm>
          <a:custGeom>
            <a:avLst/>
            <a:gdLst>
              <a:gd name="T0" fmla="*/ 526 w 526"/>
              <a:gd name="T1" fmla="*/ 223 h 256"/>
              <a:gd name="T2" fmla="*/ 439 w 526"/>
              <a:gd name="T3" fmla="*/ 200 h 256"/>
              <a:gd name="T4" fmla="*/ 504 w 526"/>
              <a:gd name="T5" fmla="*/ 120 h 256"/>
              <a:gd name="T6" fmla="*/ 252 w 526"/>
              <a:gd name="T7" fmla="*/ 0 h 256"/>
              <a:gd name="T8" fmla="*/ 0 w 526"/>
              <a:gd name="T9" fmla="*/ 120 h 256"/>
              <a:gd name="T10" fmla="*/ 252 w 526"/>
              <a:gd name="T11" fmla="*/ 240 h 256"/>
              <a:gd name="T12" fmla="*/ 385 w 526"/>
              <a:gd name="T13" fmla="*/ 222 h 256"/>
              <a:gd name="T14" fmla="*/ 526 w 526"/>
              <a:gd name="T15" fmla="*/ 223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26" h="256">
                <a:moveTo>
                  <a:pt x="526" y="223"/>
                </a:moveTo>
                <a:cubicBezTo>
                  <a:pt x="526" y="223"/>
                  <a:pt x="470" y="234"/>
                  <a:pt x="439" y="200"/>
                </a:cubicBezTo>
                <a:cubicBezTo>
                  <a:pt x="479" y="179"/>
                  <a:pt x="504" y="151"/>
                  <a:pt x="504" y="120"/>
                </a:cubicBezTo>
                <a:cubicBezTo>
                  <a:pt x="504" y="53"/>
                  <a:pt x="391" y="0"/>
                  <a:pt x="252" y="0"/>
                </a:cubicBezTo>
                <a:cubicBezTo>
                  <a:pt x="113" y="0"/>
                  <a:pt x="0" y="53"/>
                  <a:pt x="0" y="120"/>
                </a:cubicBezTo>
                <a:cubicBezTo>
                  <a:pt x="0" y="186"/>
                  <a:pt x="113" y="240"/>
                  <a:pt x="252" y="240"/>
                </a:cubicBezTo>
                <a:cubicBezTo>
                  <a:pt x="301" y="240"/>
                  <a:pt x="346" y="233"/>
                  <a:pt x="385" y="222"/>
                </a:cubicBezTo>
                <a:cubicBezTo>
                  <a:pt x="410" y="232"/>
                  <a:pt x="479" y="256"/>
                  <a:pt x="526" y="2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0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4291" y="3596080"/>
            <a:ext cx="1458021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The taller bottle contains more water. 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04184"/>
              </p:ext>
            </p:extLst>
          </p:nvPr>
        </p:nvGraphicFramePr>
        <p:xfrm>
          <a:off x="3818153" y="5241524"/>
          <a:ext cx="599607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869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99869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99869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</a:tblGrid>
              <a:tr h="237236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37236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ysClr val="windowText" lastClr="000000"/>
                          </a:solidFill>
                        </a:rPr>
                        <a:t>×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37236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732049"/>
              </p:ext>
            </p:extLst>
          </p:nvPr>
        </p:nvGraphicFramePr>
        <p:xfrm>
          <a:off x="3806793" y="5236893"/>
          <a:ext cx="599607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869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99869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99869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</a:tblGrid>
              <a:tr h="237236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37236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3723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651025" y="5138255"/>
            <a:ext cx="1636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written multiplication: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3575" y="924215"/>
            <a:ext cx="1164437" cy="1493649"/>
          </a:xfrm>
          <a:prstGeom prst="rect">
            <a:avLst/>
          </a:prstGeom>
        </p:spPr>
      </p:pic>
      <p:pic>
        <p:nvPicPr>
          <p:cNvPr id="64" name="Picture 12" descr="Boy-in-Wheelchair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41837" y="3977430"/>
            <a:ext cx="1419262" cy="205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6671" y="4639251"/>
            <a:ext cx="82298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b="1" dirty="0"/>
              <a:t>500ml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406" y="4902624"/>
            <a:ext cx="602150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b="1" dirty="0"/>
              <a:t>litre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5651347" y="4368755"/>
            <a:ext cx="306495" cy="592874"/>
            <a:chOff x="1187558" y="3726875"/>
            <a:chExt cx="306495" cy="592874"/>
          </a:xfrm>
        </p:grpSpPr>
        <p:sp>
          <p:nvSpPr>
            <p:cNvPr id="68" name="Rectangle 67"/>
            <p:cNvSpPr/>
            <p:nvPr/>
          </p:nvSpPr>
          <p:spPr>
            <a:xfrm>
              <a:off x="1201184" y="3726875"/>
              <a:ext cx="2792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1</a:t>
              </a: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187558" y="3950417"/>
              <a:ext cx="3064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2</a:t>
              </a:r>
            </a:p>
          </p:txBody>
        </p:sp>
        <p:cxnSp>
          <p:nvCxnSpPr>
            <p:cNvPr id="70" name="Straight Connector 69"/>
            <p:cNvCxnSpPr/>
            <p:nvPr/>
          </p:nvCxnSpPr>
          <p:spPr>
            <a:xfrm>
              <a:off x="1250055" y="4019824"/>
              <a:ext cx="193854" cy="23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793" y="5728711"/>
            <a:ext cx="229689" cy="23291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165" y="5728711"/>
            <a:ext cx="229689" cy="23291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939" y="5728711"/>
            <a:ext cx="229689" cy="232910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126" grpId="0" animBg="1"/>
      <p:bldP spid="39" grpId="0" animBg="1"/>
      <p:bldP spid="40" grpId="0" animBg="1"/>
      <p:bldP spid="46" grpId="0" animBg="1"/>
      <p:bldP spid="47" grpId="0" animBg="1"/>
      <p:bldP spid="1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2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6067708" y="3574216"/>
            <a:ext cx="1677881" cy="1483246"/>
          </a:xfrm>
          <a:custGeom>
            <a:avLst/>
            <a:gdLst>
              <a:gd name="T0" fmla="*/ 447 w 447"/>
              <a:gd name="T1" fmla="*/ 103 h 245"/>
              <a:gd name="T2" fmla="*/ 224 w 447"/>
              <a:gd name="T3" fmla="*/ 0 h 245"/>
              <a:gd name="T4" fmla="*/ 0 w 447"/>
              <a:gd name="T5" fmla="*/ 103 h 245"/>
              <a:gd name="T6" fmla="*/ 222 w 447"/>
              <a:gd name="T7" fmla="*/ 205 h 245"/>
              <a:gd name="T8" fmla="*/ 352 w 447"/>
              <a:gd name="T9" fmla="*/ 229 h 245"/>
              <a:gd name="T10" fmla="*/ 279 w 447"/>
              <a:gd name="T11" fmla="*/ 202 h 245"/>
              <a:gd name="T12" fmla="*/ 447 w 447"/>
              <a:gd name="T13" fmla="*/ 103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7" h="245">
                <a:moveTo>
                  <a:pt x="447" y="103"/>
                </a:moveTo>
                <a:cubicBezTo>
                  <a:pt x="447" y="46"/>
                  <a:pt x="347" y="0"/>
                  <a:pt x="224" y="0"/>
                </a:cubicBezTo>
                <a:cubicBezTo>
                  <a:pt x="100" y="0"/>
                  <a:pt x="0" y="46"/>
                  <a:pt x="0" y="103"/>
                </a:cubicBezTo>
                <a:cubicBezTo>
                  <a:pt x="0" y="159"/>
                  <a:pt x="100" y="205"/>
                  <a:pt x="222" y="205"/>
                </a:cubicBezTo>
                <a:cubicBezTo>
                  <a:pt x="252" y="221"/>
                  <a:pt x="308" y="245"/>
                  <a:pt x="352" y="229"/>
                </a:cubicBezTo>
                <a:cubicBezTo>
                  <a:pt x="352" y="229"/>
                  <a:pt x="308" y="225"/>
                  <a:pt x="279" y="202"/>
                </a:cubicBezTo>
                <a:cubicBezTo>
                  <a:pt x="376" y="191"/>
                  <a:pt x="447" y="151"/>
                  <a:pt x="447" y="10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2966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2294" name="Rectangle 17">
            <a:extLst>
              <a:ext uri="{FF2B5EF4-FFF2-40B4-BE49-F238E27FC236}">
                <a16:creationId xmlns:a16="http://schemas.microsoft.com/office/drawing/2014/main" id="{6C3071DF-B09E-4B65-B744-091BE783A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1980" y="506880"/>
            <a:ext cx="181652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10 Wednesday</a:t>
            </a:r>
          </a:p>
        </p:txBody>
      </p:sp>
      <p:sp>
        <p:nvSpPr>
          <p:cNvPr id="82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83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A7201880-6017-4710-896A-72855B797507}"/>
              </a:ext>
            </a:extLst>
          </p:cNvPr>
          <p:cNvSpPr/>
          <p:nvPr/>
        </p:nvSpPr>
        <p:spPr>
          <a:xfrm>
            <a:off x="771525" y="53592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eveal Answer 1">
            <a:extLst>
              <a:ext uri="{FF2B5EF4-FFF2-40B4-BE49-F238E27FC236}">
                <a16:creationId xmlns:a16="http://schemas.microsoft.com/office/drawing/2014/main" id="{5FA4F987-16D5-4452-B14A-534A2C919ECC}"/>
              </a:ext>
            </a:extLst>
          </p:cNvPr>
          <p:cNvSpPr/>
          <p:nvPr/>
        </p:nvSpPr>
        <p:spPr>
          <a:xfrm>
            <a:off x="2133600" y="3089275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39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1443" y="5403479"/>
            <a:ext cx="2483698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Saniya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100" name="Rectangle 90">
            <a:extLst>
              <a:ext uri="{FF2B5EF4-FFF2-40B4-BE49-F238E27FC236}">
                <a16:creationId xmlns:a16="http://schemas.microsoft.com/office/drawing/2014/main" id="{65BBA750-5EB7-47CA-AD3C-374157A56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5820" y="1119153"/>
            <a:ext cx="3732530" cy="480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Harry says “I will use a flag with </a:t>
            </a:r>
            <a:br>
              <a:rPr lang="en-GB" sz="1400" dirty="0"/>
            </a:br>
            <a:r>
              <a:rPr lang="en-GB" sz="1400" dirty="0"/>
              <a:t>vertical stripes.” Which flag does Harry use?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13378"/>
            <a:ext cx="1659339" cy="871131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3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51359" y="1758890"/>
            <a:ext cx="3604358" cy="119099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119" y="5204090"/>
            <a:ext cx="22076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60 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 8   =  480</a:t>
            </a:r>
          </a:p>
        </p:txBody>
      </p:sp>
      <p:sp>
        <p:nvSpPr>
          <p:cNvPr id="6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904" y="5646911"/>
            <a:ext cx="21515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350   </a:t>
            </a:r>
            <a:r>
              <a:rPr lang="en-GB" sz="2000" b="1" dirty="0">
                <a:solidFill>
                  <a:sysClr val="windowText" lastClr="000000"/>
                </a:solidFill>
              </a:rPr>
              <a:t>÷ </a:t>
            </a:r>
            <a:r>
              <a:rPr lang="en-GB" altLang="en-US" sz="2000" b="1" dirty="0">
                <a:solidFill>
                  <a:schemeClr val="tx1"/>
                </a:solidFill>
              </a:rPr>
              <a:t>  5   =  70</a:t>
            </a:r>
          </a:p>
        </p:txBody>
      </p:sp>
      <p:sp>
        <p:nvSpPr>
          <p:cNvPr id="6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640" y="2236926"/>
            <a:ext cx="10967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384 - 60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302830" y="1907735"/>
            <a:ext cx="6383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>
                <a:solidFill>
                  <a:sysClr val="windowText" lastClr="000000"/>
                </a:solidFill>
              </a:rPr>
              <a:t>=</a:t>
            </a:r>
            <a:endParaRPr lang="en-GB" sz="6000" dirty="0"/>
          </a:p>
        </p:txBody>
      </p:sp>
      <p:sp>
        <p:nvSpPr>
          <p:cNvPr id="131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794" y="1143904"/>
            <a:ext cx="3426007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Use the correct symbol to compare these numbers: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1447">
            <a:off x="2551184" y="5072888"/>
            <a:ext cx="415018" cy="70704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373" y="5664242"/>
            <a:ext cx="1013950" cy="724093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651" y="1894350"/>
            <a:ext cx="1022223" cy="930892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725995" y="1599284"/>
            <a:ext cx="3555992" cy="175128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3562" y="3637624"/>
            <a:ext cx="153705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b="1" dirty="0"/>
              <a:t>The perimeter of this shape </a:t>
            </a:r>
            <a:br>
              <a:rPr lang="en-GB" b="1" dirty="0"/>
            </a:br>
            <a:r>
              <a:rPr lang="en-GB" b="1" dirty="0"/>
              <a:t>is 30cm.</a:t>
            </a:r>
          </a:p>
        </p:txBody>
      </p:sp>
      <p:sp>
        <p:nvSpPr>
          <p:cNvPr id="85" name="Reveal Answer 3">
            <a:extLst>
              <a:ext uri="{FF2B5EF4-FFF2-40B4-BE49-F238E27FC236}">
                <a16:creationId xmlns:a16="http://schemas.microsoft.com/office/drawing/2014/main" id="{6907469C-62D9-40A8-A67C-F9C156CEB817}"/>
              </a:ext>
            </a:extLst>
          </p:cNvPr>
          <p:cNvSpPr/>
          <p:nvPr/>
        </p:nvSpPr>
        <p:spPr>
          <a:xfrm>
            <a:off x="6067708" y="2904286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9050" y="2236926"/>
            <a:ext cx="12327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224 + 100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538845" y="3813378"/>
            <a:ext cx="1916872" cy="871131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0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44" y="3868086"/>
            <a:ext cx="17139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314 + 9 = 323</a:t>
            </a:r>
          </a:p>
        </p:txBody>
      </p:sp>
      <p:sp>
        <p:nvSpPr>
          <p:cNvPr id="52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1281364" y="441794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556" y="3761768"/>
            <a:ext cx="591036" cy="599325"/>
          </a:xfrm>
          <a:prstGeom prst="rect">
            <a:avLst/>
          </a:prstGeom>
        </p:spPr>
      </p:pic>
      <p:graphicFrame>
        <p:nvGraphicFramePr>
          <p:cNvPr id="106" name="Table 10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471869"/>
              </p:ext>
            </p:extLst>
          </p:nvPr>
        </p:nvGraphicFramePr>
        <p:xfrm>
          <a:off x="3653053" y="3892769"/>
          <a:ext cx="749564" cy="68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91">
                  <a:extLst>
                    <a:ext uri="{9D8B030D-6E8A-4147-A177-3AD203B41FA5}">
                      <a16:colId xmlns:a16="http://schemas.microsoft.com/office/drawing/2014/main" val="3785674001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</a:tblGrid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graphicFrame>
        <p:nvGraphicFramePr>
          <p:cNvPr id="114" name="Table 1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512546"/>
              </p:ext>
            </p:extLst>
          </p:nvPr>
        </p:nvGraphicFramePr>
        <p:xfrm>
          <a:off x="3649527" y="3889771"/>
          <a:ext cx="752888" cy="68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22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3271124299"/>
                    </a:ext>
                  </a:extLst>
                </a:gridCol>
              </a:tblGrid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sp>
        <p:nvSpPr>
          <p:cNvPr id="11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2577387" y="441794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2" name="Rectangle 1"/>
          <p:cNvSpPr/>
          <p:nvPr/>
        </p:nvSpPr>
        <p:spPr>
          <a:xfrm>
            <a:off x="2542208" y="3790495"/>
            <a:ext cx="1260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subtraction: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5753" y="1772373"/>
            <a:ext cx="1231499" cy="829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20458" y="1781862"/>
            <a:ext cx="1225402" cy="8230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03585" y="4551553"/>
            <a:ext cx="1201016" cy="1560711"/>
          </a:xfrm>
          <a:prstGeom prst="rect">
            <a:avLst/>
          </a:prstGeom>
        </p:spPr>
      </p:pic>
      <p:sp>
        <p:nvSpPr>
          <p:cNvPr id="14" name="Regular Pentagon 13"/>
          <p:cNvSpPr/>
          <p:nvPr/>
        </p:nvSpPr>
        <p:spPr>
          <a:xfrm>
            <a:off x="4879840" y="3995663"/>
            <a:ext cx="1068805" cy="1017910"/>
          </a:xfrm>
          <a:prstGeom prst="pentagon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126504" y="5057462"/>
            <a:ext cx="5116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/>
              <a:t>5cm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5079589" y="5098101"/>
            <a:ext cx="669305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1" name="Picture 1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202" y="4351750"/>
            <a:ext cx="229689" cy="232910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548" y="4351750"/>
            <a:ext cx="229689" cy="232910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078" y="4351750"/>
            <a:ext cx="229689" cy="232910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25" grpId="0" animBg="1"/>
      <p:bldP spid="53" grpId="0" animBg="1"/>
      <p:bldP spid="59" grpId="0" animBg="1"/>
      <p:bldP spid="60" grpId="0" animBg="1"/>
      <p:bldP spid="85" grpId="0" animBg="1"/>
      <p:bldP spid="52" grpId="0" animBg="1"/>
      <p:bldP spid="1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21" name="Freeform 6"/>
          <p:cNvSpPr>
            <a:spLocks/>
          </p:cNvSpPr>
          <p:nvPr/>
        </p:nvSpPr>
        <p:spPr bwMode="auto">
          <a:xfrm flipV="1">
            <a:off x="4825697" y="3929651"/>
            <a:ext cx="2447417" cy="1131108"/>
          </a:xfrm>
          <a:custGeom>
            <a:avLst/>
            <a:gdLst>
              <a:gd name="T0" fmla="*/ 1637 w 1954"/>
              <a:gd name="T1" fmla="*/ 1056 h 1216"/>
              <a:gd name="T2" fmla="*/ 1954 w 1954"/>
              <a:gd name="T3" fmla="*/ 608 h 1216"/>
              <a:gd name="T4" fmla="*/ 977 w 1954"/>
              <a:gd name="T5" fmla="*/ 0 h 1216"/>
              <a:gd name="T6" fmla="*/ 0 w 1954"/>
              <a:gd name="T7" fmla="*/ 608 h 1216"/>
              <a:gd name="T8" fmla="*/ 977 w 1954"/>
              <a:gd name="T9" fmla="*/ 1216 h 1216"/>
              <a:gd name="T10" fmla="*/ 1416 w 1954"/>
              <a:gd name="T11" fmla="*/ 1151 h 1216"/>
              <a:gd name="T12" fmla="*/ 1919 w 1954"/>
              <a:gd name="T13" fmla="*/ 1060 h 1216"/>
              <a:gd name="T14" fmla="*/ 1637 w 1954"/>
              <a:gd name="T15" fmla="*/ 1056 h 1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4" h="1216">
                <a:moveTo>
                  <a:pt x="1637" y="1056"/>
                </a:moveTo>
                <a:cubicBezTo>
                  <a:pt x="1832" y="945"/>
                  <a:pt x="1954" y="785"/>
                  <a:pt x="1954" y="608"/>
                </a:cubicBezTo>
                <a:cubicBezTo>
                  <a:pt x="1954" y="272"/>
                  <a:pt x="1517" y="0"/>
                  <a:pt x="977" y="0"/>
                </a:cubicBezTo>
                <a:cubicBezTo>
                  <a:pt x="437" y="0"/>
                  <a:pt x="0" y="272"/>
                  <a:pt x="0" y="608"/>
                </a:cubicBezTo>
                <a:cubicBezTo>
                  <a:pt x="0" y="944"/>
                  <a:pt x="437" y="1216"/>
                  <a:pt x="977" y="1216"/>
                </a:cubicBezTo>
                <a:cubicBezTo>
                  <a:pt x="1135" y="1216"/>
                  <a:pt x="1284" y="1193"/>
                  <a:pt x="1416" y="1151"/>
                </a:cubicBezTo>
                <a:cubicBezTo>
                  <a:pt x="1580" y="1184"/>
                  <a:pt x="1772" y="1180"/>
                  <a:pt x="1919" y="1060"/>
                </a:cubicBezTo>
                <a:cubicBezTo>
                  <a:pt x="1919" y="1060"/>
                  <a:pt x="1766" y="1105"/>
                  <a:pt x="1637" y="10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1007">
            <a:off x="5084706" y="1820031"/>
            <a:ext cx="1366395" cy="865056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298" y="2030592"/>
            <a:ext cx="859611" cy="10242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744" y="2262199"/>
            <a:ext cx="944962" cy="9266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6592" y="1484086"/>
            <a:ext cx="682811" cy="695004"/>
          </a:xfrm>
          <a:prstGeom prst="rect">
            <a:avLst/>
          </a:prstGeom>
        </p:spPr>
      </p:pic>
      <p:sp>
        <p:nvSpPr>
          <p:cNvPr id="13318" name="Rectangle 17">
            <a:extLst>
              <a:ext uri="{FF2B5EF4-FFF2-40B4-BE49-F238E27FC236}">
                <a16:creationId xmlns:a16="http://schemas.microsoft.com/office/drawing/2014/main" id="{69712812-92E5-4B47-85C9-FF054DA35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2655" y="506880"/>
            <a:ext cx="167706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10 Thursday</a:t>
            </a:r>
          </a:p>
        </p:txBody>
      </p:sp>
      <p:sp>
        <p:nvSpPr>
          <p:cNvPr id="67" name="Rectangle 22">
            <a:extLst>
              <a:ext uri="{FF2B5EF4-FFF2-40B4-BE49-F238E27FC236}">
                <a16:creationId xmlns:a16="http://schemas.microsoft.com/office/drawing/2014/main" id="{1B73A38E-3F19-4F46-AF6E-D41E53E834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30040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78" name="Picture 23">
            <a:extLst>
              <a:ext uri="{FF2B5EF4-FFF2-40B4-BE49-F238E27FC236}">
                <a16:creationId xmlns:a16="http://schemas.microsoft.com/office/drawing/2014/main" id="{C2616534-4F48-46A0-BF91-0B64783EEC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7035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7" action="ppaction://hlinksldjump"/>
            <a:extLst>
              <a:ext uri="{FF2B5EF4-FFF2-40B4-BE49-F238E27FC236}">
                <a16:creationId xmlns:a16="http://schemas.microsoft.com/office/drawing/2014/main" id="{55382121-37EC-4E34-BC02-3454884258E2}"/>
              </a:ext>
            </a:extLst>
          </p:cNvPr>
          <p:cNvSpPr/>
          <p:nvPr/>
        </p:nvSpPr>
        <p:spPr>
          <a:xfrm>
            <a:off x="771525" y="500063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9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2561" y="874530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0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107447"/>
            <a:ext cx="37433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Which number is a multiple of 50?</a:t>
            </a:r>
          </a:p>
        </p:txBody>
      </p:sp>
      <p:sp>
        <p:nvSpPr>
          <p:cNvPr id="131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7139970" y="862446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4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626" y="1085616"/>
            <a:ext cx="3748331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400" dirty="0"/>
              <a:t>These are Harry’s train tickets for his summer holiday. How many nights will he be away??</a:t>
            </a:r>
          </a:p>
        </p:txBody>
      </p:sp>
      <p:sp>
        <p:nvSpPr>
          <p:cNvPr id="154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3913" y="5417564"/>
            <a:ext cx="3555636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Harry correct?</a:t>
            </a:r>
          </a:p>
          <a:p>
            <a:pPr>
              <a:buNone/>
            </a:pPr>
            <a:r>
              <a:rPr lang="en-GB" sz="1600" b="1" dirty="0"/>
              <a:t>Explain why. 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53020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3848770"/>
            <a:ext cx="216758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246  +  35  =  281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4298785"/>
            <a:ext cx="3611072" cy="385723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7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394801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4291591"/>
            <a:ext cx="21018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476  -  55  =  421</a:t>
            </a:r>
          </a:p>
        </p:txBody>
      </p:sp>
      <p:sp>
        <p:nvSpPr>
          <p:cNvPr id="100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02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204090"/>
            <a:ext cx="21259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110  </a:t>
            </a:r>
            <a:r>
              <a:rPr lang="en-GB" sz="2000" b="1" dirty="0">
                <a:solidFill>
                  <a:sysClr val="windowText" lastClr="000000"/>
                </a:solidFill>
              </a:rPr>
              <a:t>×</a:t>
            </a:r>
            <a:r>
              <a:rPr lang="en-GB" altLang="en-US" sz="2000" b="1" dirty="0">
                <a:solidFill>
                  <a:schemeClr val="tx1"/>
                </a:solidFill>
              </a:rPr>
              <a:t>  4  =   440</a:t>
            </a:r>
          </a:p>
        </p:txBody>
      </p:sp>
      <p:sp>
        <p:nvSpPr>
          <p:cNvPr id="10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8431" y="5646911"/>
            <a:ext cx="207300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450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10  =  45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98353">
            <a:off x="2528549" y="5026804"/>
            <a:ext cx="398041" cy="678118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654" y="5503674"/>
            <a:ext cx="727872" cy="727872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25" y="3847573"/>
            <a:ext cx="667902" cy="389267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755" y="4199515"/>
            <a:ext cx="464649" cy="546127"/>
          </a:xfrm>
          <a:prstGeom prst="rect">
            <a:avLst/>
          </a:prstGeom>
        </p:spPr>
      </p:pic>
      <p:sp>
        <p:nvSpPr>
          <p:cNvPr id="106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6801" y="4267061"/>
            <a:ext cx="202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is more than    .</a:t>
            </a:r>
          </a:p>
        </p:txBody>
      </p:sp>
      <p:sp>
        <p:nvSpPr>
          <p:cNvPr id="107" name="Rectangle 98">
            <a:extLst>
              <a:ext uri="{FF2B5EF4-FFF2-40B4-BE49-F238E27FC236}">
                <a16:creationId xmlns:a16="http://schemas.microsoft.com/office/drawing/2014/main" id="{E66590E7-93C9-4F30-B1B4-239DA07BE8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0765" y="2918226"/>
            <a:ext cx="1200732" cy="3393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5400">
            <a:solidFill>
              <a:srgbClr val="6A9324"/>
            </a:solidFill>
            <a:miter lim="800000"/>
            <a:headEnd/>
            <a:tailEnd/>
          </a:ln>
          <a:extLst/>
        </p:spPr>
        <p:txBody>
          <a:bodyPr wrap="square" lIns="108000" tIns="72000" rIns="10800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None/>
            </a:pPr>
            <a:r>
              <a:rPr lang="en-GB" sz="1400" b="1" dirty="0"/>
              <a:t>17 nights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9413702">
            <a:off x="1029913" y="1344383"/>
            <a:ext cx="782637" cy="100390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98538" y="1536424"/>
            <a:ext cx="8162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/>
              <a:t>453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438271" y="1536424"/>
            <a:ext cx="81945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/>
              <a:t>425</a:t>
            </a:r>
          </a:p>
        </p:txBody>
      </p:sp>
      <p:sp>
        <p:nvSpPr>
          <p:cNvPr id="82" name="Rectangle 81"/>
          <p:cNvSpPr/>
          <p:nvPr/>
        </p:nvSpPr>
        <p:spPr>
          <a:xfrm>
            <a:off x="1883756" y="2393761"/>
            <a:ext cx="89960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/>
              <a:t>400</a:t>
            </a:r>
          </a:p>
        </p:txBody>
      </p:sp>
      <p:sp>
        <p:nvSpPr>
          <p:cNvPr id="88" name="Rectangle 87"/>
          <p:cNvSpPr/>
          <p:nvPr/>
        </p:nvSpPr>
        <p:spPr>
          <a:xfrm>
            <a:off x="3168168" y="2393761"/>
            <a:ext cx="84510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b="1" dirty="0"/>
              <a:t>390</a:t>
            </a:r>
          </a:p>
        </p:txBody>
      </p:sp>
      <p:sp>
        <p:nvSpPr>
          <p:cNvPr id="15" name="Rectangle 14"/>
          <p:cNvSpPr/>
          <p:nvPr/>
        </p:nvSpPr>
        <p:spPr>
          <a:xfrm rot="20931007">
            <a:off x="5286876" y="2014886"/>
            <a:ext cx="11879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23</a:t>
            </a:r>
            <a:r>
              <a:rPr lang="en-GB" baseline="30000" dirty="0"/>
              <a:t>rd</a:t>
            </a:r>
            <a:r>
              <a:rPr lang="en-GB" dirty="0"/>
              <a:t> July </a:t>
            </a: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57125">
            <a:off x="6474726" y="1923942"/>
            <a:ext cx="1336167" cy="845919"/>
          </a:xfrm>
          <a:prstGeom prst="rect">
            <a:avLst/>
          </a:prstGeom>
        </p:spPr>
      </p:pic>
      <p:sp>
        <p:nvSpPr>
          <p:cNvPr id="90" name="Rectangle 89"/>
          <p:cNvSpPr/>
          <p:nvPr/>
        </p:nvSpPr>
        <p:spPr>
          <a:xfrm rot="757125">
            <a:off x="6500587" y="2179685"/>
            <a:ext cx="1236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9</a:t>
            </a:r>
            <a:r>
              <a:rPr lang="en-GB" baseline="30000" dirty="0"/>
              <a:t>th</a:t>
            </a:r>
            <a:r>
              <a:rPr lang="en-GB" dirty="0"/>
              <a:t> August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4990201" y="4187280"/>
            <a:ext cx="306495" cy="592874"/>
            <a:chOff x="1187558" y="3726875"/>
            <a:chExt cx="306495" cy="592874"/>
          </a:xfrm>
        </p:grpSpPr>
        <p:sp>
          <p:nvSpPr>
            <p:cNvPr id="108" name="Rectangle 107"/>
            <p:cNvSpPr/>
            <p:nvPr/>
          </p:nvSpPr>
          <p:spPr>
            <a:xfrm>
              <a:off x="1201184" y="3726875"/>
              <a:ext cx="2792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1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1187558" y="3950417"/>
              <a:ext cx="3064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2</a:t>
              </a:r>
            </a:p>
          </p:txBody>
        </p:sp>
        <p:cxnSp>
          <p:nvCxnSpPr>
            <p:cNvPr id="110" name="Straight Connector 109"/>
            <p:cNvCxnSpPr/>
            <p:nvPr/>
          </p:nvCxnSpPr>
          <p:spPr>
            <a:xfrm>
              <a:off x="1250055" y="4019824"/>
              <a:ext cx="193854" cy="23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oup 121"/>
          <p:cNvGrpSpPr/>
          <p:nvPr/>
        </p:nvGrpSpPr>
        <p:grpSpPr>
          <a:xfrm>
            <a:off x="6701915" y="4187280"/>
            <a:ext cx="407484" cy="592874"/>
            <a:chOff x="1137064" y="3726875"/>
            <a:chExt cx="407484" cy="592874"/>
          </a:xfrm>
        </p:grpSpPr>
        <p:sp>
          <p:nvSpPr>
            <p:cNvPr id="127" name="Rectangle 126"/>
            <p:cNvSpPr/>
            <p:nvPr/>
          </p:nvSpPr>
          <p:spPr>
            <a:xfrm>
              <a:off x="1184353" y="3726875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6</a:t>
              </a:r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1137064" y="3950417"/>
              <a:ext cx="4074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b="1" dirty="0"/>
                <a:t>16</a:t>
              </a:r>
            </a:p>
          </p:txBody>
        </p:sp>
        <p:cxnSp>
          <p:nvCxnSpPr>
            <p:cNvPr id="129" name="Straight Connector 128"/>
            <p:cNvCxnSpPr/>
            <p:nvPr/>
          </p:nvCxnSpPr>
          <p:spPr>
            <a:xfrm>
              <a:off x="1250055" y="4019824"/>
              <a:ext cx="193854" cy="238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0" name="Picture 12" descr="Boy-in-Wheelchair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41837" y="3977430"/>
            <a:ext cx="1419262" cy="205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</p:childTnLst>
        </p:cTn>
      </p:par>
    </p:tnLst>
    <p:bldLst>
      <p:bldP spid="79" grpId="0" animBg="1"/>
      <p:bldP spid="131" grpId="0" animBg="1"/>
      <p:bldP spid="77" grpId="0" animBg="1"/>
      <p:bldP spid="84" grpId="0" animBg="1"/>
      <p:bldP spid="100" grpId="0" animBg="1"/>
      <p:bldP spid="101" grpId="0" animBg="1"/>
      <p:bldP spid="4" grpId="0"/>
      <p:bldP spid="71" grpId="0"/>
      <p:bldP spid="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576154FD-9F07-4673-969F-497F74BBE2D9}"/>
              </a:ext>
            </a:extLst>
          </p:cNvPr>
          <p:cNvSpPr/>
          <p:nvPr/>
        </p:nvSpPr>
        <p:spPr>
          <a:xfrm>
            <a:off x="4633913" y="3500361"/>
            <a:ext cx="3754437" cy="261039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Reasoning</a:t>
            </a:r>
          </a:p>
        </p:txBody>
      </p:sp>
      <p:sp>
        <p:nvSpPr>
          <p:cNvPr id="64" name="Freeform 5"/>
          <p:cNvSpPr>
            <a:spLocks/>
          </p:cNvSpPr>
          <p:nvPr/>
        </p:nvSpPr>
        <p:spPr bwMode="auto">
          <a:xfrm>
            <a:off x="5426273" y="3761896"/>
            <a:ext cx="2059445" cy="1072284"/>
          </a:xfrm>
          <a:custGeom>
            <a:avLst/>
            <a:gdLst>
              <a:gd name="T0" fmla="*/ 447 w 447"/>
              <a:gd name="T1" fmla="*/ 103 h 245"/>
              <a:gd name="T2" fmla="*/ 224 w 447"/>
              <a:gd name="T3" fmla="*/ 0 h 245"/>
              <a:gd name="T4" fmla="*/ 0 w 447"/>
              <a:gd name="T5" fmla="*/ 103 h 245"/>
              <a:gd name="T6" fmla="*/ 222 w 447"/>
              <a:gd name="T7" fmla="*/ 205 h 245"/>
              <a:gd name="T8" fmla="*/ 352 w 447"/>
              <a:gd name="T9" fmla="*/ 229 h 245"/>
              <a:gd name="T10" fmla="*/ 279 w 447"/>
              <a:gd name="T11" fmla="*/ 202 h 245"/>
              <a:gd name="T12" fmla="*/ 447 w 447"/>
              <a:gd name="T13" fmla="*/ 103 h 245"/>
              <a:gd name="connsiteX0" fmla="*/ 10000 w 10000"/>
              <a:gd name="connsiteY0" fmla="*/ 4204 h 9016"/>
              <a:gd name="connsiteX1" fmla="*/ 5011 w 10000"/>
              <a:gd name="connsiteY1" fmla="*/ 0 h 9016"/>
              <a:gd name="connsiteX2" fmla="*/ 0 w 10000"/>
              <a:gd name="connsiteY2" fmla="*/ 4204 h 9016"/>
              <a:gd name="connsiteX3" fmla="*/ 4966 w 10000"/>
              <a:gd name="connsiteY3" fmla="*/ 8367 h 9016"/>
              <a:gd name="connsiteX4" fmla="*/ 8199 w 10000"/>
              <a:gd name="connsiteY4" fmla="*/ 8643 h 9016"/>
              <a:gd name="connsiteX5" fmla="*/ 6242 w 10000"/>
              <a:gd name="connsiteY5" fmla="*/ 8245 h 9016"/>
              <a:gd name="connsiteX6" fmla="*/ 10000 w 10000"/>
              <a:gd name="connsiteY6" fmla="*/ 4204 h 9016"/>
              <a:gd name="connsiteX0" fmla="*/ 10000 w 10000"/>
              <a:gd name="connsiteY0" fmla="*/ 4663 h 10053"/>
              <a:gd name="connsiteX1" fmla="*/ 5011 w 10000"/>
              <a:gd name="connsiteY1" fmla="*/ 0 h 10053"/>
              <a:gd name="connsiteX2" fmla="*/ 0 w 10000"/>
              <a:gd name="connsiteY2" fmla="*/ 4663 h 10053"/>
              <a:gd name="connsiteX3" fmla="*/ 4966 w 10000"/>
              <a:gd name="connsiteY3" fmla="*/ 9280 h 10053"/>
              <a:gd name="connsiteX4" fmla="*/ 8199 w 10000"/>
              <a:gd name="connsiteY4" fmla="*/ 9586 h 10053"/>
              <a:gd name="connsiteX5" fmla="*/ 6242 w 10000"/>
              <a:gd name="connsiteY5" fmla="*/ 9145 h 10053"/>
              <a:gd name="connsiteX6" fmla="*/ 10000 w 10000"/>
              <a:gd name="connsiteY6" fmla="*/ 4663 h 1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53">
                <a:moveTo>
                  <a:pt x="10000" y="4663"/>
                </a:moveTo>
                <a:cubicBezTo>
                  <a:pt x="10000" y="2083"/>
                  <a:pt x="7763" y="0"/>
                  <a:pt x="5011" y="0"/>
                </a:cubicBezTo>
                <a:cubicBezTo>
                  <a:pt x="2237" y="0"/>
                  <a:pt x="0" y="2083"/>
                  <a:pt x="0" y="4663"/>
                </a:cubicBezTo>
                <a:cubicBezTo>
                  <a:pt x="0" y="7198"/>
                  <a:pt x="2237" y="9280"/>
                  <a:pt x="4966" y="9280"/>
                </a:cubicBezTo>
                <a:cubicBezTo>
                  <a:pt x="5638" y="10004"/>
                  <a:pt x="7272" y="10435"/>
                  <a:pt x="8199" y="9586"/>
                </a:cubicBezTo>
                <a:cubicBezTo>
                  <a:pt x="8199" y="9586"/>
                  <a:pt x="6890" y="10186"/>
                  <a:pt x="6242" y="9145"/>
                </a:cubicBezTo>
                <a:cubicBezTo>
                  <a:pt x="8412" y="8647"/>
                  <a:pt x="10000" y="6836"/>
                  <a:pt x="10000" y="46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9D8B0D8-D488-4B76-8FA5-F0D7B06AD3BE}"/>
              </a:ext>
            </a:extLst>
          </p:cNvPr>
          <p:cNvSpPr/>
          <p:nvPr/>
        </p:nvSpPr>
        <p:spPr>
          <a:xfrm>
            <a:off x="755650" y="783105"/>
            <a:ext cx="3759200" cy="26298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Place Value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B2F9C45-3519-4383-971C-780A5627AB39}"/>
              </a:ext>
            </a:extLst>
          </p:cNvPr>
          <p:cNvSpPr/>
          <p:nvPr/>
        </p:nvSpPr>
        <p:spPr>
          <a:xfrm>
            <a:off x="4633913" y="783105"/>
            <a:ext cx="3754437" cy="26295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Problem Solving</a:t>
            </a:r>
          </a:p>
        </p:txBody>
      </p:sp>
      <p:sp>
        <p:nvSpPr>
          <p:cNvPr id="14342" name="Rectangle 17">
            <a:extLst>
              <a:ext uri="{FF2B5EF4-FFF2-40B4-BE49-F238E27FC236}">
                <a16:creationId xmlns:a16="http://schemas.microsoft.com/office/drawing/2014/main" id="{9B941ACA-8F76-4CCB-A8A8-3648EBE81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4879" y="506880"/>
            <a:ext cx="14702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Summer 10 Friday</a:t>
            </a:r>
          </a:p>
        </p:txBody>
      </p:sp>
      <p:sp>
        <p:nvSpPr>
          <p:cNvPr id="14343" name="Rectangle 22">
            <a:extLst>
              <a:ext uri="{FF2B5EF4-FFF2-40B4-BE49-F238E27FC236}">
                <a16:creationId xmlns:a16="http://schemas.microsoft.com/office/drawing/2014/main" id="{A8C906A4-5906-4AD0-B717-5E0AB6ECF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8538" y="525428"/>
            <a:ext cx="5603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 dirty="0">
                <a:solidFill>
                  <a:schemeClr val="tx1"/>
                </a:solidFill>
              </a:rPr>
              <a:t>Menu</a:t>
            </a:r>
          </a:p>
        </p:txBody>
      </p:sp>
      <p:pic>
        <p:nvPicPr>
          <p:cNvPr id="14344" name="Picture 23">
            <a:extLst>
              <a:ext uri="{FF2B5EF4-FFF2-40B4-BE49-F238E27FC236}">
                <a16:creationId xmlns:a16="http://schemas.microsoft.com/office/drawing/2014/main" id="{825A8EB1-D788-4214-AE40-60D6C1BA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" y="545839"/>
            <a:ext cx="211138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hlinkClick r:id="rId3" action="ppaction://hlinksldjump"/>
            <a:extLst>
              <a:ext uri="{FF2B5EF4-FFF2-40B4-BE49-F238E27FC236}">
                <a16:creationId xmlns:a16="http://schemas.microsoft.com/office/drawing/2014/main" id="{8A7B699B-836A-44AC-8700-C4CDA20EFAD9}"/>
              </a:ext>
            </a:extLst>
          </p:cNvPr>
          <p:cNvSpPr/>
          <p:nvPr/>
        </p:nvSpPr>
        <p:spPr>
          <a:xfrm>
            <a:off x="771525" y="526439"/>
            <a:ext cx="787400" cy="223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2" name="Reveal Answer 1">
            <a:extLst>
              <a:ext uri="{FF2B5EF4-FFF2-40B4-BE49-F238E27FC236}">
                <a16:creationId xmlns:a16="http://schemas.microsoft.com/office/drawing/2014/main" id="{A9F5B30A-670E-403B-B86A-C279E5F39BAC}"/>
              </a:ext>
            </a:extLst>
          </p:cNvPr>
          <p:cNvSpPr/>
          <p:nvPr/>
        </p:nvSpPr>
        <p:spPr>
          <a:xfrm>
            <a:off x="3330077" y="882868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6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857" y="1084481"/>
            <a:ext cx="3528864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What are the next three numbers in this sequence? </a:t>
            </a:r>
          </a:p>
        </p:txBody>
      </p:sp>
      <p:sp>
        <p:nvSpPr>
          <p:cNvPr id="103" name="Reveal Answer 3">
            <a:extLst>
              <a:ext uri="{FF2B5EF4-FFF2-40B4-BE49-F238E27FC236}">
                <a16:creationId xmlns:a16="http://schemas.microsoft.com/office/drawing/2014/main" id="{A23EA8F3-E8AD-4D62-96C9-2048C3DCCDB4}"/>
              </a:ext>
            </a:extLst>
          </p:cNvPr>
          <p:cNvSpPr/>
          <p:nvPr/>
        </p:nvSpPr>
        <p:spPr>
          <a:xfrm>
            <a:off x="6008687" y="3085354"/>
            <a:ext cx="1004888" cy="2032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116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2" y="1060104"/>
            <a:ext cx="182523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dirty="0"/>
              <a:t>How many days are there in 20 weeks?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8" name="Rectangle 58">
            <a:extLst>
              <a:ext uri="{FF2B5EF4-FFF2-40B4-BE49-F238E27FC236}">
                <a16:creationId xmlns:a16="http://schemas.microsoft.com/office/drawing/2014/main" id="{984CF9C0-DA42-4E97-962A-9A0F2A064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61" y="5409196"/>
            <a:ext cx="3524312" cy="66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None/>
            </a:pPr>
            <a:r>
              <a:rPr lang="en-GB" sz="1600" dirty="0"/>
              <a:t>Is Saniya correct?</a:t>
            </a:r>
          </a:p>
          <a:p>
            <a:pPr>
              <a:buNone/>
            </a:pPr>
            <a:r>
              <a:rPr lang="en-GB" sz="1600" b="1" dirty="0"/>
              <a:t>Explain why.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3500362"/>
            <a:ext cx="3759200" cy="1254324"/>
          </a:xfrm>
          <a:prstGeom prst="rect">
            <a:avLst/>
          </a:prstGeom>
          <a:solidFill>
            <a:srgbClr val="ED9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+ and −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AFCE710-8659-4070-A6B8-72630ED79817}"/>
              </a:ext>
            </a:extLst>
          </p:cNvPr>
          <p:cNvSpPr/>
          <p:nvPr/>
        </p:nvSpPr>
        <p:spPr>
          <a:xfrm>
            <a:off x="755650" y="4842112"/>
            <a:ext cx="3759200" cy="1263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ysClr val="windowText" lastClr="000000"/>
                </a:solidFill>
              </a:rPr>
              <a:t>× and ÷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195298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5641063"/>
            <a:ext cx="3611072" cy="3857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5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28301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6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5729442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97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2483" y="5204090"/>
            <a:ext cx="23214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5  </a:t>
            </a:r>
            <a:r>
              <a:rPr lang="en-GB" sz="2000" b="1" dirty="0">
                <a:solidFill>
                  <a:sysClr val="windowText" lastClr="000000"/>
                </a:solidFill>
              </a:rPr>
              <a:t>× </a:t>
            </a:r>
            <a:r>
              <a:rPr lang="en-GB" altLang="en-US" sz="2000" b="1" dirty="0">
                <a:solidFill>
                  <a:schemeClr val="tx1"/>
                </a:solidFill>
              </a:rPr>
              <a:t> 800  =  4000</a:t>
            </a:r>
          </a:p>
        </p:txBody>
      </p:sp>
      <p:sp>
        <p:nvSpPr>
          <p:cNvPr id="98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423" y="5646911"/>
            <a:ext cx="214353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b="1" dirty="0">
                <a:solidFill>
                  <a:schemeClr val="tx1"/>
                </a:solidFill>
              </a:rPr>
              <a:t>660  </a:t>
            </a:r>
            <a:r>
              <a:rPr lang="en-GB" sz="2000" b="1" dirty="0">
                <a:solidFill>
                  <a:sysClr val="windowText" lastClr="000000"/>
                </a:solidFill>
              </a:rPr>
              <a:t>÷  </a:t>
            </a:r>
            <a:r>
              <a:rPr lang="en-GB" altLang="en-US" sz="2000" b="1" dirty="0">
                <a:solidFill>
                  <a:schemeClr val="tx1"/>
                </a:solidFill>
              </a:rPr>
              <a:t>10  =   66</a:t>
            </a:r>
          </a:p>
        </p:txBody>
      </p:sp>
      <p:pic>
        <p:nvPicPr>
          <p:cNvPr id="99" name="Pictur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27">
            <a:off x="2587604" y="5547338"/>
            <a:ext cx="387962" cy="66094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804" y="5116648"/>
            <a:ext cx="799593" cy="466018"/>
          </a:xfrm>
          <a:prstGeom prst="rect">
            <a:avLst/>
          </a:prstGeom>
        </p:spPr>
      </p:pic>
      <p:sp>
        <p:nvSpPr>
          <p:cNvPr id="104" name="Oval 103"/>
          <p:cNvSpPr/>
          <p:nvPr/>
        </p:nvSpPr>
        <p:spPr>
          <a:xfrm>
            <a:off x="1352023" y="2591732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5" name="Oval 104"/>
          <p:cNvSpPr/>
          <p:nvPr/>
        </p:nvSpPr>
        <p:spPr>
          <a:xfrm>
            <a:off x="135485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24</a:t>
            </a:r>
          </a:p>
        </p:txBody>
      </p:sp>
      <p:sp>
        <p:nvSpPr>
          <p:cNvPr id="106" name="Oval 105"/>
          <p:cNvSpPr/>
          <p:nvPr/>
        </p:nvSpPr>
        <p:spPr>
          <a:xfrm>
            <a:off x="2308765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28</a:t>
            </a:r>
          </a:p>
        </p:txBody>
      </p:sp>
      <p:sp>
        <p:nvSpPr>
          <p:cNvPr id="107" name="Oval 106"/>
          <p:cNvSpPr/>
          <p:nvPr/>
        </p:nvSpPr>
        <p:spPr>
          <a:xfrm>
            <a:off x="3253399" y="1609983"/>
            <a:ext cx="713507" cy="713504"/>
          </a:xfrm>
          <a:prstGeom prst="ellipse">
            <a:avLst/>
          </a:prstGeom>
          <a:solidFill>
            <a:srgbClr val="EF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/>
              <a:t>32</a:t>
            </a:r>
          </a:p>
        </p:txBody>
      </p:sp>
      <p:sp>
        <p:nvSpPr>
          <p:cNvPr id="108" name="Oval 107"/>
          <p:cNvSpPr/>
          <p:nvPr/>
        </p:nvSpPr>
        <p:spPr>
          <a:xfrm>
            <a:off x="2312079" y="260272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09" name="Oval 108"/>
          <p:cNvSpPr/>
          <p:nvPr/>
        </p:nvSpPr>
        <p:spPr>
          <a:xfrm>
            <a:off x="3253041" y="2618976"/>
            <a:ext cx="704381" cy="704378"/>
          </a:xfrm>
          <a:prstGeom prst="ellipse">
            <a:avLst/>
          </a:prstGeom>
          <a:noFill/>
          <a:ln w="28575">
            <a:solidFill>
              <a:srgbClr val="EF8217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 dirty="0"/>
          </a:p>
        </p:txBody>
      </p:sp>
      <p:sp>
        <p:nvSpPr>
          <p:cNvPr id="110" name="Oval 109"/>
          <p:cNvSpPr/>
          <p:nvPr/>
        </p:nvSpPr>
        <p:spPr>
          <a:xfrm>
            <a:off x="3249069" y="261376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44</a:t>
            </a:r>
          </a:p>
        </p:txBody>
      </p:sp>
      <p:sp>
        <p:nvSpPr>
          <p:cNvPr id="111" name="Oval 110"/>
          <p:cNvSpPr/>
          <p:nvPr/>
        </p:nvSpPr>
        <p:spPr>
          <a:xfrm>
            <a:off x="1348768" y="2586517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36</a:t>
            </a:r>
          </a:p>
        </p:txBody>
      </p:sp>
      <p:sp>
        <p:nvSpPr>
          <p:cNvPr id="112" name="Oval 111"/>
          <p:cNvSpPr/>
          <p:nvPr/>
        </p:nvSpPr>
        <p:spPr>
          <a:xfrm>
            <a:off x="2304167" y="2597511"/>
            <a:ext cx="713507" cy="713504"/>
          </a:xfrm>
          <a:prstGeom prst="ellipse">
            <a:avLst/>
          </a:prstGeom>
          <a:noFill/>
          <a:ln w="28575">
            <a:solidFill>
              <a:srgbClr val="EF82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40</a:t>
            </a:r>
          </a:p>
        </p:txBody>
      </p:sp>
      <p:grpSp>
        <p:nvGrpSpPr>
          <p:cNvPr id="113" name="Group 112"/>
          <p:cNvGrpSpPr/>
          <p:nvPr/>
        </p:nvGrpSpPr>
        <p:grpSpPr>
          <a:xfrm>
            <a:off x="1698712" y="2282959"/>
            <a:ext cx="1901698" cy="302627"/>
            <a:chOff x="5192557" y="1759903"/>
            <a:chExt cx="2218503" cy="302627"/>
          </a:xfrm>
        </p:grpSpPr>
        <p:cxnSp>
          <p:nvCxnSpPr>
            <p:cNvPr id="114" name="Straight Arrow Connector 113"/>
            <p:cNvCxnSpPr/>
            <p:nvPr/>
          </p:nvCxnSpPr>
          <p:spPr>
            <a:xfrm flipH="1">
              <a:off x="5192557" y="1909973"/>
              <a:ext cx="3332" cy="152557"/>
            </a:xfrm>
            <a:prstGeom prst="straightConnector1">
              <a:avLst/>
            </a:prstGeom>
            <a:ln w="28575">
              <a:solidFill>
                <a:srgbClr val="EF821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5206844" y="1922673"/>
              <a:ext cx="2204216" cy="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7411060" y="1759903"/>
              <a:ext cx="0" cy="162770"/>
            </a:xfrm>
            <a:prstGeom prst="line">
              <a:avLst/>
            </a:prstGeom>
            <a:ln w="28575" cap="sq">
              <a:solidFill>
                <a:srgbClr val="EF821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ectangle 104">
            <a:extLst>
              <a:ext uri="{FF2B5EF4-FFF2-40B4-BE49-F238E27FC236}">
                <a16:creationId xmlns:a16="http://schemas.microsoft.com/office/drawing/2014/main" id="{A3EF2B91-5C40-4C62-A163-23BED7D24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1370" y="3863570"/>
            <a:ext cx="1589909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ts val="1800"/>
              </a:lnSpc>
              <a:buNone/>
            </a:pPr>
            <a:r>
              <a:rPr lang="en-GB" sz="1400" b="1" dirty="0"/>
              <a:t>I need to colour in two more parts to make    .</a:t>
            </a:r>
          </a:p>
        </p:txBody>
      </p:sp>
      <p:grpSp>
        <p:nvGrpSpPr>
          <p:cNvPr id="94" name="Group 93"/>
          <p:cNvGrpSpPr/>
          <p:nvPr/>
        </p:nvGrpSpPr>
        <p:grpSpPr>
          <a:xfrm>
            <a:off x="6877577" y="4286768"/>
            <a:ext cx="285825" cy="400110"/>
            <a:chOff x="6760295" y="1419720"/>
            <a:chExt cx="285825" cy="400110"/>
          </a:xfrm>
        </p:grpSpPr>
        <p:cxnSp>
          <p:nvCxnSpPr>
            <p:cNvPr id="131" name="Straight Connector 130"/>
            <p:cNvCxnSpPr/>
            <p:nvPr/>
          </p:nvCxnSpPr>
          <p:spPr>
            <a:xfrm flipV="1">
              <a:off x="6843302" y="1614701"/>
              <a:ext cx="119812" cy="150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Box 131"/>
            <p:cNvSpPr txBox="1"/>
            <p:nvPr/>
          </p:nvSpPr>
          <p:spPr>
            <a:xfrm>
              <a:off x="6760295" y="1419720"/>
              <a:ext cx="2858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/>
                <a:t>3</a:t>
              </a:r>
              <a:br>
                <a:rPr lang="en-GB" sz="1000" b="1" dirty="0"/>
              </a:br>
              <a:r>
                <a:rPr lang="en-GB" sz="1000" b="1" dirty="0"/>
                <a:t>4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5072120" y="2245674"/>
            <a:ext cx="60305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accent4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GB" sz="2000" b="1" dirty="0"/>
              <a:t>140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837836" y="3813378"/>
            <a:ext cx="1659339" cy="871131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3332561" y="4392224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C5C5B79D-4E2D-45BB-B90E-6638316ADEF4}"/>
              </a:ext>
            </a:extLst>
          </p:cNvPr>
          <p:cNvSpPr/>
          <p:nvPr/>
        </p:nvSpPr>
        <p:spPr>
          <a:xfrm>
            <a:off x="2538845" y="3813378"/>
            <a:ext cx="1916872" cy="871131"/>
          </a:xfrm>
          <a:prstGeom prst="rect">
            <a:avLst/>
          </a:prstGeom>
          <a:solidFill>
            <a:srgbClr val="F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3" name="Rectangle 65">
            <a:extLst>
              <a:ext uri="{FF2B5EF4-FFF2-40B4-BE49-F238E27FC236}">
                <a16:creationId xmlns:a16="http://schemas.microsoft.com/office/drawing/2014/main" id="{8E82F121-CA6F-45F3-A491-59964351B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44" y="3868086"/>
            <a:ext cx="16305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648 - 330 = 318</a:t>
            </a:r>
          </a:p>
        </p:txBody>
      </p:sp>
      <p:sp>
        <p:nvSpPr>
          <p:cNvPr id="74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1281364" y="441794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318" y="3810788"/>
            <a:ext cx="422701" cy="428629"/>
          </a:xfrm>
          <a:prstGeom prst="rect">
            <a:avLst/>
          </a:prstGeom>
        </p:spPr>
      </p:pic>
      <p:graphicFrame>
        <p:nvGraphicFramePr>
          <p:cNvPr id="76" name="Table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230938"/>
              </p:ext>
            </p:extLst>
          </p:nvPr>
        </p:nvGraphicFramePr>
        <p:xfrm>
          <a:off x="3653053" y="3892769"/>
          <a:ext cx="749564" cy="68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91">
                  <a:extLst>
                    <a:ext uri="{9D8B030D-6E8A-4147-A177-3AD203B41FA5}">
                      <a16:colId xmlns:a16="http://schemas.microsoft.com/office/drawing/2014/main" val="3785674001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87391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</a:tblGrid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491568"/>
              </p:ext>
            </p:extLst>
          </p:nvPr>
        </p:nvGraphicFramePr>
        <p:xfrm>
          <a:off x="3649729" y="3889738"/>
          <a:ext cx="752888" cy="688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22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  <a:gridCol w="188222">
                  <a:extLst>
                    <a:ext uri="{9D8B030D-6E8A-4147-A177-3AD203B41FA5}">
                      <a16:colId xmlns:a16="http://schemas.microsoft.com/office/drawing/2014/main" val="3271124299"/>
                    </a:ext>
                  </a:extLst>
                </a:gridCol>
              </a:tblGrid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229631">
                <a:tc>
                  <a:txBody>
                    <a:bodyPr/>
                    <a:lstStyle/>
                    <a:p>
                      <a:pPr algn="ctr"/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L="0" marR="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sp>
        <p:nvSpPr>
          <p:cNvPr id="79" name="Reveal Answer 2">
            <a:extLst>
              <a:ext uri="{FF2B5EF4-FFF2-40B4-BE49-F238E27FC236}">
                <a16:creationId xmlns:a16="http://schemas.microsoft.com/office/drawing/2014/main" id="{E568D5EC-9B99-4748-ADCF-A2DDF818A089}"/>
              </a:ext>
            </a:extLst>
          </p:cNvPr>
          <p:cNvSpPr/>
          <p:nvPr/>
        </p:nvSpPr>
        <p:spPr>
          <a:xfrm>
            <a:off x="2577387" y="4417941"/>
            <a:ext cx="1004888" cy="201613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/>
              <a:t>Reveal answer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542208" y="3790495"/>
            <a:ext cx="1260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Complete this column addition: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40253" y="1129467"/>
            <a:ext cx="1920406" cy="183505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8"/>
          <a:srcRect r="8129"/>
          <a:stretch/>
        </p:blipFill>
        <p:spPr>
          <a:xfrm>
            <a:off x="6962286" y="4075680"/>
            <a:ext cx="1426064" cy="2017145"/>
          </a:xfrm>
          <a:prstGeom prst="rect">
            <a:avLst/>
          </a:prstGeom>
        </p:spPr>
      </p:pic>
      <p:graphicFrame>
        <p:nvGraphicFramePr>
          <p:cNvPr id="93" name="Table 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93749"/>
              </p:ext>
            </p:extLst>
          </p:nvPr>
        </p:nvGraphicFramePr>
        <p:xfrm>
          <a:off x="4836793" y="4783322"/>
          <a:ext cx="1178960" cy="588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40">
                  <a:extLst>
                    <a:ext uri="{9D8B030D-6E8A-4147-A177-3AD203B41FA5}">
                      <a16:colId xmlns:a16="http://schemas.microsoft.com/office/drawing/2014/main" val="453444656"/>
                    </a:ext>
                  </a:extLst>
                </a:gridCol>
                <a:gridCol w="294740">
                  <a:extLst>
                    <a:ext uri="{9D8B030D-6E8A-4147-A177-3AD203B41FA5}">
                      <a16:colId xmlns:a16="http://schemas.microsoft.com/office/drawing/2014/main" val="4010862201"/>
                    </a:ext>
                  </a:extLst>
                </a:gridCol>
                <a:gridCol w="294740">
                  <a:extLst>
                    <a:ext uri="{9D8B030D-6E8A-4147-A177-3AD203B41FA5}">
                      <a16:colId xmlns:a16="http://schemas.microsoft.com/office/drawing/2014/main" val="4075294773"/>
                    </a:ext>
                  </a:extLst>
                </a:gridCol>
                <a:gridCol w="294740">
                  <a:extLst>
                    <a:ext uri="{9D8B030D-6E8A-4147-A177-3AD203B41FA5}">
                      <a16:colId xmlns:a16="http://schemas.microsoft.com/office/drawing/2014/main" val="3271124299"/>
                    </a:ext>
                  </a:extLst>
                </a:gridCol>
              </a:tblGrid>
              <a:tr h="196029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5040171"/>
                  </a:ext>
                </a:extLst>
              </a:tr>
              <a:tr h="196029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0744611"/>
                  </a:ext>
                </a:extLst>
              </a:tr>
              <a:tr h="196029"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6465315"/>
                  </a:ext>
                </a:extLst>
              </a:tr>
            </a:tbl>
          </a:graphicData>
        </a:graphic>
      </p:graphicFrame>
      <p:pic>
        <p:nvPicPr>
          <p:cNvPr id="118" name="Picture 1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848" y="4350392"/>
            <a:ext cx="229689" cy="23291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220" y="4350392"/>
            <a:ext cx="229689" cy="232910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0994" y="4350392"/>
            <a:ext cx="229689" cy="232910"/>
          </a:xfrm>
          <a:prstGeom prst="rect">
            <a:avLst/>
          </a:prstGeom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62" grpId="0" animBg="1"/>
      <p:bldP spid="103" grpId="0" animBg="1"/>
      <p:bldP spid="95" grpId="0" animBg="1"/>
      <p:bldP spid="96" grpId="0" animBg="1"/>
      <p:bldP spid="104" grpId="0" animBg="1"/>
      <p:bldP spid="110" grpId="0" animBg="1"/>
      <p:bldP spid="111" grpId="0" animBg="1"/>
      <p:bldP spid="112" grpId="0" animBg="1"/>
      <p:bldP spid="5" grpId="0" animBg="1"/>
      <p:bldP spid="71" grpId="0" animBg="1"/>
      <p:bldP spid="74" grpId="0" animBg="1"/>
      <p:bldP spid="7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2170</TotalTime>
  <Words>511</Words>
  <Application>Microsoft Office PowerPoint</Application>
  <PresentationFormat>On-screen Show (4:3)</PresentationFormat>
  <Paragraphs>177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Tony Anderson</cp:lastModifiedBy>
  <cp:revision>457</cp:revision>
  <dcterms:created xsi:type="dcterms:W3CDTF">2018-07-16T12:29:28Z</dcterms:created>
  <dcterms:modified xsi:type="dcterms:W3CDTF">2019-06-24T10:33:40Z</dcterms:modified>
</cp:coreProperties>
</file>